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73" r:id="rId3"/>
    <p:sldId id="274" r:id="rId4"/>
    <p:sldId id="275" r:id="rId5"/>
    <p:sldId id="276" r:id="rId6"/>
    <p:sldId id="277" r:id="rId7"/>
    <p:sldId id="265" r:id="rId8"/>
    <p:sldId id="260" r:id="rId9"/>
    <p:sldId id="279" r:id="rId10"/>
    <p:sldId id="278" r:id="rId11"/>
    <p:sldId id="267" r:id="rId12"/>
    <p:sldId id="280" r:id="rId13"/>
    <p:sldId id="268" r:id="rId14"/>
    <p:sldId id="292" r:id="rId15"/>
    <p:sldId id="293" r:id="rId16"/>
    <p:sldId id="294" r:id="rId17"/>
    <p:sldId id="262" r:id="rId18"/>
    <p:sldId id="261" r:id="rId19"/>
    <p:sldId id="288" r:id="rId20"/>
    <p:sldId id="289" r:id="rId21"/>
    <p:sldId id="290" r:id="rId22"/>
    <p:sldId id="291" r:id="rId23"/>
    <p:sldId id="282" r:id="rId24"/>
    <p:sldId id="283" r:id="rId25"/>
    <p:sldId id="284" r:id="rId26"/>
    <p:sldId id="285" r:id="rId27"/>
    <p:sldId id="286" r:id="rId28"/>
    <p:sldId id="287" r:id="rId29"/>
    <p:sldId id="281" r:id="rId30"/>
    <p:sldId id="2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5" d="100"/>
          <a:sy n="75" d="100"/>
        </p:scale>
        <p:origin x="67"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04960-E981-43D2-9E57-A7423B48B99B}"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6F6C0D54-E091-493E-BA54-CDFD5BAB17EF}">
      <dgm:prSet/>
      <dgm:spPr/>
      <dgm:t>
        <a:bodyPr/>
        <a:lstStyle/>
        <a:p>
          <a:r>
            <a:rPr lang="en-US"/>
            <a:t>Okta is an IAM (Identity And Management) provider for large and small businesses. Their customers include Nordstrom, MGM Resorts, and even the D.o.J.</a:t>
          </a:r>
        </a:p>
      </dgm:t>
    </dgm:pt>
    <dgm:pt modelId="{75CECFC9-9231-43BE-A172-FA15E7EC44ED}" type="parTrans" cxnId="{98914E47-2AE5-41D9-8D08-5612B09A2FE4}">
      <dgm:prSet/>
      <dgm:spPr/>
      <dgm:t>
        <a:bodyPr/>
        <a:lstStyle/>
        <a:p>
          <a:endParaRPr lang="en-US"/>
        </a:p>
      </dgm:t>
    </dgm:pt>
    <dgm:pt modelId="{7FE1A6B5-8CAC-4CB0-9953-86BB84BF609E}" type="sibTrans" cxnId="{98914E47-2AE5-41D9-8D08-5612B09A2FE4}">
      <dgm:prSet/>
      <dgm:spPr/>
      <dgm:t>
        <a:bodyPr/>
        <a:lstStyle/>
        <a:p>
          <a:endParaRPr lang="en-US"/>
        </a:p>
      </dgm:t>
    </dgm:pt>
    <dgm:pt modelId="{410E51B9-22CB-44A9-B73A-88B0E90C0BC5}">
      <dgm:prSet/>
      <dgm:spPr/>
      <dgm:t>
        <a:bodyPr/>
        <a:lstStyle/>
        <a:p>
          <a:r>
            <a:rPr lang="en-US"/>
            <a:t>As an IAM, Okta provides easily used authentication and authorization services. Essentially, they’re a cloud-based SaaS (Security as a Service) business.</a:t>
          </a:r>
        </a:p>
      </dgm:t>
    </dgm:pt>
    <dgm:pt modelId="{7348DB56-B9C3-49B0-9F76-CB1EACAEB914}" type="parTrans" cxnId="{C4A3986E-945C-4D15-B497-C3E4AA1ED0C4}">
      <dgm:prSet/>
      <dgm:spPr/>
      <dgm:t>
        <a:bodyPr/>
        <a:lstStyle/>
        <a:p>
          <a:endParaRPr lang="en-US"/>
        </a:p>
      </dgm:t>
    </dgm:pt>
    <dgm:pt modelId="{B1F0465E-B92B-4DA3-93DB-D79047C35042}" type="sibTrans" cxnId="{C4A3986E-945C-4D15-B497-C3E4AA1ED0C4}">
      <dgm:prSet/>
      <dgm:spPr/>
      <dgm:t>
        <a:bodyPr/>
        <a:lstStyle/>
        <a:p>
          <a:endParaRPr lang="en-US"/>
        </a:p>
      </dgm:t>
    </dgm:pt>
    <dgm:pt modelId="{5F7EB52F-780A-427E-9EDE-A32A854C7EF2}">
      <dgm:prSet/>
      <dgm:spPr/>
      <dgm:t>
        <a:bodyPr/>
        <a:lstStyle/>
        <a:p>
          <a:r>
            <a:rPr lang="en-US"/>
            <a:t>This makes them particularly appealing to attackers due to them holding customer data which can help threat actors breach client servers.  </a:t>
          </a:r>
        </a:p>
      </dgm:t>
    </dgm:pt>
    <dgm:pt modelId="{7B5D90FC-4ECD-40E9-A380-DDFB20EF53F8}" type="parTrans" cxnId="{AD2FF4FA-B1CF-4D09-9F16-461CABC45438}">
      <dgm:prSet/>
      <dgm:spPr/>
      <dgm:t>
        <a:bodyPr/>
        <a:lstStyle/>
        <a:p>
          <a:endParaRPr lang="en-US"/>
        </a:p>
      </dgm:t>
    </dgm:pt>
    <dgm:pt modelId="{EE9BD1EC-28FC-43EC-AF41-76CC444D3F92}" type="sibTrans" cxnId="{AD2FF4FA-B1CF-4D09-9F16-461CABC45438}">
      <dgm:prSet/>
      <dgm:spPr/>
      <dgm:t>
        <a:bodyPr/>
        <a:lstStyle/>
        <a:p>
          <a:endParaRPr lang="en-US"/>
        </a:p>
      </dgm:t>
    </dgm:pt>
    <dgm:pt modelId="{0DD797ED-469A-424A-B569-E02A1A658B81}" type="pres">
      <dgm:prSet presAssocID="{99F04960-E981-43D2-9E57-A7423B48B99B}" presName="outerComposite" presStyleCnt="0">
        <dgm:presLayoutVars>
          <dgm:chMax val="5"/>
          <dgm:dir/>
          <dgm:resizeHandles val="exact"/>
        </dgm:presLayoutVars>
      </dgm:prSet>
      <dgm:spPr/>
    </dgm:pt>
    <dgm:pt modelId="{8E2A57BE-06F8-4B3C-B3DD-603935B4B980}" type="pres">
      <dgm:prSet presAssocID="{99F04960-E981-43D2-9E57-A7423B48B99B}" presName="dummyMaxCanvas" presStyleCnt="0">
        <dgm:presLayoutVars/>
      </dgm:prSet>
      <dgm:spPr/>
    </dgm:pt>
    <dgm:pt modelId="{4C3C9ED8-E790-4375-BF01-8C85D1097E2E}" type="pres">
      <dgm:prSet presAssocID="{99F04960-E981-43D2-9E57-A7423B48B99B}" presName="ThreeNodes_1" presStyleLbl="node1" presStyleIdx="0" presStyleCnt="3">
        <dgm:presLayoutVars>
          <dgm:bulletEnabled val="1"/>
        </dgm:presLayoutVars>
      </dgm:prSet>
      <dgm:spPr/>
    </dgm:pt>
    <dgm:pt modelId="{FA0DEA68-7E57-476F-A45D-719560845F3F}" type="pres">
      <dgm:prSet presAssocID="{99F04960-E981-43D2-9E57-A7423B48B99B}" presName="ThreeNodes_2" presStyleLbl="node1" presStyleIdx="1" presStyleCnt="3">
        <dgm:presLayoutVars>
          <dgm:bulletEnabled val="1"/>
        </dgm:presLayoutVars>
      </dgm:prSet>
      <dgm:spPr/>
    </dgm:pt>
    <dgm:pt modelId="{251EC51C-DCD2-4F3E-80B5-B969F042876F}" type="pres">
      <dgm:prSet presAssocID="{99F04960-E981-43D2-9E57-A7423B48B99B}" presName="ThreeNodes_3" presStyleLbl="node1" presStyleIdx="2" presStyleCnt="3">
        <dgm:presLayoutVars>
          <dgm:bulletEnabled val="1"/>
        </dgm:presLayoutVars>
      </dgm:prSet>
      <dgm:spPr/>
    </dgm:pt>
    <dgm:pt modelId="{A149D77B-D153-45B8-AB48-87AF7A253E4E}" type="pres">
      <dgm:prSet presAssocID="{99F04960-E981-43D2-9E57-A7423B48B99B}" presName="ThreeConn_1-2" presStyleLbl="fgAccFollowNode1" presStyleIdx="0" presStyleCnt="2">
        <dgm:presLayoutVars>
          <dgm:bulletEnabled val="1"/>
        </dgm:presLayoutVars>
      </dgm:prSet>
      <dgm:spPr/>
    </dgm:pt>
    <dgm:pt modelId="{048EF7EF-6772-4BB9-B066-4AED57D643F8}" type="pres">
      <dgm:prSet presAssocID="{99F04960-E981-43D2-9E57-A7423B48B99B}" presName="ThreeConn_2-3" presStyleLbl="fgAccFollowNode1" presStyleIdx="1" presStyleCnt="2">
        <dgm:presLayoutVars>
          <dgm:bulletEnabled val="1"/>
        </dgm:presLayoutVars>
      </dgm:prSet>
      <dgm:spPr/>
    </dgm:pt>
    <dgm:pt modelId="{90B79B63-ECD1-4603-B62D-DC6DCD975B80}" type="pres">
      <dgm:prSet presAssocID="{99F04960-E981-43D2-9E57-A7423B48B99B}" presName="ThreeNodes_1_text" presStyleLbl="node1" presStyleIdx="2" presStyleCnt="3">
        <dgm:presLayoutVars>
          <dgm:bulletEnabled val="1"/>
        </dgm:presLayoutVars>
      </dgm:prSet>
      <dgm:spPr/>
    </dgm:pt>
    <dgm:pt modelId="{751D4767-361A-4772-9B6E-11FB66451FD1}" type="pres">
      <dgm:prSet presAssocID="{99F04960-E981-43D2-9E57-A7423B48B99B}" presName="ThreeNodes_2_text" presStyleLbl="node1" presStyleIdx="2" presStyleCnt="3">
        <dgm:presLayoutVars>
          <dgm:bulletEnabled val="1"/>
        </dgm:presLayoutVars>
      </dgm:prSet>
      <dgm:spPr/>
    </dgm:pt>
    <dgm:pt modelId="{97477305-4F39-4B4B-9A64-19318C9580DF}" type="pres">
      <dgm:prSet presAssocID="{99F04960-E981-43D2-9E57-A7423B48B99B}" presName="ThreeNodes_3_text" presStyleLbl="node1" presStyleIdx="2" presStyleCnt="3">
        <dgm:presLayoutVars>
          <dgm:bulletEnabled val="1"/>
        </dgm:presLayoutVars>
      </dgm:prSet>
      <dgm:spPr/>
    </dgm:pt>
  </dgm:ptLst>
  <dgm:cxnLst>
    <dgm:cxn modelId="{F07A8A5E-4CA8-47E3-A1A3-C98F99BEDDA3}" type="presOf" srcId="{410E51B9-22CB-44A9-B73A-88B0E90C0BC5}" destId="{751D4767-361A-4772-9B6E-11FB66451FD1}" srcOrd="1" destOrd="0" presId="urn:microsoft.com/office/officeart/2005/8/layout/vProcess5"/>
    <dgm:cxn modelId="{98914E47-2AE5-41D9-8D08-5612B09A2FE4}" srcId="{99F04960-E981-43D2-9E57-A7423B48B99B}" destId="{6F6C0D54-E091-493E-BA54-CDFD5BAB17EF}" srcOrd="0" destOrd="0" parTransId="{75CECFC9-9231-43BE-A172-FA15E7EC44ED}" sibTransId="{7FE1A6B5-8CAC-4CB0-9953-86BB84BF609E}"/>
    <dgm:cxn modelId="{C4A3986E-945C-4D15-B497-C3E4AA1ED0C4}" srcId="{99F04960-E981-43D2-9E57-A7423B48B99B}" destId="{410E51B9-22CB-44A9-B73A-88B0E90C0BC5}" srcOrd="1" destOrd="0" parTransId="{7348DB56-B9C3-49B0-9F76-CB1EACAEB914}" sibTransId="{B1F0465E-B92B-4DA3-93DB-D79047C35042}"/>
    <dgm:cxn modelId="{EBA92550-A553-4C4D-9F67-891386B03C9E}" type="presOf" srcId="{6F6C0D54-E091-493E-BA54-CDFD5BAB17EF}" destId="{90B79B63-ECD1-4603-B62D-DC6DCD975B80}" srcOrd="1" destOrd="0" presId="urn:microsoft.com/office/officeart/2005/8/layout/vProcess5"/>
    <dgm:cxn modelId="{5BD69655-5283-409D-9C88-7512955250AA}" type="presOf" srcId="{410E51B9-22CB-44A9-B73A-88B0E90C0BC5}" destId="{FA0DEA68-7E57-476F-A45D-719560845F3F}" srcOrd="0" destOrd="0" presId="urn:microsoft.com/office/officeart/2005/8/layout/vProcess5"/>
    <dgm:cxn modelId="{E1A67778-28D9-4AFE-900C-162AC5DFF9D9}" type="presOf" srcId="{6F6C0D54-E091-493E-BA54-CDFD5BAB17EF}" destId="{4C3C9ED8-E790-4375-BF01-8C85D1097E2E}" srcOrd="0" destOrd="0" presId="urn:microsoft.com/office/officeart/2005/8/layout/vProcess5"/>
    <dgm:cxn modelId="{69AE8289-6C99-4725-B05F-BEA05B0BB27C}" type="presOf" srcId="{99F04960-E981-43D2-9E57-A7423B48B99B}" destId="{0DD797ED-469A-424A-B569-E02A1A658B81}" srcOrd="0" destOrd="0" presId="urn:microsoft.com/office/officeart/2005/8/layout/vProcess5"/>
    <dgm:cxn modelId="{AC41C5AD-64DB-4981-9F6E-03A6FBC409BC}" type="presOf" srcId="{B1F0465E-B92B-4DA3-93DB-D79047C35042}" destId="{048EF7EF-6772-4BB9-B066-4AED57D643F8}" srcOrd="0" destOrd="0" presId="urn:microsoft.com/office/officeart/2005/8/layout/vProcess5"/>
    <dgm:cxn modelId="{9A4FC8B5-0AA9-4759-A137-CECF8EBB6C69}" type="presOf" srcId="{5F7EB52F-780A-427E-9EDE-A32A854C7EF2}" destId="{97477305-4F39-4B4B-9A64-19318C9580DF}" srcOrd="1" destOrd="0" presId="urn:microsoft.com/office/officeart/2005/8/layout/vProcess5"/>
    <dgm:cxn modelId="{F79F16F5-EC1B-4471-8FA7-E477C04B230B}" type="presOf" srcId="{7FE1A6B5-8CAC-4CB0-9953-86BB84BF609E}" destId="{A149D77B-D153-45B8-AB48-87AF7A253E4E}" srcOrd="0" destOrd="0" presId="urn:microsoft.com/office/officeart/2005/8/layout/vProcess5"/>
    <dgm:cxn modelId="{AD2FF4FA-B1CF-4D09-9F16-461CABC45438}" srcId="{99F04960-E981-43D2-9E57-A7423B48B99B}" destId="{5F7EB52F-780A-427E-9EDE-A32A854C7EF2}" srcOrd="2" destOrd="0" parTransId="{7B5D90FC-4ECD-40E9-A380-DDFB20EF53F8}" sibTransId="{EE9BD1EC-28FC-43EC-AF41-76CC444D3F92}"/>
    <dgm:cxn modelId="{6F6EADFF-0546-4097-8DEA-8BB142C28169}" type="presOf" srcId="{5F7EB52F-780A-427E-9EDE-A32A854C7EF2}" destId="{251EC51C-DCD2-4F3E-80B5-B969F042876F}" srcOrd="0" destOrd="0" presId="urn:microsoft.com/office/officeart/2005/8/layout/vProcess5"/>
    <dgm:cxn modelId="{52AFE467-9FBB-407C-9DC7-77B997F4CAB4}" type="presParOf" srcId="{0DD797ED-469A-424A-B569-E02A1A658B81}" destId="{8E2A57BE-06F8-4B3C-B3DD-603935B4B980}" srcOrd="0" destOrd="0" presId="urn:microsoft.com/office/officeart/2005/8/layout/vProcess5"/>
    <dgm:cxn modelId="{12EA3761-9C14-48A3-B5EC-128BBD812EE4}" type="presParOf" srcId="{0DD797ED-469A-424A-B569-E02A1A658B81}" destId="{4C3C9ED8-E790-4375-BF01-8C85D1097E2E}" srcOrd="1" destOrd="0" presId="urn:microsoft.com/office/officeart/2005/8/layout/vProcess5"/>
    <dgm:cxn modelId="{14FAA196-7A10-4356-9898-926C92A0A9CF}" type="presParOf" srcId="{0DD797ED-469A-424A-B569-E02A1A658B81}" destId="{FA0DEA68-7E57-476F-A45D-719560845F3F}" srcOrd="2" destOrd="0" presId="urn:microsoft.com/office/officeart/2005/8/layout/vProcess5"/>
    <dgm:cxn modelId="{6F53C7F7-8DA4-4594-800E-685425D8A33C}" type="presParOf" srcId="{0DD797ED-469A-424A-B569-E02A1A658B81}" destId="{251EC51C-DCD2-4F3E-80B5-B969F042876F}" srcOrd="3" destOrd="0" presId="urn:microsoft.com/office/officeart/2005/8/layout/vProcess5"/>
    <dgm:cxn modelId="{02AB45D5-C411-4EC4-A1CF-E0E7CFDCE2FD}" type="presParOf" srcId="{0DD797ED-469A-424A-B569-E02A1A658B81}" destId="{A149D77B-D153-45B8-AB48-87AF7A253E4E}" srcOrd="4" destOrd="0" presId="urn:microsoft.com/office/officeart/2005/8/layout/vProcess5"/>
    <dgm:cxn modelId="{8CB6E8EE-1983-4E3B-B9C4-2053F1900A28}" type="presParOf" srcId="{0DD797ED-469A-424A-B569-E02A1A658B81}" destId="{048EF7EF-6772-4BB9-B066-4AED57D643F8}" srcOrd="5" destOrd="0" presId="urn:microsoft.com/office/officeart/2005/8/layout/vProcess5"/>
    <dgm:cxn modelId="{74A7CDDF-A43F-45DC-B7DF-E33AF00E5AB6}" type="presParOf" srcId="{0DD797ED-469A-424A-B569-E02A1A658B81}" destId="{90B79B63-ECD1-4603-B62D-DC6DCD975B80}" srcOrd="6" destOrd="0" presId="urn:microsoft.com/office/officeart/2005/8/layout/vProcess5"/>
    <dgm:cxn modelId="{1BC0BB02-EC4C-4943-A2AB-BDA759B6864E}" type="presParOf" srcId="{0DD797ED-469A-424A-B569-E02A1A658B81}" destId="{751D4767-361A-4772-9B6E-11FB66451FD1}" srcOrd="7" destOrd="0" presId="urn:microsoft.com/office/officeart/2005/8/layout/vProcess5"/>
    <dgm:cxn modelId="{D6F548D1-91EF-4BD2-9D4C-1850B4E5295A}" type="presParOf" srcId="{0DD797ED-469A-424A-B569-E02A1A658B81}" destId="{97477305-4F39-4B4B-9A64-19318C9580D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89E3A3-2BA7-4FA5-894D-88CB8AB99138}"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0A11C902-B1D4-4F65-A805-750DE24F6E2D}">
      <dgm:prSet/>
      <dgm:spPr/>
      <dgm:t>
        <a:bodyPr/>
        <a:lstStyle/>
        <a:p>
          <a:r>
            <a:rPr lang="en-US"/>
            <a:t>An international group of black-hat hackers, LAPSUS$ was the group behind the 2022 Okta Breach.</a:t>
          </a:r>
        </a:p>
      </dgm:t>
    </dgm:pt>
    <dgm:pt modelId="{1E536267-7DCE-458E-A0E8-396D81DCC445}" type="parTrans" cxnId="{F5B0C0EA-1ECB-4918-9EB2-4B0236CB1442}">
      <dgm:prSet/>
      <dgm:spPr/>
      <dgm:t>
        <a:bodyPr/>
        <a:lstStyle/>
        <a:p>
          <a:endParaRPr lang="en-US"/>
        </a:p>
      </dgm:t>
    </dgm:pt>
    <dgm:pt modelId="{349D31EF-90BF-4723-B997-23C82A30F2B6}" type="sibTrans" cxnId="{F5B0C0EA-1ECB-4918-9EB2-4B0236CB1442}">
      <dgm:prSet/>
      <dgm:spPr/>
      <dgm:t>
        <a:bodyPr/>
        <a:lstStyle/>
        <a:p>
          <a:endParaRPr lang="en-US"/>
        </a:p>
      </dgm:t>
    </dgm:pt>
    <dgm:pt modelId="{BB30EE47-6274-4D82-815E-F98997188F46}">
      <dgm:prSet/>
      <dgm:spPr/>
      <dgm:t>
        <a:bodyPr/>
        <a:lstStyle/>
        <a:p>
          <a:r>
            <a:rPr lang="en-US"/>
            <a:t>According to a report by Microsoft, where LAPSUS&amp; were assigned the title ‘DEV-0537’, LAPSUS&amp; is primarily known for social engineering attacks, preferring to pay or extort employees out of credentials or computer access.</a:t>
          </a:r>
        </a:p>
      </dgm:t>
    </dgm:pt>
    <dgm:pt modelId="{BD02E5F8-345C-4711-BD3A-5374AD1392DF}" type="parTrans" cxnId="{49649726-534D-4E9B-A28E-AD989712C057}">
      <dgm:prSet/>
      <dgm:spPr/>
      <dgm:t>
        <a:bodyPr/>
        <a:lstStyle/>
        <a:p>
          <a:endParaRPr lang="en-US"/>
        </a:p>
      </dgm:t>
    </dgm:pt>
    <dgm:pt modelId="{BFBD6DFA-E212-42E5-BB01-0DD4097A3F4B}" type="sibTrans" cxnId="{49649726-534D-4E9B-A28E-AD989712C057}">
      <dgm:prSet/>
      <dgm:spPr/>
      <dgm:t>
        <a:bodyPr/>
        <a:lstStyle/>
        <a:p>
          <a:endParaRPr lang="en-US"/>
        </a:p>
      </dgm:t>
    </dgm:pt>
    <dgm:pt modelId="{AB52C67D-6610-4B11-A1DE-C42FF887FB2F}" type="pres">
      <dgm:prSet presAssocID="{B289E3A3-2BA7-4FA5-894D-88CB8AB99138}" presName="Name0" presStyleCnt="0">
        <dgm:presLayoutVars>
          <dgm:dir/>
          <dgm:animLvl val="lvl"/>
          <dgm:resizeHandles val="exact"/>
        </dgm:presLayoutVars>
      </dgm:prSet>
      <dgm:spPr/>
    </dgm:pt>
    <dgm:pt modelId="{8940D8AD-0D5E-4E82-85D3-6EE09BA7EE0C}" type="pres">
      <dgm:prSet presAssocID="{BB30EE47-6274-4D82-815E-F98997188F46}" presName="boxAndChildren" presStyleCnt="0"/>
      <dgm:spPr/>
    </dgm:pt>
    <dgm:pt modelId="{B6D71F1E-641E-4DDC-809C-49D529C0A8A1}" type="pres">
      <dgm:prSet presAssocID="{BB30EE47-6274-4D82-815E-F98997188F46}" presName="parentTextBox" presStyleLbl="node1" presStyleIdx="0" presStyleCnt="2"/>
      <dgm:spPr/>
    </dgm:pt>
    <dgm:pt modelId="{4E90AB6D-1517-4D94-B401-828B96585778}" type="pres">
      <dgm:prSet presAssocID="{349D31EF-90BF-4723-B997-23C82A30F2B6}" presName="sp" presStyleCnt="0"/>
      <dgm:spPr/>
    </dgm:pt>
    <dgm:pt modelId="{0043A6EF-A3B5-457E-819C-AD271ECA2C85}" type="pres">
      <dgm:prSet presAssocID="{0A11C902-B1D4-4F65-A805-750DE24F6E2D}" presName="arrowAndChildren" presStyleCnt="0"/>
      <dgm:spPr/>
    </dgm:pt>
    <dgm:pt modelId="{936909DA-4A42-4BE5-A73E-CA941A6B1E18}" type="pres">
      <dgm:prSet presAssocID="{0A11C902-B1D4-4F65-A805-750DE24F6E2D}" presName="parentTextArrow" presStyleLbl="node1" presStyleIdx="1" presStyleCnt="2"/>
      <dgm:spPr/>
    </dgm:pt>
  </dgm:ptLst>
  <dgm:cxnLst>
    <dgm:cxn modelId="{49649726-534D-4E9B-A28E-AD989712C057}" srcId="{B289E3A3-2BA7-4FA5-894D-88CB8AB99138}" destId="{BB30EE47-6274-4D82-815E-F98997188F46}" srcOrd="1" destOrd="0" parTransId="{BD02E5F8-345C-4711-BD3A-5374AD1392DF}" sibTransId="{BFBD6DFA-E212-42E5-BB01-0DD4097A3F4B}"/>
    <dgm:cxn modelId="{D1D5D76B-84D7-4F89-B31C-7E670BF781CC}" type="presOf" srcId="{0A11C902-B1D4-4F65-A805-750DE24F6E2D}" destId="{936909DA-4A42-4BE5-A73E-CA941A6B1E18}" srcOrd="0" destOrd="0" presId="urn:microsoft.com/office/officeart/2005/8/layout/process4"/>
    <dgm:cxn modelId="{0FC3064F-720F-415E-9093-89C92751E36C}" type="presOf" srcId="{B289E3A3-2BA7-4FA5-894D-88CB8AB99138}" destId="{AB52C67D-6610-4B11-A1DE-C42FF887FB2F}" srcOrd="0" destOrd="0" presId="urn:microsoft.com/office/officeart/2005/8/layout/process4"/>
    <dgm:cxn modelId="{C38BCA59-16BC-4C08-859C-BD452B565BE9}" type="presOf" srcId="{BB30EE47-6274-4D82-815E-F98997188F46}" destId="{B6D71F1E-641E-4DDC-809C-49D529C0A8A1}" srcOrd="0" destOrd="0" presId="urn:microsoft.com/office/officeart/2005/8/layout/process4"/>
    <dgm:cxn modelId="{F5B0C0EA-1ECB-4918-9EB2-4B0236CB1442}" srcId="{B289E3A3-2BA7-4FA5-894D-88CB8AB99138}" destId="{0A11C902-B1D4-4F65-A805-750DE24F6E2D}" srcOrd="0" destOrd="0" parTransId="{1E536267-7DCE-458E-A0E8-396D81DCC445}" sibTransId="{349D31EF-90BF-4723-B997-23C82A30F2B6}"/>
    <dgm:cxn modelId="{6456FEAF-A558-4499-B74C-0D2CDA99DEEF}" type="presParOf" srcId="{AB52C67D-6610-4B11-A1DE-C42FF887FB2F}" destId="{8940D8AD-0D5E-4E82-85D3-6EE09BA7EE0C}" srcOrd="0" destOrd="0" presId="urn:microsoft.com/office/officeart/2005/8/layout/process4"/>
    <dgm:cxn modelId="{6D08D4F5-67A6-4B9C-9718-F48B6E6942A3}" type="presParOf" srcId="{8940D8AD-0D5E-4E82-85D3-6EE09BA7EE0C}" destId="{B6D71F1E-641E-4DDC-809C-49D529C0A8A1}" srcOrd="0" destOrd="0" presId="urn:microsoft.com/office/officeart/2005/8/layout/process4"/>
    <dgm:cxn modelId="{A74EA01D-9E4C-426C-B606-3893D44DD465}" type="presParOf" srcId="{AB52C67D-6610-4B11-A1DE-C42FF887FB2F}" destId="{4E90AB6D-1517-4D94-B401-828B96585778}" srcOrd="1" destOrd="0" presId="urn:microsoft.com/office/officeart/2005/8/layout/process4"/>
    <dgm:cxn modelId="{080C3E04-A919-4F85-94CE-1FB069FB1446}" type="presParOf" srcId="{AB52C67D-6610-4B11-A1DE-C42FF887FB2F}" destId="{0043A6EF-A3B5-457E-819C-AD271ECA2C85}" srcOrd="2" destOrd="0" presId="urn:microsoft.com/office/officeart/2005/8/layout/process4"/>
    <dgm:cxn modelId="{123BD196-4A7B-4EC9-AE89-F763163D57BC}" type="presParOf" srcId="{0043A6EF-A3B5-457E-819C-AD271ECA2C85}" destId="{936909DA-4A42-4BE5-A73E-CA941A6B1E1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F63E5C-E743-4813-A0D1-7DF49B715E31}"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914F18A5-8E35-43A1-AB73-016E89CCBFDE}">
      <dgm:prSet/>
      <dgm:spPr/>
      <dgm:t>
        <a:bodyPr/>
        <a:lstStyle/>
        <a:p>
          <a:r>
            <a:rPr lang="en-US"/>
            <a:t>Despite LAPSUS$ successfully breaching Sitel’s customer support system, they only had access to basic customer information such as username, first and last names, etc. When it came to credentials, all they could do was force password resets, but they couldn’t actively see credentials as they were reset. While this still leads to the possibility of advanced social engineering attacks, their access was still heavily limited before being booted off by Sitel.</a:t>
          </a:r>
        </a:p>
      </dgm:t>
    </dgm:pt>
    <dgm:pt modelId="{97B42F04-F125-4B77-BECB-89968EF82D7A}" type="parTrans" cxnId="{167BDBA4-961A-4AD8-939D-D1CED2AC4152}">
      <dgm:prSet/>
      <dgm:spPr/>
      <dgm:t>
        <a:bodyPr/>
        <a:lstStyle/>
        <a:p>
          <a:endParaRPr lang="en-US"/>
        </a:p>
      </dgm:t>
    </dgm:pt>
    <dgm:pt modelId="{7D3D3F3E-DD35-476B-AA96-E1113130FF5F}" type="sibTrans" cxnId="{167BDBA4-961A-4AD8-939D-D1CED2AC4152}">
      <dgm:prSet/>
      <dgm:spPr/>
      <dgm:t>
        <a:bodyPr/>
        <a:lstStyle/>
        <a:p>
          <a:endParaRPr lang="en-US"/>
        </a:p>
      </dgm:t>
    </dgm:pt>
    <dgm:pt modelId="{63658462-44F4-436B-8B47-788C4037EA9A}">
      <dgm:prSet/>
      <dgm:spPr/>
      <dgm:t>
        <a:bodyPr/>
        <a:lstStyle/>
        <a:p>
          <a:r>
            <a:rPr lang="en-US"/>
            <a:t>Due to the breach, Okta immediately cut all ties with Sitel and Sykes, the company which owns Sitel. Now Okta manages all third-party devices that perform services for Okta. They now specifically enforce a zero-trust policy in all third party companies they contract.</a:t>
          </a:r>
        </a:p>
      </dgm:t>
    </dgm:pt>
    <dgm:pt modelId="{A5AE21D9-1E42-4F62-A7E5-D85A5C8334A0}" type="parTrans" cxnId="{12D1883D-65C3-44F7-A5FA-0A5B04C6A623}">
      <dgm:prSet/>
      <dgm:spPr/>
      <dgm:t>
        <a:bodyPr/>
        <a:lstStyle/>
        <a:p>
          <a:endParaRPr lang="en-US"/>
        </a:p>
      </dgm:t>
    </dgm:pt>
    <dgm:pt modelId="{56CA30D9-FD6D-4460-9097-55A11C266D7E}" type="sibTrans" cxnId="{12D1883D-65C3-44F7-A5FA-0A5B04C6A623}">
      <dgm:prSet/>
      <dgm:spPr/>
      <dgm:t>
        <a:bodyPr/>
        <a:lstStyle/>
        <a:p>
          <a:endParaRPr lang="en-US"/>
        </a:p>
      </dgm:t>
    </dgm:pt>
    <dgm:pt modelId="{B8CCB05C-EF70-415F-B2EF-BEC80E2E08A3}" type="pres">
      <dgm:prSet presAssocID="{B7F63E5C-E743-4813-A0D1-7DF49B715E31}" presName="Name0" presStyleCnt="0">
        <dgm:presLayoutVars>
          <dgm:dir/>
          <dgm:resizeHandles val="exact"/>
        </dgm:presLayoutVars>
      </dgm:prSet>
      <dgm:spPr/>
    </dgm:pt>
    <dgm:pt modelId="{123CB49D-D92F-43D0-9C25-17A0B3380B7F}" type="pres">
      <dgm:prSet presAssocID="{914F18A5-8E35-43A1-AB73-016E89CCBFDE}" presName="node" presStyleLbl="node1" presStyleIdx="0" presStyleCnt="2">
        <dgm:presLayoutVars>
          <dgm:bulletEnabled val="1"/>
        </dgm:presLayoutVars>
      </dgm:prSet>
      <dgm:spPr/>
    </dgm:pt>
    <dgm:pt modelId="{A08FDEEE-A005-49CC-8438-2C0B45EB0BAC}" type="pres">
      <dgm:prSet presAssocID="{7D3D3F3E-DD35-476B-AA96-E1113130FF5F}" presName="sibTrans" presStyleLbl="sibTrans2D1" presStyleIdx="0" presStyleCnt="1"/>
      <dgm:spPr/>
    </dgm:pt>
    <dgm:pt modelId="{B5EA332F-AA3E-451B-84B1-5CB6BD8FC6AE}" type="pres">
      <dgm:prSet presAssocID="{7D3D3F3E-DD35-476B-AA96-E1113130FF5F}" presName="connectorText" presStyleLbl="sibTrans2D1" presStyleIdx="0" presStyleCnt="1"/>
      <dgm:spPr/>
    </dgm:pt>
    <dgm:pt modelId="{DFE1B4A2-7EC1-4503-9887-840A21707140}" type="pres">
      <dgm:prSet presAssocID="{63658462-44F4-436B-8B47-788C4037EA9A}" presName="node" presStyleLbl="node1" presStyleIdx="1" presStyleCnt="2">
        <dgm:presLayoutVars>
          <dgm:bulletEnabled val="1"/>
        </dgm:presLayoutVars>
      </dgm:prSet>
      <dgm:spPr/>
    </dgm:pt>
  </dgm:ptLst>
  <dgm:cxnLst>
    <dgm:cxn modelId="{08BEA511-6FCA-4B76-930B-7AB41E015A36}" type="presOf" srcId="{B7F63E5C-E743-4813-A0D1-7DF49B715E31}" destId="{B8CCB05C-EF70-415F-B2EF-BEC80E2E08A3}" srcOrd="0" destOrd="0" presId="urn:microsoft.com/office/officeart/2005/8/layout/process1"/>
    <dgm:cxn modelId="{D585A618-F507-4DBE-A334-E4AA33CB094D}" type="presOf" srcId="{7D3D3F3E-DD35-476B-AA96-E1113130FF5F}" destId="{B5EA332F-AA3E-451B-84B1-5CB6BD8FC6AE}" srcOrd="1" destOrd="0" presId="urn:microsoft.com/office/officeart/2005/8/layout/process1"/>
    <dgm:cxn modelId="{12D1883D-65C3-44F7-A5FA-0A5B04C6A623}" srcId="{B7F63E5C-E743-4813-A0D1-7DF49B715E31}" destId="{63658462-44F4-436B-8B47-788C4037EA9A}" srcOrd="1" destOrd="0" parTransId="{A5AE21D9-1E42-4F62-A7E5-D85A5C8334A0}" sibTransId="{56CA30D9-FD6D-4460-9097-55A11C266D7E}"/>
    <dgm:cxn modelId="{63701F7B-745E-4D90-949B-A256E4945399}" type="presOf" srcId="{914F18A5-8E35-43A1-AB73-016E89CCBFDE}" destId="{123CB49D-D92F-43D0-9C25-17A0B3380B7F}" srcOrd="0" destOrd="0" presId="urn:microsoft.com/office/officeart/2005/8/layout/process1"/>
    <dgm:cxn modelId="{F7FA7491-B467-4BB3-8E6F-7B7D29D9B698}" type="presOf" srcId="{63658462-44F4-436B-8B47-788C4037EA9A}" destId="{DFE1B4A2-7EC1-4503-9887-840A21707140}" srcOrd="0" destOrd="0" presId="urn:microsoft.com/office/officeart/2005/8/layout/process1"/>
    <dgm:cxn modelId="{167BDBA4-961A-4AD8-939D-D1CED2AC4152}" srcId="{B7F63E5C-E743-4813-A0D1-7DF49B715E31}" destId="{914F18A5-8E35-43A1-AB73-016E89CCBFDE}" srcOrd="0" destOrd="0" parTransId="{97B42F04-F125-4B77-BECB-89968EF82D7A}" sibTransId="{7D3D3F3E-DD35-476B-AA96-E1113130FF5F}"/>
    <dgm:cxn modelId="{8CDF4AC4-EA02-4FD2-91E9-9F4A155B89D1}" type="presOf" srcId="{7D3D3F3E-DD35-476B-AA96-E1113130FF5F}" destId="{A08FDEEE-A005-49CC-8438-2C0B45EB0BAC}" srcOrd="0" destOrd="0" presId="urn:microsoft.com/office/officeart/2005/8/layout/process1"/>
    <dgm:cxn modelId="{93E8B66F-869F-414C-AB1E-ACFC666A8FB3}" type="presParOf" srcId="{B8CCB05C-EF70-415F-B2EF-BEC80E2E08A3}" destId="{123CB49D-D92F-43D0-9C25-17A0B3380B7F}" srcOrd="0" destOrd="0" presId="urn:microsoft.com/office/officeart/2005/8/layout/process1"/>
    <dgm:cxn modelId="{F8AF0EFD-358A-4DED-BC76-990E1CAAAAF0}" type="presParOf" srcId="{B8CCB05C-EF70-415F-B2EF-BEC80E2E08A3}" destId="{A08FDEEE-A005-49CC-8438-2C0B45EB0BAC}" srcOrd="1" destOrd="0" presId="urn:microsoft.com/office/officeart/2005/8/layout/process1"/>
    <dgm:cxn modelId="{785DF3EB-E6EF-42D4-B2A4-F3BD6AF6350C}" type="presParOf" srcId="{A08FDEEE-A005-49CC-8438-2C0B45EB0BAC}" destId="{B5EA332F-AA3E-451B-84B1-5CB6BD8FC6AE}" srcOrd="0" destOrd="0" presId="urn:microsoft.com/office/officeart/2005/8/layout/process1"/>
    <dgm:cxn modelId="{FB6E301A-1126-41F3-AF1F-8E356368C8CA}" type="presParOf" srcId="{B8CCB05C-EF70-415F-B2EF-BEC80E2E08A3}" destId="{DFE1B4A2-7EC1-4503-9887-840A2170714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C9ED8-E790-4375-BF01-8C85D1097E2E}">
      <dsp:nvSpPr>
        <dsp:cNvPr id="0" name=""/>
        <dsp:cNvSpPr/>
      </dsp:nvSpPr>
      <dsp:spPr>
        <a:xfrm>
          <a:off x="0" y="0"/>
          <a:ext cx="6131560" cy="941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Okta is an IAM (Identity And Management) provider for large and small businesses. Their customers include Nordstrom, MGM Resorts, and even the D.o.J.</a:t>
          </a:r>
        </a:p>
      </dsp:txBody>
      <dsp:txXfrm>
        <a:off x="27584" y="27584"/>
        <a:ext cx="5115288" cy="886628"/>
      </dsp:txXfrm>
    </dsp:sp>
    <dsp:sp modelId="{FA0DEA68-7E57-476F-A45D-719560845F3F}">
      <dsp:nvSpPr>
        <dsp:cNvPr id="0" name=""/>
        <dsp:cNvSpPr/>
      </dsp:nvSpPr>
      <dsp:spPr>
        <a:xfrm>
          <a:off x="541019" y="1098762"/>
          <a:ext cx="6131560" cy="941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As an IAM, Okta provides easily used authentication and authorization services. Essentially, they’re a cloud-based SaaS (Security as a Service) business.</a:t>
          </a:r>
        </a:p>
      </dsp:txBody>
      <dsp:txXfrm>
        <a:off x="568603" y="1126346"/>
        <a:ext cx="4923204" cy="886628"/>
      </dsp:txXfrm>
    </dsp:sp>
    <dsp:sp modelId="{251EC51C-DCD2-4F3E-80B5-B969F042876F}">
      <dsp:nvSpPr>
        <dsp:cNvPr id="0" name=""/>
        <dsp:cNvSpPr/>
      </dsp:nvSpPr>
      <dsp:spPr>
        <a:xfrm>
          <a:off x="1082039" y="2197524"/>
          <a:ext cx="6131560" cy="9417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This makes them particularly appealing to attackers due to them holding customer data which can help threat actors breach client servers.  </a:t>
          </a:r>
        </a:p>
      </dsp:txBody>
      <dsp:txXfrm>
        <a:off x="1109623" y="2225108"/>
        <a:ext cx="4923204" cy="886628"/>
      </dsp:txXfrm>
    </dsp:sp>
    <dsp:sp modelId="{A149D77B-D153-45B8-AB48-87AF7A253E4E}">
      <dsp:nvSpPr>
        <dsp:cNvPr id="0" name=""/>
        <dsp:cNvSpPr/>
      </dsp:nvSpPr>
      <dsp:spPr>
        <a:xfrm>
          <a:off x="5519392" y="714195"/>
          <a:ext cx="612167" cy="61216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657130" y="714195"/>
        <a:ext cx="336691" cy="460656"/>
      </dsp:txXfrm>
    </dsp:sp>
    <dsp:sp modelId="{048EF7EF-6772-4BB9-B066-4AED57D643F8}">
      <dsp:nvSpPr>
        <dsp:cNvPr id="0" name=""/>
        <dsp:cNvSpPr/>
      </dsp:nvSpPr>
      <dsp:spPr>
        <a:xfrm>
          <a:off x="6060412" y="1806679"/>
          <a:ext cx="612167" cy="61216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198150" y="1806679"/>
        <a:ext cx="336691" cy="460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71F1E-641E-4DDC-809C-49D529C0A8A1}">
      <dsp:nvSpPr>
        <dsp:cNvPr id="0" name=""/>
        <dsp:cNvSpPr/>
      </dsp:nvSpPr>
      <dsp:spPr>
        <a:xfrm>
          <a:off x="0" y="1894746"/>
          <a:ext cx="5354320" cy="12431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According to a report by Microsoft, where LAPSUS&amp; were assigned the title ‘DEV-0537’, LAPSUS&amp; is primarily known for social engineering attacks, preferring to pay or extort employees out of credentials or computer access.</a:t>
          </a:r>
        </a:p>
      </dsp:txBody>
      <dsp:txXfrm>
        <a:off x="0" y="1894746"/>
        <a:ext cx="5354320" cy="1243158"/>
      </dsp:txXfrm>
    </dsp:sp>
    <dsp:sp modelId="{936909DA-4A42-4BE5-A73E-CA941A6B1E18}">
      <dsp:nvSpPr>
        <dsp:cNvPr id="0" name=""/>
        <dsp:cNvSpPr/>
      </dsp:nvSpPr>
      <dsp:spPr>
        <a:xfrm rot="10800000">
          <a:off x="0" y="1415"/>
          <a:ext cx="5354320" cy="191197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An international group of black-hat hackers, LAPSUS$ was the group behind the 2022 Okta Breach.</a:t>
          </a:r>
        </a:p>
      </dsp:txBody>
      <dsp:txXfrm rot="10800000">
        <a:off x="0" y="1415"/>
        <a:ext cx="5354320" cy="1242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CB49D-D92F-43D0-9C25-17A0B3380B7F}">
      <dsp:nvSpPr>
        <dsp:cNvPr id="0" name=""/>
        <dsp:cNvSpPr/>
      </dsp:nvSpPr>
      <dsp:spPr>
        <a:xfrm>
          <a:off x="1174" y="594664"/>
          <a:ext cx="2505154" cy="33349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Despite LAPSUS$ successfully breaching Sitel’s customer support system, they only had access to basic customer information such as username, first and last names, etc. When it came to credentials, all they could do was force password resets, but they couldn’t actively see credentials as they were reset. While this still leads to the possibility of advanced social engineering attacks, their access was still heavily limited before being booted off by Sitel.</a:t>
          </a:r>
        </a:p>
      </dsp:txBody>
      <dsp:txXfrm>
        <a:off x="74547" y="668037"/>
        <a:ext cx="2358408" cy="3188240"/>
      </dsp:txXfrm>
    </dsp:sp>
    <dsp:sp modelId="{A08FDEEE-A005-49CC-8438-2C0B45EB0BAC}">
      <dsp:nvSpPr>
        <dsp:cNvPr id="0" name=""/>
        <dsp:cNvSpPr/>
      </dsp:nvSpPr>
      <dsp:spPr>
        <a:xfrm>
          <a:off x="2756844" y="1951518"/>
          <a:ext cx="531092" cy="6212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756844" y="2075774"/>
        <a:ext cx="371764" cy="372766"/>
      </dsp:txXfrm>
    </dsp:sp>
    <dsp:sp modelId="{DFE1B4A2-7EC1-4503-9887-840A21707140}">
      <dsp:nvSpPr>
        <dsp:cNvPr id="0" name=""/>
        <dsp:cNvSpPr/>
      </dsp:nvSpPr>
      <dsp:spPr>
        <a:xfrm>
          <a:off x="3508390" y="594664"/>
          <a:ext cx="2505154" cy="33349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Due to the breach, Okta immediately cut all ties with Sitel and Sykes, the company which owns Sitel. Now Okta manages all third-party devices that perform services for Okta. They now specifically enforce a zero-trust policy in all third party companies they contract.</a:t>
          </a:r>
        </a:p>
      </dsp:txBody>
      <dsp:txXfrm>
        <a:off x="3581763" y="668037"/>
        <a:ext cx="2358408" cy="31882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4/24/2023</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72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4/24/2023</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28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4/24/2023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70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4/24/2023</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838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4/24/2023</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54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4/24/2023</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18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4/24/2023</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93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4/24/2023</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427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4/24/2023</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50712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4/24/2023</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4/24/2023</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7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4/24/2023</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5446089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iics.medium.com/cve-2021-34484-zero-day-vulnerability-affects-billions-of-windows-users-no-patch-available-492fb7df16fa" TargetMode="External"/><Relationship Id="rId13" Type="http://schemas.openxmlformats.org/officeDocument/2006/relationships/hyperlink" Target="https://www.okta.com/blog/2022/03/oktas-investigation-of-the-january-2022-compromise/" TargetMode="External"/><Relationship Id="rId3" Type="http://schemas.openxmlformats.org/officeDocument/2006/relationships/hyperlink" Target="https://www.forbes.com/sites/thomasbrewster/2022/03/23/okta-hack-exposes-a-huge-hole-in-tech-giant-security/?sh=4a2abc4a35a5" TargetMode="External"/><Relationship Id="rId7" Type="http://schemas.openxmlformats.org/officeDocument/2006/relationships/hyperlink" Target="https://www.okta.com/blog/2022/03/updated-okta-statement-on-lapsus/" TargetMode="External"/><Relationship Id="rId12" Type="http://schemas.openxmlformats.org/officeDocument/2006/relationships/hyperlink" Target="https://investor.sykes.com/company/investors/corporate-profile/default.aspx" TargetMode="External"/><Relationship Id="rId2" Type="http://schemas.openxmlformats.org/officeDocument/2006/relationships/hyperlink" Target="https://thesecmaster.com/how-to-fix-cve-2021-34484-a-new-zero-day-local-privilege-escalation-vulnerability-in-microsoft-windows/" TargetMode="External"/><Relationship Id="rId1" Type="http://schemas.openxmlformats.org/officeDocument/2006/relationships/slideLayout" Target="../slideLayouts/slideLayout2.xml"/><Relationship Id="rId6" Type="http://schemas.openxmlformats.org/officeDocument/2006/relationships/hyperlink" Target="https://support.okta.com/help/s/article/Frequently-Asked-Questions-Regarding-January-2022-Compromise?language=en_US&amp;_gl=1*9sy84t*_ga*MTgzMjQ0OTA4OS4xNjQ3OTI0OTUw*_ga_QKMSDV5369*MTY0ODQ5MjQ2NC44LjAuMTY0ODQ5MjQ2NS41OQ..&amp;_ga=2.99797534.1289034198.1648398592-1832449089.1647924950" TargetMode="External"/><Relationship Id="rId11" Type="http://schemas.openxmlformats.org/officeDocument/2006/relationships/hyperlink" Target="https://twitter.com/BillDemirkapi/status/1508527487655067660" TargetMode="External"/><Relationship Id="rId5" Type="http://schemas.openxmlformats.org/officeDocument/2006/relationships/hyperlink" Target="https://www.ssllabs.com/ssltest/analyze.html?d=okta.com" TargetMode="External"/><Relationship Id="rId15" Type="http://schemas.openxmlformats.org/officeDocument/2006/relationships/hyperlink" Target="https://www.microsoft.com/en-us/security/blog/2022/03/22/dev-0537-criminal-actor-targeting-organizations-for-data-exfiltration-and-destruction/" TargetMode="External"/><Relationship Id="rId10" Type="http://schemas.openxmlformats.org/officeDocument/2006/relationships/hyperlink" Target="https://www.malwarebytes.com/blog/news/2018/11/advanced-tools-process-hacker" TargetMode="External"/><Relationship Id="rId4" Type="http://schemas.openxmlformats.org/officeDocument/2006/relationships/hyperlink" Target="https://cve.mitre.org/cgi-bin/cvename.cgi?name=CVE-2021-34484" TargetMode="External"/><Relationship Id="rId9" Type="http://schemas.openxmlformats.org/officeDocument/2006/relationships/hyperlink" Target="https://www.varonis.com/blog/what-is-mimikatz" TargetMode="External"/><Relationship Id="rId14" Type="http://schemas.openxmlformats.org/officeDocument/2006/relationships/hyperlink" Target="https://www.okta.com/blog/2022/04/okta-concludes-its-investigation-into-the-january-2022-compromise/"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4739751" y="768334"/>
            <a:ext cx="6479629" cy="2866405"/>
          </a:xfrm>
        </p:spPr>
        <p:txBody>
          <a:bodyPr>
            <a:normAutofit/>
          </a:bodyPr>
          <a:lstStyle/>
          <a:p>
            <a:r>
              <a:rPr lang="en-US" dirty="0">
                <a:cs typeface="Calibri Light"/>
              </a:rPr>
              <a:t>The Okta Breach of 2022</a:t>
            </a:r>
            <a:endParaRPr lang="en-US" dirty="0"/>
          </a:p>
        </p:txBody>
      </p:sp>
      <p:sp>
        <p:nvSpPr>
          <p:cNvPr id="3" name="Subtitle 2"/>
          <p:cNvSpPr>
            <a:spLocks noGrp="1"/>
          </p:cNvSpPr>
          <p:nvPr>
            <p:ph type="subTitle" idx="1"/>
          </p:nvPr>
        </p:nvSpPr>
        <p:spPr>
          <a:xfrm>
            <a:off x="4739751" y="4283239"/>
            <a:ext cx="6479629" cy="1475177"/>
          </a:xfrm>
        </p:spPr>
        <p:txBody>
          <a:bodyPr vert="horz" lIns="91440" tIns="45720" rIns="91440" bIns="45720" rtlCol="0">
            <a:normAutofit fontScale="92500" lnSpcReduction="20000"/>
          </a:bodyPr>
          <a:lstStyle/>
          <a:p>
            <a:r>
              <a:rPr lang="en-US" dirty="0">
                <a:cs typeface="Calibri"/>
              </a:rPr>
              <a:t>By Noah Shelton, Hunter Parris and Kayden Reich</a:t>
            </a:r>
          </a:p>
          <a:p>
            <a:r>
              <a:rPr lang="en-US" dirty="0">
                <a:cs typeface="Calibri"/>
              </a:rPr>
              <a:t>Information assurance </a:t>
            </a:r>
          </a:p>
          <a:p>
            <a:r>
              <a:rPr lang="en-US" dirty="0">
                <a:cs typeface="Calibri"/>
              </a:rPr>
              <a:t>CITC-1351-025</a:t>
            </a:r>
          </a:p>
          <a:p>
            <a:r>
              <a:rPr lang="en-US" dirty="0">
                <a:cs typeface="Calibri"/>
              </a:rPr>
              <a:t>Professor George </a:t>
            </a:r>
            <a:r>
              <a:rPr lang="en-US" dirty="0" err="1">
                <a:cs typeface="Calibri"/>
              </a:rPr>
              <a:t>Meghabghab</a:t>
            </a:r>
            <a:endParaRPr lang="en-US">
              <a:cs typeface="Calibri"/>
            </a:endParaRPr>
          </a:p>
        </p:txBody>
      </p:sp>
      <p:pic>
        <p:nvPicPr>
          <p:cNvPr id="4" name="Picture 3">
            <a:extLst>
              <a:ext uri="{FF2B5EF4-FFF2-40B4-BE49-F238E27FC236}">
                <a16:creationId xmlns:a16="http://schemas.microsoft.com/office/drawing/2014/main" id="{38416A83-5F26-8FE6-875F-F88AECEC38CA}"/>
              </a:ext>
            </a:extLst>
          </p:cNvPr>
          <p:cNvPicPr>
            <a:picLocks noChangeAspect="1"/>
          </p:cNvPicPr>
          <p:nvPr/>
        </p:nvPicPr>
        <p:blipFill rotWithShape="1">
          <a:blip r:embed="rId2"/>
          <a:srcRect l="28315" r="10838" b="11"/>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384D-E177-EC54-B397-DC76B8A692F0}"/>
              </a:ext>
            </a:extLst>
          </p:cNvPr>
          <p:cNvSpPr>
            <a:spLocks noGrp="1"/>
          </p:cNvSpPr>
          <p:nvPr>
            <p:ph type="title" idx="4294967295"/>
          </p:nvPr>
        </p:nvSpPr>
        <p:spPr>
          <a:xfrm>
            <a:off x="2428875" y="191770"/>
            <a:ext cx="7334250" cy="1268413"/>
          </a:xfrm>
        </p:spPr>
        <p:txBody>
          <a:bodyPr/>
          <a:lstStyle/>
          <a:p>
            <a:r>
              <a:rPr lang="en-US" dirty="0"/>
              <a:t>Tools of the attack.</a:t>
            </a:r>
          </a:p>
        </p:txBody>
      </p:sp>
      <p:sp>
        <p:nvSpPr>
          <p:cNvPr id="4" name="TextBox 3">
            <a:extLst>
              <a:ext uri="{FF2B5EF4-FFF2-40B4-BE49-F238E27FC236}">
                <a16:creationId xmlns:a16="http://schemas.microsoft.com/office/drawing/2014/main" id="{24DB6D5A-B35B-0580-DF6F-87895AE2ABB0}"/>
              </a:ext>
            </a:extLst>
          </p:cNvPr>
          <p:cNvSpPr txBox="1"/>
          <p:nvPr/>
        </p:nvSpPr>
        <p:spPr>
          <a:xfrm>
            <a:off x="233680" y="1767840"/>
            <a:ext cx="2072640" cy="369332"/>
          </a:xfrm>
          <a:prstGeom prst="rect">
            <a:avLst/>
          </a:prstGeom>
          <a:noFill/>
        </p:spPr>
        <p:txBody>
          <a:bodyPr wrap="square" rtlCol="0">
            <a:spAutoFit/>
          </a:bodyPr>
          <a:lstStyle/>
          <a:p>
            <a:r>
              <a:rPr lang="en-US"/>
              <a:t>Process Hacker</a:t>
            </a:r>
            <a:endParaRPr lang="en-US" dirty="0"/>
          </a:p>
        </p:txBody>
      </p:sp>
      <p:sp>
        <p:nvSpPr>
          <p:cNvPr id="5" name="TextBox 4">
            <a:extLst>
              <a:ext uri="{FF2B5EF4-FFF2-40B4-BE49-F238E27FC236}">
                <a16:creationId xmlns:a16="http://schemas.microsoft.com/office/drawing/2014/main" id="{4420AC3D-8498-B9C7-2449-EE493F9702D3}"/>
              </a:ext>
            </a:extLst>
          </p:cNvPr>
          <p:cNvSpPr txBox="1"/>
          <p:nvPr/>
        </p:nvSpPr>
        <p:spPr>
          <a:xfrm>
            <a:off x="9174482" y="1767840"/>
            <a:ext cx="2702560" cy="369332"/>
          </a:xfrm>
          <a:prstGeom prst="rect">
            <a:avLst/>
          </a:prstGeom>
          <a:noFill/>
        </p:spPr>
        <p:txBody>
          <a:bodyPr wrap="square" rtlCol="0">
            <a:spAutoFit/>
          </a:bodyPr>
          <a:lstStyle/>
          <a:p>
            <a:r>
              <a:rPr lang="en-US"/>
              <a:t>Mimikatz</a:t>
            </a:r>
            <a:endParaRPr lang="en-US" dirty="0"/>
          </a:p>
        </p:txBody>
      </p:sp>
      <p:sp>
        <p:nvSpPr>
          <p:cNvPr id="6" name="TextBox 5">
            <a:extLst>
              <a:ext uri="{FF2B5EF4-FFF2-40B4-BE49-F238E27FC236}">
                <a16:creationId xmlns:a16="http://schemas.microsoft.com/office/drawing/2014/main" id="{1FF664B5-095D-F3D2-6F57-5B3AEA8AC293}"/>
              </a:ext>
            </a:extLst>
          </p:cNvPr>
          <p:cNvSpPr txBox="1"/>
          <p:nvPr/>
        </p:nvSpPr>
        <p:spPr>
          <a:xfrm>
            <a:off x="142240" y="2580640"/>
            <a:ext cx="3322320" cy="3970318"/>
          </a:xfrm>
          <a:prstGeom prst="rect">
            <a:avLst/>
          </a:prstGeom>
          <a:noFill/>
        </p:spPr>
        <p:txBody>
          <a:bodyPr wrap="square" rtlCol="0">
            <a:spAutoFit/>
          </a:bodyPr>
          <a:lstStyle/>
          <a:p>
            <a:pPr marL="285750" indent="-285750">
              <a:buFont typeface="Arial" panose="020B0604020202020204" pitchFamily="34" charset="0"/>
              <a:buChar char="•"/>
            </a:pPr>
            <a:r>
              <a:rPr lang="en-US"/>
              <a:t>An advanced form of task manager, Process Hacker allows someone to view the details behind processes on a PC, including hidden processes.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This was importantly used by LAPSUS$, where they were capable of killing the FireEye endpoint service, which further escalated access to the PC. </a:t>
            </a:r>
            <a:endParaRPr lang="en-US" dirty="0"/>
          </a:p>
        </p:txBody>
      </p:sp>
      <p:sp>
        <p:nvSpPr>
          <p:cNvPr id="7" name="TextBox 6">
            <a:extLst>
              <a:ext uri="{FF2B5EF4-FFF2-40B4-BE49-F238E27FC236}">
                <a16:creationId xmlns:a16="http://schemas.microsoft.com/office/drawing/2014/main" id="{EFDA781C-2F75-00A4-03BB-7AC35382D935}"/>
              </a:ext>
            </a:extLst>
          </p:cNvPr>
          <p:cNvSpPr txBox="1"/>
          <p:nvPr/>
        </p:nvSpPr>
        <p:spPr>
          <a:xfrm>
            <a:off x="8483600" y="2580640"/>
            <a:ext cx="2997200" cy="3970318"/>
          </a:xfrm>
          <a:prstGeom prst="rect">
            <a:avLst/>
          </a:prstGeom>
          <a:noFill/>
        </p:spPr>
        <p:txBody>
          <a:bodyPr wrap="square" rtlCol="0">
            <a:spAutoFit/>
          </a:bodyPr>
          <a:lstStyle/>
          <a:p>
            <a:pPr marL="285750" indent="-285750">
              <a:buFont typeface="Arial" panose="020B0604020202020204" pitchFamily="34" charset="0"/>
              <a:buChar char="•"/>
            </a:pPr>
            <a:r>
              <a:rPr lang="en-US"/>
              <a:t>A popular credential dumping software that can gather credentials through a variety of vulnerability exploitation</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This was used by LAPSUS$, so they could capture credentials on the breached PC for further access escalation.</a:t>
            </a:r>
            <a:endParaRPr lang="en-US" dirty="0"/>
          </a:p>
        </p:txBody>
      </p:sp>
      <p:pic>
        <p:nvPicPr>
          <p:cNvPr id="8" name="Picture 7">
            <a:extLst>
              <a:ext uri="{FF2B5EF4-FFF2-40B4-BE49-F238E27FC236}">
                <a16:creationId xmlns:a16="http://schemas.microsoft.com/office/drawing/2014/main" id="{7825DA1F-468D-EE08-DCE2-1ACF88BC01C5}"/>
              </a:ext>
            </a:extLst>
          </p:cNvPr>
          <p:cNvPicPr>
            <a:picLocks noChangeAspect="1"/>
          </p:cNvPicPr>
          <p:nvPr/>
        </p:nvPicPr>
        <p:blipFill>
          <a:blip r:embed="rId2"/>
          <a:stretch>
            <a:fillRect/>
          </a:stretch>
        </p:blipFill>
        <p:spPr>
          <a:xfrm>
            <a:off x="3850192" y="1544320"/>
            <a:ext cx="4491616" cy="4815840"/>
          </a:xfrm>
          <a:prstGeom prst="rect">
            <a:avLst/>
          </a:prstGeom>
        </p:spPr>
      </p:pic>
    </p:spTree>
    <p:extLst>
      <p:ext uri="{BB962C8B-B14F-4D97-AF65-F5344CB8AC3E}">
        <p14:creationId xmlns:p14="http://schemas.microsoft.com/office/powerpoint/2010/main" val="76522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0" name="Oval 9">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5" name="Straight Connector 34">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62ED3999-1ABD-3FFF-7B87-16F8534D1C3B}"/>
              </a:ext>
            </a:extLst>
          </p:cNvPr>
          <p:cNvPicPr>
            <a:picLocks noChangeAspect="1"/>
          </p:cNvPicPr>
          <p:nvPr/>
        </p:nvPicPr>
        <p:blipFill rotWithShape="1">
          <a:blip r:embed="rId2"/>
          <a:srcRect r="-2" b="15726"/>
          <a:stretch/>
        </p:blipFill>
        <p:spPr>
          <a:xfrm>
            <a:off x="20" y="1"/>
            <a:ext cx="12191980" cy="6857999"/>
          </a:xfrm>
          <a:prstGeom prst="rect">
            <a:avLst/>
          </a:prstGeom>
        </p:spPr>
      </p:pic>
      <p:sp>
        <p:nvSpPr>
          <p:cNvPr id="39" name="Rectangle">
            <a:extLst>
              <a:ext uri="{FF2B5EF4-FFF2-40B4-BE49-F238E27FC236}">
                <a16:creationId xmlns:a16="http://schemas.microsoft.com/office/drawing/2014/main" id="{B4F75AE3-A3AC-DE4C-98FE-EC9DC3BF8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67217" cy="6858000"/>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3ADF01CB-65EB-DFFD-633E-153BE300EE3D}"/>
              </a:ext>
            </a:extLst>
          </p:cNvPr>
          <p:cNvSpPr>
            <a:spLocks noGrp="1"/>
          </p:cNvSpPr>
          <p:nvPr>
            <p:ph type="title"/>
          </p:nvPr>
        </p:nvSpPr>
        <p:spPr>
          <a:xfrm>
            <a:off x="204204" y="768334"/>
            <a:ext cx="5167247" cy="2866405"/>
          </a:xfrm>
        </p:spPr>
        <p:txBody>
          <a:bodyPr vert="horz" lIns="91440" tIns="45720" rIns="91440" bIns="45720" rtlCol="0" anchor="t">
            <a:normAutofit/>
          </a:bodyPr>
          <a:lstStyle/>
          <a:p>
            <a:pPr>
              <a:lnSpc>
                <a:spcPct val="90000"/>
              </a:lnSpc>
            </a:pPr>
            <a:br>
              <a:rPr lang="en-US" sz="4600" dirty="0"/>
            </a:br>
            <a:r>
              <a:rPr lang="en-US" sz="4600" dirty="0"/>
              <a:t>In Conclusion.....</a:t>
            </a:r>
          </a:p>
        </p:txBody>
      </p:sp>
      <p:cxnSp>
        <p:nvCxnSpPr>
          <p:cNvPr id="41" name="Straight Connector 40">
            <a:extLst>
              <a:ext uri="{FF2B5EF4-FFF2-40B4-BE49-F238E27FC236}">
                <a16:creationId xmlns:a16="http://schemas.microsoft.com/office/drawing/2014/main" id="{41C79BB7-CCAB-2243-9830-5569626C4D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45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44"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64577934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21F683-F9CC-BFD9-BEBE-A8EEFA312B2C}"/>
              </a:ext>
            </a:extLst>
          </p:cNvPr>
          <p:cNvSpPr txBox="1"/>
          <p:nvPr/>
        </p:nvSpPr>
        <p:spPr>
          <a:xfrm>
            <a:off x="264160" y="587355"/>
            <a:ext cx="4673600" cy="861774"/>
          </a:xfrm>
          <a:prstGeom prst="rect">
            <a:avLst/>
          </a:prstGeom>
          <a:noFill/>
        </p:spPr>
        <p:txBody>
          <a:bodyPr wrap="square" rtlCol="0">
            <a:spAutoFit/>
          </a:bodyPr>
          <a:lstStyle/>
          <a:p>
            <a:r>
              <a:rPr lang="en-US" sz="5000" dirty="0"/>
              <a:t>The Aftermath</a:t>
            </a:r>
          </a:p>
        </p:txBody>
      </p:sp>
      <p:sp>
        <p:nvSpPr>
          <p:cNvPr id="4" name="TextBox 3">
            <a:extLst>
              <a:ext uri="{FF2B5EF4-FFF2-40B4-BE49-F238E27FC236}">
                <a16:creationId xmlns:a16="http://schemas.microsoft.com/office/drawing/2014/main" id="{3ADD88F3-2264-BDBB-07E3-73134FF7FF3B}"/>
              </a:ext>
            </a:extLst>
          </p:cNvPr>
          <p:cNvSpPr txBox="1"/>
          <p:nvPr/>
        </p:nvSpPr>
        <p:spPr>
          <a:xfrm>
            <a:off x="7254242" y="587355"/>
            <a:ext cx="5059680" cy="861774"/>
          </a:xfrm>
          <a:prstGeom prst="rect">
            <a:avLst/>
          </a:prstGeom>
          <a:noFill/>
        </p:spPr>
        <p:txBody>
          <a:bodyPr wrap="square" rtlCol="0">
            <a:spAutoFit/>
          </a:bodyPr>
          <a:lstStyle/>
          <a:p>
            <a:r>
              <a:rPr lang="en-US" sz="5000" dirty="0"/>
              <a:t>Lessons Learnt</a:t>
            </a:r>
          </a:p>
        </p:txBody>
      </p:sp>
      <p:sp>
        <p:nvSpPr>
          <p:cNvPr id="5" name="TextBox 4">
            <a:extLst>
              <a:ext uri="{FF2B5EF4-FFF2-40B4-BE49-F238E27FC236}">
                <a16:creationId xmlns:a16="http://schemas.microsoft.com/office/drawing/2014/main" id="{14F06406-2D91-6EC8-784D-E624B86C9FAF}"/>
              </a:ext>
            </a:extLst>
          </p:cNvPr>
          <p:cNvSpPr txBox="1"/>
          <p:nvPr/>
        </p:nvSpPr>
        <p:spPr>
          <a:xfrm>
            <a:off x="7254242" y="2032000"/>
            <a:ext cx="4673598" cy="3693319"/>
          </a:xfrm>
          <a:prstGeom prst="rect">
            <a:avLst/>
          </a:prstGeom>
          <a:noFill/>
        </p:spPr>
        <p:txBody>
          <a:bodyPr wrap="square" rtlCol="0">
            <a:spAutoFit/>
          </a:bodyPr>
          <a:lstStyle/>
          <a:p>
            <a:pPr marL="285750" indent="-285750">
              <a:buFont typeface="Arial" panose="020B0604020202020204" pitchFamily="34" charset="0"/>
              <a:buChar char="•"/>
            </a:pPr>
            <a:r>
              <a:rPr lang="en-US" dirty="0"/>
              <a:t>Obviously, one must question why Okta let a third-party company like </a:t>
            </a:r>
            <a:r>
              <a:rPr lang="en-US" dirty="0" err="1"/>
              <a:t>Sitel</a:t>
            </a:r>
            <a:r>
              <a:rPr lang="en-US" dirty="0"/>
              <a:t> handle customer data with almost no oversight. Evidently, Okta learned from this and now enforces a zero-trust policy with all its third-party associates.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Following the leak of customer information from </a:t>
            </a:r>
            <a:r>
              <a:rPr lang="en-US" dirty="0" err="1"/>
              <a:t>Sitel</a:t>
            </a:r>
            <a:r>
              <a:rPr lang="en-US" dirty="0"/>
              <a:t>, Okta now heavily restricts what kind of information a customer support engineer has access to.</a:t>
            </a:r>
          </a:p>
          <a:p>
            <a:pPr marL="285750" indent="-285750">
              <a:buFont typeface="Arial" panose="020B0604020202020204" pitchFamily="34" charset="0"/>
              <a:buChar char="•"/>
            </a:pPr>
            <a:endParaRPr lang="en-US" dirty="0"/>
          </a:p>
        </p:txBody>
      </p:sp>
      <p:graphicFrame>
        <p:nvGraphicFramePr>
          <p:cNvPr id="11" name="TextBox 2">
            <a:extLst>
              <a:ext uri="{FF2B5EF4-FFF2-40B4-BE49-F238E27FC236}">
                <a16:creationId xmlns:a16="http://schemas.microsoft.com/office/drawing/2014/main" id="{0A231402-0175-B258-A1D2-24C6DB1C7F57}"/>
              </a:ext>
            </a:extLst>
          </p:cNvPr>
          <p:cNvGraphicFramePr/>
          <p:nvPr/>
        </p:nvGraphicFramePr>
        <p:xfrm>
          <a:off x="264160" y="1869440"/>
          <a:ext cx="6014720"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119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64" name="Oval 7">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10">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11">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12">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Oval 15">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16">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17">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8">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Oval 21">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22">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23">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3" name="Straight Connector 32">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5A2D32-D923-1A6D-2C1C-D67A008D9722}"/>
              </a:ext>
            </a:extLst>
          </p:cNvPr>
          <p:cNvSpPr>
            <a:spLocks noGrp="1"/>
          </p:cNvSpPr>
          <p:nvPr>
            <p:ph type="title"/>
          </p:nvPr>
        </p:nvSpPr>
        <p:spPr>
          <a:xfrm>
            <a:off x="565150" y="768334"/>
            <a:ext cx="5066001" cy="4433586"/>
          </a:xfrm>
        </p:spPr>
        <p:txBody>
          <a:bodyPr vert="horz" lIns="91440" tIns="45720" rIns="91440" bIns="45720" rtlCol="0" anchor="t">
            <a:normAutofit/>
          </a:bodyPr>
          <a:lstStyle/>
          <a:p>
            <a:r>
              <a:rPr lang="en-US" sz="6000" dirty="0"/>
              <a:t>Okta Site Analysis &amp; NMAP</a:t>
            </a:r>
          </a:p>
        </p:txBody>
      </p:sp>
      <p:cxnSp>
        <p:nvCxnSpPr>
          <p:cNvPr id="37" name="Straight Connector 36">
            <a:extLst>
              <a:ext uri="{FF2B5EF4-FFF2-40B4-BE49-F238E27FC236}">
                <a16:creationId xmlns:a16="http://schemas.microsoft.com/office/drawing/2014/main" id="{41C79BB7-CCAB-2243-9830-5569626C4D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8" name="Group 38">
            <a:extLst>
              <a:ext uri="{FF2B5EF4-FFF2-40B4-BE49-F238E27FC236}">
                <a16:creationId xmlns:a16="http://schemas.microsoft.com/office/drawing/2014/main" id="{68BCC8C1-CBFD-084B-8A24-1F29400181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3145" y="0"/>
            <a:ext cx="5988856" cy="6858001"/>
            <a:chOff x="6203145" y="0"/>
            <a:chExt cx="5988856" cy="6858001"/>
          </a:xfrm>
        </p:grpSpPr>
        <p:sp>
          <p:nvSpPr>
            <p:cNvPr id="89" name="Oval 39">
              <a:extLst>
                <a:ext uri="{FF2B5EF4-FFF2-40B4-BE49-F238E27FC236}">
                  <a16:creationId xmlns:a16="http://schemas.microsoft.com/office/drawing/2014/main" id="{AC50F0AD-B655-B74C-877D-338A814CC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7228"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0">
              <a:extLst>
                <a:ext uri="{FF2B5EF4-FFF2-40B4-BE49-F238E27FC236}">
                  <a16:creationId xmlns:a16="http://schemas.microsoft.com/office/drawing/2014/main" id="{F052C6CD-49CB-834C-A4AB-1908AF3BCA2C}"/>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8930093"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Oval 41">
              <a:extLst>
                <a:ext uri="{FF2B5EF4-FFF2-40B4-BE49-F238E27FC236}">
                  <a16:creationId xmlns:a16="http://schemas.microsoft.com/office/drawing/2014/main" id="{79DA6467-F163-D244-ABC9-2ABDF6EED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0093"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42">
              <a:extLst>
                <a:ext uri="{FF2B5EF4-FFF2-40B4-BE49-F238E27FC236}">
                  <a16:creationId xmlns:a16="http://schemas.microsoft.com/office/drawing/2014/main" id="{64044811-EE26-DF4B-A4C1-601C66AC7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0093"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83">
              <a:extLst>
                <a:ext uri="{FF2B5EF4-FFF2-40B4-BE49-F238E27FC236}">
                  <a16:creationId xmlns:a16="http://schemas.microsoft.com/office/drawing/2014/main" id="{9A414F66-B2F3-6547-8123-76A5435FE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0092"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Oval 44">
              <a:extLst>
                <a:ext uri="{FF2B5EF4-FFF2-40B4-BE49-F238E27FC236}">
                  <a16:creationId xmlns:a16="http://schemas.microsoft.com/office/drawing/2014/main" id="{ED14A817-D631-584B-A3D3-6728E3CE78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2959"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85">
              <a:extLst>
                <a:ext uri="{FF2B5EF4-FFF2-40B4-BE49-F238E27FC236}">
                  <a16:creationId xmlns:a16="http://schemas.microsoft.com/office/drawing/2014/main" id="{F2ABF49A-32B1-D34D-AF7C-FFFE75D81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8" y="4923855"/>
              <a:ext cx="536172" cy="1124839"/>
            </a:xfrm>
            <a:custGeom>
              <a:avLst/>
              <a:gdLst>
                <a:gd name="connsiteX0" fmla="*/ 536172 w 536172"/>
                <a:gd name="connsiteY0" fmla="*/ 0 h 1124839"/>
                <a:gd name="connsiteX1" fmla="*/ 536172 w 536172"/>
                <a:gd name="connsiteY1" fmla="*/ 1124839 h 1124839"/>
                <a:gd name="connsiteX2" fmla="*/ 451423 w 536172"/>
                <a:gd name="connsiteY2" fmla="*/ 1116295 h 1124839"/>
                <a:gd name="connsiteX3" fmla="*/ 0 w 536172"/>
                <a:gd name="connsiteY3" fmla="*/ 562419 h 1124839"/>
                <a:gd name="connsiteX4" fmla="*/ 451423 w 536172"/>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2" h="1124839">
                  <a:moveTo>
                    <a:pt x="536172" y="0"/>
                  </a:moveTo>
                  <a:lnTo>
                    <a:pt x="536172"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87">
              <a:extLst>
                <a:ext uri="{FF2B5EF4-FFF2-40B4-BE49-F238E27FC236}">
                  <a16:creationId xmlns:a16="http://schemas.microsoft.com/office/drawing/2014/main" id="{33CF6336-BA17-494F-8B59-2B5EBA8D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3147"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88">
              <a:extLst>
                <a:ext uri="{FF2B5EF4-FFF2-40B4-BE49-F238E27FC236}">
                  <a16:creationId xmlns:a16="http://schemas.microsoft.com/office/drawing/2014/main" id="{F38988E7-A8AD-4F47-9367-2C192D3F0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7976" y="0"/>
              <a:ext cx="1130726" cy="565362"/>
            </a:xfrm>
            <a:custGeom>
              <a:avLst/>
              <a:gdLst>
                <a:gd name="connsiteX0" fmla="*/ 0 w 1130726"/>
                <a:gd name="connsiteY0" fmla="*/ 0 h 565362"/>
                <a:gd name="connsiteX1" fmla="*/ 25421 w 1130726"/>
                <a:gd name="connsiteY1" fmla="*/ 0 h 565362"/>
                <a:gd name="connsiteX2" fmla="*/ 36370 w 1130726"/>
                <a:gd name="connsiteY2" fmla="*/ 108609 h 565362"/>
                <a:gd name="connsiteX3" fmla="*/ 565364 w 1130726"/>
                <a:gd name="connsiteY3" fmla="*/ 539750 h 565362"/>
                <a:gd name="connsiteX4" fmla="*/ 1094357 w 1130726"/>
                <a:gd name="connsiteY4" fmla="*/ 108609 h 565362"/>
                <a:gd name="connsiteX5" fmla="*/ 1105306 w 1130726"/>
                <a:gd name="connsiteY5" fmla="*/ 0 h 565362"/>
                <a:gd name="connsiteX6" fmla="*/ 1130726 w 1130726"/>
                <a:gd name="connsiteY6" fmla="*/ 0 h 565362"/>
                <a:gd name="connsiteX7" fmla="*/ 565364 w 1130726"/>
                <a:gd name="connsiteY7" fmla="*/ 565362 h 565362"/>
                <a:gd name="connsiteX8" fmla="*/ 0 w 1130726"/>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6" h="565362">
                  <a:moveTo>
                    <a:pt x="0" y="0"/>
                  </a:moveTo>
                  <a:lnTo>
                    <a:pt x="25421" y="0"/>
                  </a:lnTo>
                  <a:lnTo>
                    <a:pt x="36370" y="108609"/>
                  </a:lnTo>
                  <a:cubicBezTo>
                    <a:pt x="86719" y="354660"/>
                    <a:pt x="304426" y="539750"/>
                    <a:pt x="565364" y="539750"/>
                  </a:cubicBezTo>
                  <a:cubicBezTo>
                    <a:pt x="826301" y="539750"/>
                    <a:pt x="1044008" y="354660"/>
                    <a:pt x="1094357" y="108609"/>
                  </a:cubicBezTo>
                  <a:lnTo>
                    <a:pt x="1105306" y="0"/>
                  </a:lnTo>
                  <a:lnTo>
                    <a:pt x="1130726" y="0"/>
                  </a:lnTo>
                  <a:cubicBezTo>
                    <a:pt x="1130726" y="312241"/>
                    <a:pt x="877604" y="565362"/>
                    <a:pt x="565364" y="565362"/>
                  </a:cubicBezTo>
                  <a:cubicBezTo>
                    <a:pt x="253123"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9">
              <a:extLst>
                <a:ext uri="{FF2B5EF4-FFF2-40B4-BE49-F238E27FC236}">
                  <a16:creationId xmlns:a16="http://schemas.microsoft.com/office/drawing/2014/main" id="{86BC04BC-A9CA-0D47-99BB-C2B4EEC14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3707" y="0"/>
              <a:ext cx="1130726" cy="565362"/>
            </a:xfrm>
            <a:custGeom>
              <a:avLst/>
              <a:gdLst>
                <a:gd name="connsiteX0" fmla="*/ 0 w 1130726"/>
                <a:gd name="connsiteY0" fmla="*/ 0 h 565362"/>
                <a:gd name="connsiteX1" fmla="*/ 25421 w 1130726"/>
                <a:gd name="connsiteY1" fmla="*/ 0 h 565362"/>
                <a:gd name="connsiteX2" fmla="*/ 36369 w 1130726"/>
                <a:gd name="connsiteY2" fmla="*/ 108609 h 565362"/>
                <a:gd name="connsiteX3" fmla="*/ 565363 w 1130726"/>
                <a:gd name="connsiteY3" fmla="*/ 539750 h 565362"/>
                <a:gd name="connsiteX4" fmla="*/ 1094357 w 1130726"/>
                <a:gd name="connsiteY4" fmla="*/ 108609 h 565362"/>
                <a:gd name="connsiteX5" fmla="*/ 1105306 w 1130726"/>
                <a:gd name="connsiteY5" fmla="*/ 0 h 565362"/>
                <a:gd name="connsiteX6" fmla="*/ 1130726 w 1130726"/>
                <a:gd name="connsiteY6" fmla="*/ 0 h 565362"/>
                <a:gd name="connsiteX7" fmla="*/ 565363 w 1130726"/>
                <a:gd name="connsiteY7" fmla="*/ 565362 h 565362"/>
                <a:gd name="connsiteX8" fmla="*/ 0 w 1130726"/>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6" h="565362">
                  <a:moveTo>
                    <a:pt x="0" y="0"/>
                  </a:moveTo>
                  <a:lnTo>
                    <a:pt x="25421" y="0"/>
                  </a:lnTo>
                  <a:lnTo>
                    <a:pt x="36369" y="108609"/>
                  </a:lnTo>
                  <a:cubicBezTo>
                    <a:pt x="86719" y="354660"/>
                    <a:pt x="304426" y="539750"/>
                    <a:pt x="565363" y="539750"/>
                  </a:cubicBezTo>
                  <a:cubicBezTo>
                    <a:pt x="826300" y="539750"/>
                    <a:pt x="1044007" y="354660"/>
                    <a:pt x="1094357" y="108609"/>
                  </a:cubicBezTo>
                  <a:lnTo>
                    <a:pt x="1105306" y="0"/>
                  </a:lnTo>
                  <a:lnTo>
                    <a:pt x="1130726" y="0"/>
                  </a:lnTo>
                  <a:cubicBezTo>
                    <a:pt x="1130726" y="312241"/>
                    <a:pt x="877604" y="565362"/>
                    <a:pt x="565363" y="565362"/>
                  </a:cubicBezTo>
                  <a:cubicBezTo>
                    <a:pt x="253122"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92">
              <a:extLst>
                <a:ext uri="{FF2B5EF4-FFF2-40B4-BE49-F238E27FC236}">
                  <a16:creationId xmlns:a16="http://schemas.microsoft.com/office/drawing/2014/main" id="{7EF2712B-3B0E-6544-A8E6-6D04906DB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6" y="0"/>
              <a:ext cx="535425" cy="562344"/>
            </a:xfrm>
            <a:custGeom>
              <a:avLst/>
              <a:gdLst>
                <a:gd name="connsiteX0" fmla="*/ 0 w 535425"/>
                <a:gd name="connsiteY0" fmla="*/ 0 h 562344"/>
                <a:gd name="connsiteX1" fmla="*/ 25421 w 535425"/>
                <a:gd name="connsiteY1" fmla="*/ 0 h 562344"/>
                <a:gd name="connsiteX2" fmla="*/ 36369 w 535425"/>
                <a:gd name="connsiteY2" fmla="*/ 108609 h 562344"/>
                <a:gd name="connsiteX3" fmla="*/ 469780 w 535425"/>
                <a:gd name="connsiteY3" fmla="*/ 531316 h 562344"/>
                <a:gd name="connsiteX4" fmla="*/ 535425 w 535425"/>
                <a:gd name="connsiteY4" fmla="*/ 537109 h 562344"/>
                <a:gd name="connsiteX5" fmla="*/ 535425 w 535425"/>
                <a:gd name="connsiteY5" fmla="*/ 562344 h 562344"/>
                <a:gd name="connsiteX6" fmla="*/ 451423 w 535425"/>
                <a:gd name="connsiteY6" fmla="*/ 553876 h 562344"/>
                <a:gd name="connsiteX7" fmla="*/ 0 w 535425"/>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5" h="562344">
                  <a:moveTo>
                    <a:pt x="0" y="0"/>
                  </a:moveTo>
                  <a:lnTo>
                    <a:pt x="25421" y="0"/>
                  </a:lnTo>
                  <a:lnTo>
                    <a:pt x="36369" y="108609"/>
                  </a:lnTo>
                  <a:cubicBezTo>
                    <a:pt x="80425" y="323904"/>
                    <a:pt x="252614" y="492525"/>
                    <a:pt x="469780" y="531316"/>
                  </a:cubicBezTo>
                  <a:lnTo>
                    <a:pt x="535425" y="537109"/>
                  </a:lnTo>
                  <a:lnTo>
                    <a:pt x="535425" y="562344"/>
                  </a:lnTo>
                  <a:lnTo>
                    <a:pt x="451423"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93">
              <a:extLst>
                <a:ext uri="{FF2B5EF4-FFF2-40B4-BE49-F238E27FC236}">
                  <a16:creationId xmlns:a16="http://schemas.microsoft.com/office/drawing/2014/main" id="{3498B898-0656-8647-B500-00F9AAB34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807"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94">
              <a:extLst>
                <a:ext uri="{FF2B5EF4-FFF2-40B4-BE49-F238E27FC236}">
                  <a16:creationId xmlns:a16="http://schemas.microsoft.com/office/drawing/2014/main" id="{D48076FE-1264-FB4C-8D7B-D2410747A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3707"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96">
              <a:extLst>
                <a:ext uri="{FF2B5EF4-FFF2-40B4-BE49-F238E27FC236}">
                  <a16:creationId xmlns:a16="http://schemas.microsoft.com/office/drawing/2014/main" id="{F4EA3DC7-B2FA-884E-819F-669C4C730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6" y="809383"/>
              <a:ext cx="535425" cy="1124688"/>
            </a:xfrm>
            <a:custGeom>
              <a:avLst/>
              <a:gdLst>
                <a:gd name="connsiteX0" fmla="*/ 535425 w 535425"/>
                <a:gd name="connsiteY0" fmla="*/ 0 h 1124688"/>
                <a:gd name="connsiteX1" fmla="*/ 535425 w 535425"/>
                <a:gd name="connsiteY1" fmla="*/ 25186 h 1124688"/>
                <a:gd name="connsiteX2" fmla="*/ 456541 w 535425"/>
                <a:gd name="connsiteY2" fmla="*/ 33138 h 1124688"/>
                <a:gd name="connsiteX3" fmla="*/ 25399 w 535425"/>
                <a:gd name="connsiteY3" fmla="*/ 562131 h 1124688"/>
                <a:gd name="connsiteX4" fmla="*/ 456541 w 535425"/>
                <a:gd name="connsiteY4" fmla="*/ 1091124 h 1124688"/>
                <a:gd name="connsiteX5" fmla="*/ 535425 w 535425"/>
                <a:gd name="connsiteY5" fmla="*/ 1099076 h 1124688"/>
                <a:gd name="connsiteX6" fmla="*/ 535425 w 535425"/>
                <a:gd name="connsiteY6" fmla="*/ 1124688 h 1124688"/>
                <a:gd name="connsiteX7" fmla="*/ 451423 w 535425"/>
                <a:gd name="connsiteY7" fmla="*/ 1116220 h 1124688"/>
                <a:gd name="connsiteX8" fmla="*/ 0 w 535425"/>
                <a:gd name="connsiteY8" fmla="*/ 562344 h 1124688"/>
                <a:gd name="connsiteX9" fmla="*/ 451423 w 535425"/>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5" h="1124688">
                  <a:moveTo>
                    <a:pt x="535425" y="0"/>
                  </a:moveTo>
                  <a:lnTo>
                    <a:pt x="535425" y="25186"/>
                  </a:lnTo>
                  <a:lnTo>
                    <a:pt x="456541" y="33138"/>
                  </a:lnTo>
                  <a:cubicBezTo>
                    <a:pt x="210489" y="83488"/>
                    <a:pt x="25399" y="301195"/>
                    <a:pt x="25399" y="562131"/>
                  </a:cubicBezTo>
                  <a:cubicBezTo>
                    <a:pt x="25399" y="823068"/>
                    <a:pt x="210489" y="1040775"/>
                    <a:pt x="456541" y="1091124"/>
                  </a:cubicBezTo>
                  <a:lnTo>
                    <a:pt x="535425" y="1099076"/>
                  </a:lnTo>
                  <a:lnTo>
                    <a:pt x="535425"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97">
              <a:extLst>
                <a:ext uri="{FF2B5EF4-FFF2-40B4-BE49-F238E27FC236}">
                  <a16:creationId xmlns:a16="http://schemas.microsoft.com/office/drawing/2014/main" id="{D2A8682C-1627-1C41-BE94-88213340F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7976" y="2178092"/>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98">
              <a:extLst>
                <a:ext uri="{FF2B5EF4-FFF2-40B4-BE49-F238E27FC236}">
                  <a16:creationId xmlns:a16="http://schemas.microsoft.com/office/drawing/2014/main" id="{3263659E-BB01-914A-B5D5-D9444F797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6" y="2181110"/>
              <a:ext cx="535425" cy="1124688"/>
            </a:xfrm>
            <a:custGeom>
              <a:avLst/>
              <a:gdLst>
                <a:gd name="connsiteX0" fmla="*/ 535425 w 535425"/>
                <a:gd name="connsiteY0" fmla="*/ 0 h 1124688"/>
                <a:gd name="connsiteX1" fmla="*/ 535425 w 535425"/>
                <a:gd name="connsiteY1" fmla="*/ 25186 h 1124688"/>
                <a:gd name="connsiteX2" fmla="*/ 456541 w 535425"/>
                <a:gd name="connsiteY2" fmla="*/ 33139 h 1124688"/>
                <a:gd name="connsiteX3" fmla="*/ 25399 w 535425"/>
                <a:gd name="connsiteY3" fmla="*/ 562131 h 1124688"/>
                <a:gd name="connsiteX4" fmla="*/ 456541 w 535425"/>
                <a:gd name="connsiteY4" fmla="*/ 1091124 h 1124688"/>
                <a:gd name="connsiteX5" fmla="*/ 535425 w 535425"/>
                <a:gd name="connsiteY5" fmla="*/ 1099076 h 1124688"/>
                <a:gd name="connsiteX6" fmla="*/ 535425 w 535425"/>
                <a:gd name="connsiteY6" fmla="*/ 1124688 h 1124688"/>
                <a:gd name="connsiteX7" fmla="*/ 451423 w 535425"/>
                <a:gd name="connsiteY7" fmla="*/ 1116220 h 1124688"/>
                <a:gd name="connsiteX8" fmla="*/ 0 w 535425"/>
                <a:gd name="connsiteY8" fmla="*/ 562344 h 1124688"/>
                <a:gd name="connsiteX9" fmla="*/ 451423 w 535425"/>
                <a:gd name="connsiteY9" fmla="*/ 8469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5" h="1124688">
                  <a:moveTo>
                    <a:pt x="535425" y="0"/>
                  </a:moveTo>
                  <a:lnTo>
                    <a:pt x="535425" y="25186"/>
                  </a:lnTo>
                  <a:lnTo>
                    <a:pt x="456541" y="33139"/>
                  </a:lnTo>
                  <a:cubicBezTo>
                    <a:pt x="210489" y="83488"/>
                    <a:pt x="25399" y="301195"/>
                    <a:pt x="25399" y="562131"/>
                  </a:cubicBezTo>
                  <a:cubicBezTo>
                    <a:pt x="25399" y="823068"/>
                    <a:pt x="210489" y="1040775"/>
                    <a:pt x="456541" y="1091124"/>
                  </a:cubicBezTo>
                  <a:lnTo>
                    <a:pt x="535425" y="1099076"/>
                  </a:lnTo>
                  <a:lnTo>
                    <a:pt x="535425" y="1124688"/>
                  </a:lnTo>
                  <a:lnTo>
                    <a:pt x="451423" y="1116220"/>
                  </a:lnTo>
                  <a:cubicBezTo>
                    <a:pt x="193797" y="1063502"/>
                    <a:pt x="0" y="835555"/>
                    <a:pt x="0" y="562344"/>
                  </a:cubicBezTo>
                  <a:cubicBezTo>
                    <a:pt x="0" y="289133"/>
                    <a:pt x="193797" y="61186"/>
                    <a:pt x="451423" y="84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99">
              <a:extLst>
                <a:ext uri="{FF2B5EF4-FFF2-40B4-BE49-F238E27FC236}">
                  <a16:creationId xmlns:a16="http://schemas.microsoft.com/office/drawing/2014/main" id="{31E3F8FE-B817-F543-A7EE-753A85F62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3145" y="3549819"/>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100">
              <a:extLst>
                <a:ext uri="{FF2B5EF4-FFF2-40B4-BE49-F238E27FC236}">
                  <a16:creationId xmlns:a16="http://schemas.microsoft.com/office/drawing/2014/main" id="{E3DA8522-53D8-4D42-974E-671F98496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7976" y="3549819"/>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101">
              <a:extLst>
                <a:ext uri="{FF2B5EF4-FFF2-40B4-BE49-F238E27FC236}">
                  <a16:creationId xmlns:a16="http://schemas.microsoft.com/office/drawing/2014/main" id="{5E08E11F-B943-0644-8568-20844169D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3707" y="3549819"/>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102">
              <a:extLst>
                <a:ext uri="{FF2B5EF4-FFF2-40B4-BE49-F238E27FC236}">
                  <a16:creationId xmlns:a16="http://schemas.microsoft.com/office/drawing/2014/main" id="{CE5C718B-42EC-7348-AE52-CF97A8E08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6" y="3552837"/>
              <a:ext cx="535425" cy="1124688"/>
            </a:xfrm>
            <a:custGeom>
              <a:avLst/>
              <a:gdLst>
                <a:gd name="connsiteX0" fmla="*/ 535425 w 535425"/>
                <a:gd name="connsiteY0" fmla="*/ 0 h 1124688"/>
                <a:gd name="connsiteX1" fmla="*/ 535425 w 535425"/>
                <a:gd name="connsiteY1" fmla="*/ 25186 h 1124688"/>
                <a:gd name="connsiteX2" fmla="*/ 456541 w 535425"/>
                <a:gd name="connsiteY2" fmla="*/ 33138 h 1124688"/>
                <a:gd name="connsiteX3" fmla="*/ 25399 w 535425"/>
                <a:gd name="connsiteY3" fmla="*/ 562131 h 1124688"/>
                <a:gd name="connsiteX4" fmla="*/ 456541 w 535425"/>
                <a:gd name="connsiteY4" fmla="*/ 1091124 h 1124688"/>
                <a:gd name="connsiteX5" fmla="*/ 535425 w 535425"/>
                <a:gd name="connsiteY5" fmla="*/ 1099076 h 1124688"/>
                <a:gd name="connsiteX6" fmla="*/ 535425 w 535425"/>
                <a:gd name="connsiteY6" fmla="*/ 1124688 h 1124688"/>
                <a:gd name="connsiteX7" fmla="*/ 451423 w 535425"/>
                <a:gd name="connsiteY7" fmla="*/ 1116220 h 1124688"/>
                <a:gd name="connsiteX8" fmla="*/ 0 w 535425"/>
                <a:gd name="connsiteY8" fmla="*/ 562344 h 1124688"/>
                <a:gd name="connsiteX9" fmla="*/ 451423 w 535425"/>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5" h="1124688">
                  <a:moveTo>
                    <a:pt x="535425" y="0"/>
                  </a:moveTo>
                  <a:lnTo>
                    <a:pt x="535425" y="25186"/>
                  </a:lnTo>
                  <a:lnTo>
                    <a:pt x="456541" y="33138"/>
                  </a:lnTo>
                  <a:cubicBezTo>
                    <a:pt x="210489" y="83488"/>
                    <a:pt x="25399" y="301195"/>
                    <a:pt x="25399" y="562131"/>
                  </a:cubicBezTo>
                  <a:cubicBezTo>
                    <a:pt x="25399" y="823068"/>
                    <a:pt x="210489" y="1040775"/>
                    <a:pt x="456541" y="1091124"/>
                  </a:cubicBezTo>
                  <a:lnTo>
                    <a:pt x="535425" y="1099076"/>
                  </a:lnTo>
                  <a:lnTo>
                    <a:pt x="535425"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103">
              <a:extLst>
                <a:ext uri="{FF2B5EF4-FFF2-40B4-BE49-F238E27FC236}">
                  <a16:creationId xmlns:a16="http://schemas.microsoft.com/office/drawing/2014/main" id="{58F2C823-D2D8-B347-8B83-949D3D897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807" y="4921546"/>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104">
              <a:extLst>
                <a:ext uri="{FF2B5EF4-FFF2-40B4-BE49-F238E27FC236}">
                  <a16:creationId xmlns:a16="http://schemas.microsoft.com/office/drawing/2014/main" id="{2C72C86A-B939-9F44-AC50-93676E423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8040" y="6293274"/>
              <a:ext cx="1130598" cy="564727"/>
            </a:xfrm>
            <a:custGeom>
              <a:avLst/>
              <a:gdLst>
                <a:gd name="connsiteX0" fmla="*/ 565300 w 1130598"/>
                <a:gd name="connsiteY0" fmla="*/ 0 h 564727"/>
                <a:gd name="connsiteX1" fmla="*/ 1119176 w 1130598"/>
                <a:gd name="connsiteY1" fmla="*/ 451422 h 564727"/>
                <a:gd name="connsiteX2" fmla="*/ 1130598 w 1130598"/>
                <a:gd name="connsiteY2" fmla="*/ 564727 h 564727"/>
                <a:gd name="connsiteX3" fmla="*/ 1105221 w 1130598"/>
                <a:gd name="connsiteY3" fmla="*/ 564727 h 564727"/>
                <a:gd name="connsiteX4" fmla="*/ 1094293 w 1130598"/>
                <a:gd name="connsiteY4" fmla="*/ 456328 h 564727"/>
                <a:gd name="connsiteX5" fmla="*/ 565300 w 1130598"/>
                <a:gd name="connsiteY5" fmla="*/ 25186 h 564727"/>
                <a:gd name="connsiteX6" fmla="*/ 36306 w 1130598"/>
                <a:gd name="connsiteY6" fmla="*/ 456328 h 564727"/>
                <a:gd name="connsiteX7" fmla="*/ 25378 w 1130598"/>
                <a:gd name="connsiteY7" fmla="*/ 564727 h 564727"/>
                <a:gd name="connsiteX8" fmla="*/ 0 w 1130598"/>
                <a:gd name="connsiteY8" fmla="*/ 564727 h 564727"/>
                <a:gd name="connsiteX9" fmla="*/ 11423 w 1130598"/>
                <a:gd name="connsiteY9" fmla="*/ 451422 h 564727"/>
                <a:gd name="connsiteX10" fmla="*/ 565300 w 1130598"/>
                <a:gd name="connsiteY10" fmla="*/ 0 h 56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598" h="564727">
                  <a:moveTo>
                    <a:pt x="565300" y="0"/>
                  </a:moveTo>
                  <a:cubicBezTo>
                    <a:pt x="838510" y="0"/>
                    <a:pt x="1066458" y="193796"/>
                    <a:pt x="1119176" y="451422"/>
                  </a:cubicBezTo>
                  <a:lnTo>
                    <a:pt x="1130598" y="564727"/>
                  </a:lnTo>
                  <a:lnTo>
                    <a:pt x="1105221" y="564727"/>
                  </a:lnTo>
                  <a:lnTo>
                    <a:pt x="1094293" y="456328"/>
                  </a:lnTo>
                  <a:cubicBezTo>
                    <a:pt x="1043944" y="210276"/>
                    <a:pt x="826237" y="25186"/>
                    <a:pt x="565300" y="25186"/>
                  </a:cubicBezTo>
                  <a:cubicBezTo>
                    <a:pt x="304362" y="25186"/>
                    <a:pt x="86655" y="210276"/>
                    <a:pt x="36306" y="456328"/>
                  </a:cubicBezTo>
                  <a:lnTo>
                    <a:pt x="25378" y="564727"/>
                  </a:lnTo>
                  <a:lnTo>
                    <a:pt x="0" y="564727"/>
                  </a:lnTo>
                  <a:lnTo>
                    <a:pt x="11423" y="451422"/>
                  </a:lnTo>
                  <a:cubicBezTo>
                    <a:pt x="64141" y="193796"/>
                    <a:pt x="292089" y="0"/>
                    <a:pt x="5653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105">
              <a:extLst>
                <a:ext uri="{FF2B5EF4-FFF2-40B4-BE49-F238E27FC236}">
                  <a16:creationId xmlns:a16="http://schemas.microsoft.com/office/drawing/2014/main" id="{A683E620-902F-8040-B8FB-3FCB1A77D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3771" y="6293274"/>
              <a:ext cx="1130598" cy="564727"/>
            </a:xfrm>
            <a:custGeom>
              <a:avLst/>
              <a:gdLst>
                <a:gd name="connsiteX0" fmla="*/ 565299 w 1130598"/>
                <a:gd name="connsiteY0" fmla="*/ 0 h 564727"/>
                <a:gd name="connsiteX1" fmla="*/ 1119176 w 1130598"/>
                <a:gd name="connsiteY1" fmla="*/ 451422 h 564727"/>
                <a:gd name="connsiteX2" fmla="*/ 1130598 w 1130598"/>
                <a:gd name="connsiteY2" fmla="*/ 564727 h 564727"/>
                <a:gd name="connsiteX3" fmla="*/ 1105221 w 1130598"/>
                <a:gd name="connsiteY3" fmla="*/ 564727 h 564727"/>
                <a:gd name="connsiteX4" fmla="*/ 1094293 w 1130598"/>
                <a:gd name="connsiteY4" fmla="*/ 456328 h 564727"/>
                <a:gd name="connsiteX5" fmla="*/ 565299 w 1130598"/>
                <a:gd name="connsiteY5" fmla="*/ 25186 h 564727"/>
                <a:gd name="connsiteX6" fmla="*/ 36305 w 1130598"/>
                <a:gd name="connsiteY6" fmla="*/ 456328 h 564727"/>
                <a:gd name="connsiteX7" fmla="*/ 25378 w 1130598"/>
                <a:gd name="connsiteY7" fmla="*/ 564727 h 564727"/>
                <a:gd name="connsiteX8" fmla="*/ 0 w 1130598"/>
                <a:gd name="connsiteY8" fmla="*/ 564727 h 564727"/>
                <a:gd name="connsiteX9" fmla="*/ 11422 w 1130598"/>
                <a:gd name="connsiteY9" fmla="*/ 451422 h 564727"/>
                <a:gd name="connsiteX10" fmla="*/ 565299 w 1130598"/>
                <a:gd name="connsiteY10" fmla="*/ 0 h 56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598" h="564727">
                  <a:moveTo>
                    <a:pt x="565299" y="0"/>
                  </a:moveTo>
                  <a:cubicBezTo>
                    <a:pt x="838510" y="0"/>
                    <a:pt x="1066458" y="193796"/>
                    <a:pt x="1119176" y="451422"/>
                  </a:cubicBezTo>
                  <a:lnTo>
                    <a:pt x="1130598" y="564727"/>
                  </a:lnTo>
                  <a:lnTo>
                    <a:pt x="1105221" y="564727"/>
                  </a:lnTo>
                  <a:lnTo>
                    <a:pt x="1094293" y="456328"/>
                  </a:lnTo>
                  <a:cubicBezTo>
                    <a:pt x="1043943" y="210276"/>
                    <a:pt x="826236" y="25186"/>
                    <a:pt x="565299" y="25186"/>
                  </a:cubicBezTo>
                  <a:cubicBezTo>
                    <a:pt x="304362" y="25186"/>
                    <a:pt x="86655" y="210276"/>
                    <a:pt x="36305" y="456328"/>
                  </a:cubicBezTo>
                  <a:lnTo>
                    <a:pt x="25378" y="564727"/>
                  </a:lnTo>
                  <a:lnTo>
                    <a:pt x="0" y="564727"/>
                  </a:lnTo>
                  <a:lnTo>
                    <a:pt x="11422" y="451422"/>
                  </a:lnTo>
                  <a:cubicBezTo>
                    <a:pt x="64140" y="193796"/>
                    <a:pt x="292088" y="0"/>
                    <a:pt x="5652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106">
              <a:extLst>
                <a:ext uri="{FF2B5EF4-FFF2-40B4-BE49-F238E27FC236}">
                  <a16:creationId xmlns:a16="http://schemas.microsoft.com/office/drawing/2014/main" id="{93961C03-7941-1847-93A1-DEE041CAE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0" y="6295916"/>
              <a:ext cx="535361" cy="562084"/>
            </a:xfrm>
            <a:custGeom>
              <a:avLst/>
              <a:gdLst>
                <a:gd name="connsiteX0" fmla="*/ 535361 w 535361"/>
                <a:gd name="connsiteY0" fmla="*/ 0 h 562084"/>
                <a:gd name="connsiteX1" fmla="*/ 535361 w 535361"/>
                <a:gd name="connsiteY1" fmla="*/ 25186 h 562084"/>
                <a:gd name="connsiteX2" fmla="*/ 469716 w 535361"/>
                <a:gd name="connsiteY2" fmla="*/ 30978 h 562084"/>
                <a:gd name="connsiteX3" fmla="*/ 36305 w 535361"/>
                <a:gd name="connsiteY3" fmla="*/ 453686 h 562084"/>
                <a:gd name="connsiteX4" fmla="*/ 25378 w 535361"/>
                <a:gd name="connsiteY4" fmla="*/ 562084 h 562084"/>
                <a:gd name="connsiteX5" fmla="*/ 0 w 535361"/>
                <a:gd name="connsiteY5" fmla="*/ 562084 h 562084"/>
                <a:gd name="connsiteX6" fmla="*/ 11422 w 535361"/>
                <a:gd name="connsiteY6" fmla="*/ 448780 h 562084"/>
                <a:gd name="connsiteX7" fmla="*/ 465220 w 535361"/>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61" h="562084">
                  <a:moveTo>
                    <a:pt x="535361" y="0"/>
                  </a:moveTo>
                  <a:lnTo>
                    <a:pt x="535361" y="25186"/>
                  </a:lnTo>
                  <a:lnTo>
                    <a:pt x="469716" y="30978"/>
                  </a:lnTo>
                  <a:cubicBezTo>
                    <a:pt x="252550" y="69769"/>
                    <a:pt x="80361" y="238391"/>
                    <a:pt x="36305" y="453686"/>
                  </a:cubicBezTo>
                  <a:lnTo>
                    <a:pt x="25378" y="562084"/>
                  </a:lnTo>
                  <a:lnTo>
                    <a:pt x="0" y="562084"/>
                  </a:lnTo>
                  <a:lnTo>
                    <a:pt x="11422" y="448780"/>
                  </a:lnTo>
                  <a:cubicBezTo>
                    <a:pt x="57550" y="223357"/>
                    <a:pt x="237839" y="46805"/>
                    <a:pt x="465220"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2677CF56-D5E2-F8E3-FD78-A6C2743F08C8}"/>
              </a:ext>
            </a:extLst>
          </p:cNvPr>
          <p:cNvSpPr txBox="1"/>
          <p:nvPr/>
        </p:nvSpPr>
        <p:spPr>
          <a:xfrm>
            <a:off x="704675" y="5201920"/>
            <a:ext cx="5152927" cy="369332"/>
          </a:xfrm>
          <a:prstGeom prst="rect">
            <a:avLst/>
          </a:prstGeom>
          <a:noFill/>
        </p:spPr>
        <p:txBody>
          <a:bodyPr wrap="square" rtlCol="0">
            <a:spAutoFit/>
          </a:bodyPr>
          <a:lstStyle/>
          <a:p>
            <a:r>
              <a:rPr lang="en-US" dirty="0"/>
              <a:t>Nmap scan used: </a:t>
            </a:r>
            <a:r>
              <a:rPr lang="en-US" dirty="0" err="1"/>
              <a:t>nmap</a:t>
            </a:r>
            <a:r>
              <a:rPr lang="en-US" dirty="0"/>
              <a:t> –</a:t>
            </a:r>
            <a:r>
              <a:rPr lang="en-US" dirty="0" err="1"/>
              <a:t>Pn</a:t>
            </a:r>
            <a:r>
              <a:rPr lang="en-US" dirty="0"/>
              <a:t> –A 44.210.3121/24</a:t>
            </a:r>
          </a:p>
        </p:txBody>
      </p:sp>
    </p:spTree>
    <p:extLst>
      <p:ext uri="{BB962C8B-B14F-4D97-AF65-F5344CB8AC3E}">
        <p14:creationId xmlns:p14="http://schemas.microsoft.com/office/powerpoint/2010/main" val="287461289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86739D64-2760-3AC7-BE6C-112D0855B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400" y="0"/>
            <a:ext cx="9499600" cy="6814600"/>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CEF5BB4D-58D7-FDF8-63E9-81DB6B9DE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4560"/>
            <a:ext cx="2692399" cy="4602879"/>
          </a:xfrm>
          <a:prstGeom prst="rect">
            <a:avLst/>
          </a:prstGeom>
        </p:spPr>
      </p:pic>
    </p:spTree>
    <p:extLst>
      <p:ext uri="{BB962C8B-B14F-4D97-AF65-F5344CB8AC3E}">
        <p14:creationId xmlns:p14="http://schemas.microsoft.com/office/powerpoint/2010/main" val="160886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ord&#10;&#10;Description automatically generated">
            <a:extLst>
              <a:ext uri="{FF2B5EF4-FFF2-40B4-BE49-F238E27FC236}">
                <a16:creationId xmlns:a16="http://schemas.microsoft.com/office/drawing/2014/main" id="{7BF8F90E-E07B-C043-726D-1F052B4EB6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3164"/>
            <a:ext cx="12192000" cy="6151671"/>
          </a:xfrm>
          <a:prstGeom prst="rect">
            <a:avLst/>
          </a:prstGeom>
        </p:spPr>
      </p:pic>
    </p:spTree>
    <p:extLst>
      <p:ext uri="{BB962C8B-B14F-4D97-AF65-F5344CB8AC3E}">
        <p14:creationId xmlns:p14="http://schemas.microsoft.com/office/powerpoint/2010/main" val="248604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Teams&#10;&#10;Description automatically generated">
            <a:extLst>
              <a:ext uri="{FF2B5EF4-FFF2-40B4-BE49-F238E27FC236}">
                <a16:creationId xmlns:a16="http://schemas.microsoft.com/office/drawing/2014/main" id="{BFD427F3-A633-BF5F-6E90-D78944053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1081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254C-3740-FA35-B5FC-0CF29A76400F}"/>
              </a:ext>
            </a:extLst>
          </p:cNvPr>
          <p:cNvSpPr>
            <a:spLocks noGrp="1"/>
          </p:cNvSpPr>
          <p:nvPr>
            <p:ph type="title"/>
          </p:nvPr>
        </p:nvSpPr>
        <p:spPr>
          <a:xfrm>
            <a:off x="72123" y="477521"/>
            <a:ext cx="4977397" cy="928089"/>
          </a:xfrm>
        </p:spPr>
        <p:txBody>
          <a:bodyPr>
            <a:normAutofit fontScale="90000"/>
          </a:bodyPr>
          <a:lstStyle/>
          <a:p>
            <a:r>
              <a:rPr lang="en-US" dirty="0" err="1"/>
              <a:t>Dnstwist</a:t>
            </a:r>
            <a:br>
              <a:rPr lang="en-US" dirty="0"/>
            </a:br>
            <a:br>
              <a:rPr lang="en-US" dirty="0"/>
            </a:br>
            <a:r>
              <a:rPr lang="en-US" sz="2000" dirty="0"/>
              <a:t>Okta.com</a:t>
            </a:r>
            <a:br>
              <a:rPr lang="en-US" dirty="0"/>
            </a:br>
            <a:br>
              <a:rPr lang="en-US" dirty="0"/>
            </a:br>
            <a:r>
              <a:rPr lang="en-US" sz="2000" dirty="0"/>
              <a:t>A small URL, yet so many ways</a:t>
            </a:r>
            <a:br>
              <a:rPr lang="en-US" sz="2000" dirty="0"/>
            </a:br>
            <a:r>
              <a:rPr lang="en-US" sz="2000" dirty="0"/>
              <a:t>to twist. This is only some out of 550 possibilities it gave</a:t>
            </a:r>
          </a:p>
        </p:txBody>
      </p:sp>
      <p:pic>
        <p:nvPicPr>
          <p:cNvPr id="7" name="Content Placeholder 6">
            <a:extLst>
              <a:ext uri="{FF2B5EF4-FFF2-40B4-BE49-F238E27FC236}">
                <a16:creationId xmlns:a16="http://schemas.microsoft.com/office/drawing/2014/main" id="{B085C816-B3BD-373A-3F16-BA2601B91346}"/>
              </a:ext>
            </a:extLst>
          </p:cNvPr>
          <p:cNvPicPr>
            <a:picLocks noGrp="1" noChangeAspect="1"/>
          </p:cNvPicPr>
          <p:nvPr>
            <p:ph idx="1"/>
          </p:nvPr>
        </p:nvPicPr>
        <p:blipFill>
          <a:blip r:embed="rId2"/>
          <a:stretch>
            <a:fillRect/>
          </a:stretch>
        </p:blipFill>
        <p:spPr>
          <a:xfrm>
            <a:off x="5161280" y="266046"/>
            <a:ext cx="6746239" cy="5860433"/>
          </a:xfrm>
        </p:spPr>
      </p:pic>
    </p:spTree>
    <p:extLst>
      <p:ext uri="{BB962C8B-B14F-4D97-AF65-F5344CB8AC3E}">
        <p14:creationId xmlns:p14="http://schemas.microsoft.com/office/powerpoint/2010/main" val="245367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5A26C-0E5A-696B-3015-53890395D77F}"/>
              </a:ext>
            </a:extLst>
          </p:cNvPr>
          <p:cNvSpPr>
            <a:spLocks noGrp="1"/>
          </p:cNvSpPr>
          <p:nvPr>
            <p:ph type="title"/>
          </p:nvPr>
        </p:nvSpPr>
        <p:spPr/>
        <p:txBody>
          <a:bodyPr/>
          <a:lstStyle/>
          <a:p>
            <a:r>
              <a:rPr lang="en-US" dirty="0"/>
              <a:t>SSL Report</a:t>
            </a:r>
          </a:p>
        </p:txBody>
      </p:sp>
      <p:pic>
        <p:nvPicPr>
          <p:cNvPr id="4" name="Picture 4" descr="A picture containing bar chart&#10;&#10;Description automatically generated">
            <a:extLst>
              <a:ext uri="{FF2B5EF4-FFF2-40B4-BE49-F238E27FC236}">
                <a16:creationId xmlns:a16="http://schemas.microsoft.com/office/drawing/2014/main" id="{B5E25080-DC85-C284-17CC-135F2D4A2C90}"/>
              </a:ext>
            </a:extLst>
          </p:cNvPr>
          <p:cNvPicPr>
            <a:picLocks noGrp="1" noChangeAspect="1"/>
          </p:cNvPicPr>
          <p:nvPr>
            <p:ph idx="1"/>
          </p:nvPr>
        </p:nvPicPr>
        <p:blipFill>
          <a:blip r:embed="rId2"/>
          <a:stretch>
            <a:fillRect/>
          </a:stretch>
        </p:blipFill>
        <p:spPr>
          <a:xfrm>
            <a:off x="3676" y="-1422"/>
            <a:ext cx="12188571" cy="6861299"/>
          </a:xfrm>
        </p:spPr>
      </p:pic>
      <p:sp>
        <p:nvSpPr>
          <p:cNvPr id="3" name="TextBox 2">
            <a:extLst>
              <a:ext uri="{FF2B5EF4-FFF2-40B4-BE49-F238E27FC236}">
                <a16:creationId xmlns:a16="http://schemas.microsoft.com/office/drawing/2014/main" id="{606580B5-3539-FCCA-1861-DB6E1AF6575F}"/>
              </a:ext>
            </a:extLst>
          </p:cNvPr>
          <p:cNvSpPr txBox="1"/>
          <p:nvPr/>
        </p:nvSpPr>
        <p:spPr>
          <a:xfrm>
            <a:off x="4597167" y="276837"/>
            <a:ext cx="1971413" cy="369332"/>
          </a:xfrm>
          <a:prstGeom prst="rect">
            <a:avLst/>
          </a:prstGeom>
          <a:noFill/>
        </p:spPr>
        <p:txBody>
          <a:bodyPr wrap="square" rtlCol="0">
            <a:spAutoFit/>
          </a:bodyPr>
          <a:lstStyle/>
          <a:p>
            <a:r>
              <a:rPr lang="en-US" dirty="0"/>
              <a:t>SSL Labs</a:t>
            </a:r>
          </a:p>
        </p:txBody>
      </p:sp>
    </p:spTree>
    <p:extLst>
      <p:ext uri="{BB962C8B-B14F-4D97-AF65-F5344CB8AC3E}">
        <p14:creationId xmlns:p14="http://schemas.microsoft.com/office/powerpoint/2010/main" val="319717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AB033280-1667-4A33-B7C9-346EDE112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93521"/>
          </a:xfrm>
          <a:prstGeom prst="rect">
            <a:avLst/>
          </a:prstGeom>
        </p:spPr>
      </p:pic>
    </p:spTree>
    <p:extLst>
      <p:ext uri="{BB962C8B-B14F-4D97-AF65-F5344CB8AC3E}">
        <p14:creationId xmlns:p14="http://schemas.microsoft.com/office/powerpoint/2010/main" val="113119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5FB11C-A091-A9D6-6F40-9248B8C61432}"/>
              </a:ext>
            </a:extLst>
          </p:cNvPr>
          <p:cNvPicPr>
            <a:picLocks noChangeAspect="1"/>
          </p:cNvPicPr>
          <p:nvPr/>
        </p:nvPicPr>
        <p:blipFill>
          <a:blip r:embed="rId2"/>
          <a:stretch>
            <a:fillRect/>
          </a:stretch>
        </p:blipFill>
        <p:spPr>
          <a:xfrm>
            <a:off x="0" y="-5669"/>
            <a:ext cx="12192000" cy="6863669"/>
          </a:xfrm>
          <a:prstGeom prst="rect">
            <a:avLst/>
          </a:prstGeom>
        </p:spPr>
      </p:pic>
    </p:spTree>
    <p:extLst>
      <p:ext uri="{BB962C8B-B14F-4D97-AF65-F5344CB8AC3E}">
        <p14:creationId xmlns:p14="http://schemas.microsoft.com/office/powerpoint/2010/main" val="424842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A18D548A-BC6A-4ED8-F0F3-A4A595947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83289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A2829663-0455-ABF6-27D5-07026187F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24004"/>
          </a:xfrm>
          <a:prstGeom prst="rect">
            <a:avLst/>
          </a:prstGeom>
        </p:spPr>
      </p:pic>
    </p:spTree>
    <p:extLst>
      <p:ext uri="{BB962C8B-B14F-4D97-AF65-F5344CB8AC3E}">
        <p14:creationId xmlns:p14="http://schemas.microsoft.com/office/powerpoint/2010/main" val="3918897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BEB385-3A29-0E4D-38B3-C4225D3A485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988DADB-A579-E3C9-1B43-C4BD1AB8330E}"/>
              </a:ext>
            </a:extLst>
          </p:cNvPr>
          <p:cNvSpPr txBox="1"/>
          <p:nvPr/>
        </p:nvSpPr>
        <p:spPr>
          <a:xfrm>
            <a:off x="7315200" y="304800"/>
            <a:ext cx="2936240" cy="369332"/>
          </a:xfrm>
          <a:prstGeom prst="rect">
            <a:avLst/>
          </a:prstGeom>
          <a:noFill/>
        </p:spPr>
        <p:txBody>
          <a:bodyPr wrap="square" rtlCol="0">
            <a:spAutoFit/>
          </a:bodyPr>
          <a:lstStyle/>
          <a:p>
            <a:r>
              <a:rPr lang="en-US" dirty="0" err="1"/>
              <a:t>Sitecheck</a:t>
            </a:r>
            <a:endParaRPr lang="en-US" dirty="0"/>
          </a:p>
        </p:txBody>
      </p:sp>
    </p:spTree>
    <p:extLst>
      <p:ext uri="{BB962C8B-B14F-4D97-AF65-F5344CB8AC3E}">
        <p14:creationId xmlns:p14="http://schemas.microsoft.com/office/powerpoint/2010/main" val="3092571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8" name="Oval 7">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Oval 10">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33" name="Straight Connector 32">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49481E-2265-82E7-805A-01B13773103B}"/>
              </a:ext>
            </a:extLst>
          </p:cNvPr>
          <p:cNvSpPr>
            <a:spLocks noGrp="1"/>
          </p:cNvSpPr>
          <p:nvPr>
            <p:ph type="title"/>
          </p:nvPr>
        </p:nvSpPr>
        <p:spPr>
          <a:xfrm>
            <a:off x="565150" y="768334"/>
            <a:ext cx="7335835" cy="2866405"/>
          </a:xfrm>
        </p:spPr>
        <p:txBody>
          <a:bodyPr vert="horz" lIns="91440" tIns="45720" rIns="91440" bIns="45720" rtlCol="0" anchor="t">
            <a:normAutofit/>
          </a:bodyPr>
          <a:lstStyle/>
          <a:p>
            <a:r>
              <a:rPr lang="en-US" sz="7200"/>
              <a:t>DNS Dumpster</a:t>
            </a:r>
          </a:p>
        </p:txBody>
      </p:sp>
      <p:cxnSp>
        <p:nvCxnSpPr>
          <p:cNvPr id="37" name="Straight Connector 36">
            <a:extLst>
              <a:ext uri="{FF2B5EF4-FFF2-40B4-BE49-F238E27FC236}">
                <a16:creationId xmlns:a16="http://schemas.microsoft.com/office/drawing/2014/main" id="{2DDDFCEF-D5C9-BE40-9979-57040F021F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1714268B-8C50-CA4E-9D9C-5534290342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5974" y="0"/>
            <a:ext cx="3266026" cy="6858001"/>
            <a:chOff x="8925974" y="0"/>
            <a:chExt cx="3266026" cy="6858001"/>
          </a:xfrm>
        </p:grpSpPr>
        <p:sp>
          <p:nvSpPr>
            <p:cNvPr id="40" name="Oval 39">
              <a:extLst>
                <a:ext uri="{FF2B5EF4-FFF2-40B4-BE49-F238E27FC236}">
                  <a16:creationId xmlns:a16="http://schemas.microsoft.com/office/drawing/2014/main" id="{8ABEF35D-F220-CC47-918A-86AD6DB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057"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36">
              <a:extLst>
                <a:ext uri="{FF2B5EF4-FFF2-40B4-BE49-F238E27FC236}">
                  <a16:creationId xmlns:a16="http://schemas.microsoft.com/office/drawing/2014/main" id="{C00E500B-D6E7-C64D-BB6C-BCC4F8B7B8F0}"/>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1652922" y="6295076"/>
              <a:ext cx="539078" cy="562924"/>
            </a:xfrm>
            <a:custGeom>
              <a:avLst/>
              <a:gdLst>
                <a:gd name="connsiteX0" fmla="*/ 539078 w 539078"/>
                <a:gd name="connsiteY0" fmla="*/ 0 h 562924"/>
                <a:gd name="connsiteX1" fmla="*/ 539078 w 539078"/>
                <a:gd name="connsiteY1" fmla="*/ 562924 h 562924"/>
                <a:gd name="connsiteX2" fmla="*/ 22 w 539078"/>
                <a:gd name="connsiteY2" fmla="*/ 562924 h 562924"/>
                <a:gd name="connsiteX3" fmla="*/ 0 w 539078"/>
                <a:gd name="connsiteY3" fmla="*/ 562712 h 562924"/>
                <a:gd name="connsiteX4" fmla="*/ 451422 w 539078"/>
                <a:gd name="connsiteY4" fmla="*/ 8836 h 562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78" h="562924">
                  <a:moveTo>
                    <a:pt x="539078" y="0"/>
                  </a:moveTo>
                  <a:lnTo>
                    <a:pt x="539078" y="562924"/>
                  </a:lnTo>
                  <a:lnTo>
                    <a:pt x="22" y="562924"/>
                  </a:lnTo>
                  <a:lnTo>
                    <a:pt x="0" y="562712"/>
                  </a:lnTo>
                  <a:cubicBezTo>
                    <a:pt x="0" y="289501"/>
                    <a:pt x="193796" y="61554"/>
                    <a:pt x="451422" y="883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37">
              <a:extLst>
                <a:ext uri="{FF2B5EF4-FFF2-40B4-BE49-F238E27FC236}">
                  <a16:creationId xmlns:a16="http://schemas.microsoft.com/office/drawing/2014/main" id="{E738F114-63E2-2F46-879C-39082E11D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922" y="3552046"/>
              <a:ext cx="539078" cy="1125424"/>
            </a:xfrm>
            <a:custGeom>
              <a:avLst/>
              <a:gdLst>
                <a:gd name="connsiteX0" fmla="*/ 539078 w 539078"/>
                <a:gd name="connsiteY0" fmla="*/ 0 h 1125424"/>
                <a:gd name="connsiteX1" fmla="*/ 539078 w 539078"/>
                <a:gd name="connsiteY1" fmla="*/ 1125424 h 1125424"/>
                <a:gd name="connsiteX2" fmla="*/ 451423 w 539078"/>
                <a:gd name="connsiteY2" fmla="*/ 1116588 h 1125424"/>
                <a:gd name="connsiteX3" fmla="*/ 0 w 539078"/>
                <a:gd name="connsiteY3" fmla="*/ 562712 h 1125424"/>
                <a:gd name="connsiteX4" fmla="*/ 451423 w 539078"/>
                <a:gd name="connsiteY4" fmla="*/ 8836 h 1125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78" h="1125424">
                  <a:moveTo>
                    <a:pt x="539078" y="0"/>
                  </a:moveTo>
                  <a:lnTo>
                    <a:pt x="539078" y="1125424"/>
                  </a:lnTo>
                  <a:lnTo>
                    <a:pt x="451423" y="1116588"/>
                  </a:lnTo>
                  <a:cubicBezTo>
                    <a:pt x="193797" y="1063870"/>
                    <a:pt x="0" y="835923"/>
                    <a:pt x="0" y="562712"/>
                  </a:cubicBezTo>
                  <a:cubicBezTo>
                    <a:pt x="0" y="289501"/>
                    <a:pt x="193797" y="61554"/>
                    <a:pt x="451423" y="883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38">
              <a:extLst>
                <a:ext uri="{FF2B5EF4-FFF2-40B4-BE49-F238E27FC236}">
                  <a16:creationId xmlns:a16="http://schemas.microsoft.com/office/drawing/2014/main" id="{02D7001E-46DE-6140-8803-620C53392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922" y="2180532"/>
              <a:ext cx="539078" cy="1125425"/>
            </a:xfrm>
            <a:custGeom>
              <a:avLst/>
              <a:gdLst>
                <a:gd name="connsiteX0" fmla="*/ 539078 w 539078"/>
                <a:gd name="connsiteY0" fmla="*/ 0 h 1125425"/>
                <a:gd name="connsiteX1" fmla="*/ 539078 w 539078"/>
                <a:gd name="connsiteY1" fmla="*/ 1125425 h 1125425"/>
                <a:gd name="connsiteX2" fmla="*/ 451423 w 539078"/>
                <a:gd name="connsiteY2" fmla="*/ 1116588 h 1125425"/>
                <a:gd name="connsiteX3" fmla="*/ 0 w 539078"/>
                <a:gd name="connsiteY3" fmla="*/ 562712 h 1125425"/>
                <a:gd name="connsiteX4" fmla="*/ 451423 w 539078"/>
                <a:gd name="connsiteY4" fmla="*/ 8836 h 112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78" h="1125425">
                  <a:moveTo>
                    <a:pt x="539078" y="0"/>
                  </a:moveTo>
                  <a:lnTo>
                    <a:pt x="539078" y="1125425"/>
                  </a:lnTo>
                  <a:lnTo>
                    <a:pt x="451423" y="1116588"/>
                  </a:lnTo>
                  <a:cubicBezTo>
                    <a:pt x="193797" y="1063870"/>
                    <a:pt x="0" y="835923"/>
                    <a:pt x="0" y="562712"/>
                  </a:cubicBezTo>
                  <a:cubicBezTo>
                    <a:pt x="0" y="289502"/>
                    <a:pt x="193797" y="61554"/>
                    <a:pt x="451423" y="883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39">
              <a:extLst>
                <a:ext uri="{FF2B5EF4-FFF2-40B4-BE49-F238E27FC236}">
                  <a16:creationId xmlns:a16="http://schemas.microsoft.com/office/drawing/2014/main" id="{BD55182B-F5B7-BC4D-9649-D3A17486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922" y="0"/>
              <a:ext cx="539078" cy="562926"/>
            </a:xfrm>
            <a:custGeom>
              <a:avLst/>
              <a:gdLst>
                <a:gd name="connsiteX0" fmla="*/ 22 w 539078"/>
                <a:gd name="connsiteY0" fmla="*/ 0 h 562926"/>
                <a:gd name="connsiteX1" fmla="*/ 539078 w 539078"/>
                <a:gd name="connsiteY1" fmla="*/ 0 h 562926"/>
                <a:gd name="connsiteX2" fmla="*/ 539078 w 539078"/>
                <a:gd name="connsiteY2" fmla="*/ 562926 h 562926"/>
                <a:gd name="connsiteX3" fmla="*/ 451423 w 539078"/>
                <a:gd name="connsiteY3" fmla="*/ 554090 h 562926"/>
                <a:gd name="connsiteX4" fmla="*/ 0 w 539078"/>
                <a:gd name="connsiteY4" fmla="*/ 214 h 562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78" h="562926">
                  <a:moveTo>
                    <a:pt x="22" y="0"/>
                  </a:moveTo>
                  <a:lnTo>
                    <a:pt x="539078" y="0"/>
                  </a:lnTo>
                  <a:lnTo>
                    <a:pt x="539078" y="562926"/>
                  </a:lnTo>
                  <a:lnTo>
                    <a:pt x="451423" y="554090"/>
                  </a:lnTo>
                  <a:cubicBezTo>
                    <a:pt x="193797" y="501372"/>
                    <a:pt x="0" y="27342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40">
              <a:extLst>
                <a:ext uri="{FF2B5EF4-FFF2-40B4-BE49-F238E27FC236}">
                  <a16:creationId xmlns:a16="http://schemas.microsoft.com/office/drawing/2014/main" id="{E2A11AC1-65D6-254F-8C03-98312331D6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5976"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1">
              <a:extLst>
                <a:ext uri="{FF2B5EF4-FFF2-40B4-BE49-F238E27FC236}">
                  <a16:creationId xmlns:a16="http://schemas.microsoft.com/office/drawing/2014/main" id="{3F2B5374-F243-F34E-BC5C-861BA70ECA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805" y="0"/>
              <a:ext cx="1130726" cy="565362"/>
            </a:xfrm>
            <a:custGeom>
              <a:avLst/>
              <a:gdLst>
                <a:gd name="connsiteX0" fmla="*/ 0 w 1130726"/>
                <a:gd name="connsiteY0" fmla="*/ 0 h 565362"/>
                <a:gd name="connsiteX1" fmla="*/ 25421 w 1130726"/>
                <a:gd name="connsiteY1" fmla="*/ 0 h 565362"/>
                <a:gd name="connsiteX2" fmla="*/ 36370 w 1130726"/>
                <a:gd name="connsiteY2" fmla="*/ 108609 h 565362"/>
                <a:gd name="connsiteX3" fmla="*/ 565364 w 1130726"/>
                <a:gd name="connsiteY3" fmla="*/ 539750 h 565362"/>
                <a:gd name="connsiteX4" fmla="*/ 1094357 w 1130726"/>
                <a:gd name="connsiteY4" fmla="*/ 108609 h 565362"/>
                <a:gd name="connsiteX5" fmla="*/ 1105306 w 1130726"/>
                <a:gd name="connsiteY5" fmla="*/ 0 h 565362"/>
                <a:gd name="connsiteX6" fmla="*/ 1130726 w 1130726"/>
                <a:gd name="connsiteY6" fmla="*/ 0 h 565362"/>
                <a:gd name="connsiteX7" fmla="*/ 565364 w 1130726"/>
                <a:gd name="connsiteY7" fmla="*/ 565362 h 565362"/>
                <a:gd name="connsiteX8" fmla="*/ 0 w 1130726"/>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6" h="565362">
                  <a:moveTo>
                    <a:pt x="0" y="0"/>
                  </a:moveTo>
                  <a:lnTo>
                    <a:pt x="25421" y="0"/>
                  </a:lnTo>
                  <a:lnTo>
                    <a:pt x="36370" y="108609"/>
                  </a:lnTo>
                  <a:cubicBezTo>
                    <a:pt x="86719" y="354660"/>
                    <a:pt x="304426" y="539750"/>
                    <a:pt x="565364" y="539750"/>
                  </a:cubicBezTo>
                  <a:cubicBezTo>
                    <a:pt x="826301" y="539750"/>
                    <a:pt x="1044008" y="354660"/>
                    <a:pt x="1094357" y="108609"/>
                  </a:cubicBezTo>
                  <a:lnTo>
                    <a:pt x="1105306" y="0"/>
                  </a:lnTo>
                  <a:lnTo>
                    <a:pt x="1130726" y="0"/>
                  </a:lnTo>
                  <a:cubicBezTo>
                    <a:pt x="1130726" y="312241"/>
                    <a:pt x="877604" y="565362"/>
                    <a:pt x="565364" y="565362"/>
                  </a:cubicBezTo>
                  <a:cubicBezTo>
                    <a:pt x="253123"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2">
              <a:extLst>
                <a:ext uri="{FF2B5EF4-FFF2-40B4-BE49-F238E27FC236}">
                  <a16:creationId xmlns:a16="http://schemas.microsoft.com/office/drawing/2014/main" id="{84DEF8D9-0016-6E40-A7C9-BF7C523F8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636" y="809288"/>
              <a:ext cx="536364" cy="1124878"/>
            </a:xfrm>
            <a:custGeom>
              <a:avLst/>
              <a:gdLst>
                <a:gd name="connsiteX0" fmla="*/ 536364 w 536364"/>
                <a:gd name="connsiteY0" fmla="*/ 0 h 1124878"/>
                <a:gd name="connsiteX1" fmla="*/ 536364 w 536364"/>
                <a:gd name="connsiteY1" fmla="*/ 25187 h 1124878"/>
                <a:gd name="connsiteX2" fmla="*/ 456541 w 536364"/>
                <a:gd name="connsiteY2" fmla="*/ 33233 h 1124878"/>
                <a:gd name="connsiteX3" fmla="*/ 25399 w 536364"/>
                <a:gd name="connsiteY3" fmla="*/ 562226 h 1124878"/>
                <a:gd name="connsiteX4" fmla="*/ 456541 w 536364"/>
                <a:gd name="connsiteY4" fmla="*/ 1091219 h 1124878"/>
                <a:gd name="connsiteX5" fmla="*/ 536364 w 536364"/>
                <a:gd name="connsiteY5" fmla="*/ 1099266 h 1124878"/>
                <a:gd name="connsiteX6" fmla="*/ 536364 w 536364"/>
                <a:gd name="connsiteY6" fmla="*/ 1124878 h 1124878"/>
                <a:gd name="connsiteX7" fmla="*/ 451423 w 536364"/>
                <a:gd name="connsiteY7" fmla="*/ 1116315 h 1124878"/>
                <a:gd name="connsiteX8" fmla="*/ 0 w 536364"/>
                <a:gd name="connsiteY8" fmla="*/ 562439 h 1124878"/>
                <a:gd name="connsiteX9" fmla="*/ 451423 w 536364"/>
                <a:gd name="connsiteY9" fmla="*/ 8563 h 112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364" h="1124878">
                  <a:moveTo>
                    <a:pt x="536364" y="0"/>
                  </a:moveTo>
                  <a:lnTo>
                    <a:pt x="536364" y="25187"/>
                  </a:lnTo>
                  <a:lnTo>
                    <a:pt x="456541" y="33233"/>
                  </a:lnTo>
                  <a:cubicBezTo>
                    <a:pt x="210489" y="83583"/>
                    <a:pt x="25399" y="301290"/>
                    <a:pt x="25399" y="562226"/>
                  </a:cubicBezTo>
                  <a:cubicBezTo>
                    <a:pt x="25399" y="823163"/>
                    <a:pt x="210489" y="1040870"/>
                    <a:pt x="456541" y="1091219"/>
                  </a:cubicBezTo>
                  <a:lnTo>
                    <a:pt x="536364" y="1099266"/>
                  </a:lnTo>
                  <a:lnTo>
                    <a:pt x="536364" y="1124878"/>
                  </a:lnTo>
                  <a:lnTo>
                    <a:pt x="451423" y="1116315"/>
                  </a:lnTo>
                  <a:cubicBezTo>
                    <a:pt x="193797" y="1063597"/>
                    <a:pt x="0" y="835650"/>
                    <a:pt x="0" y="562439"/>
                  </a:cubicBezTo>
                  <a:cubicBezTo>
                    <a:pt x="0" y="289228"/>
                    <a:pt x="193797" y="61281"/>
                    <a:pt x="451423" y="85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3">
              <a:extLst>
                <a:ext uri="{FF2B5EF4-FFF2-40B4-BE49-F238E27FC236}">
                  <a16:creationId xmlns:a16="http://schemas.microsoft.com/office/drawing/2014/main" id="{7A87F92E-7BB7-CF40-B9F4-F6A76E480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805" y="2178092"/>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4">
              <a:extLst>
                <a:ext uri="{FF2B5EF4-FFF2-40B4-BE49-F238E27FC236}">
                  <a16:creationId xmlns:a16="http://schemas.microsoft.com/office/drawing/2014/main" id="{3956B80A-36C5-A84F-A57F-2264B3460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5974"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45">
              <a:extLst>
                <a:ext uri="{FF2B5EF4-FFF2-40B4-BE49-F238E27FC236}">
                  <a16:creationId xmlns:a16="http://schemas.microsoft.com/office/drawing/2014/main" id="{F3F753EA-9ED0-B749-B25F-1D359659F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805" y="3549819"/>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46">
              <a:extLst>
                <a:ext uri="{FF2B5EF4-FFF2-40B4-BE49-F238E27FC236}">
                  <a16:creationId xmlns:a16="http://schemas.microsoft.com/office/drawing/2014/main" id="{4C348B07-3AA5-3142-A06C-D2FAA3922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636" y="4924471"/>
              <a:ext cx="536364" cy="1124877"/>
            </a:xfrm>
            <a:custGeom>
              <a:avLst/>
              <a:gdLst>
                <a:gd name="connsiteX0" fmla="*/ 536364 w 536364"/>
                <a:gd name="connsiteY0" fmla="*/ 0 h 1124877"/>
                <a:gd name="connsiteX1" fmla="*/ 536364 w 536364"/>
                <a:gd name="connsiteY1" fmla="*/ 25186 h 1124877"/>
                <a:gd name="connsiteX2" fmla="*/ 456541 w 536364"/>
                <a:gd name="connsiteY2" fmla="*/ 33232 h 1124877"/>
                <a:gd name="connsiteX3" fmla="*/ 25399 w 536364"/>
                <a:gd name="connsiteY3" fmla="*/ 562225 h 1124877"/>
                <a:gd name="connsiteX4" fmla="*/ 456541 w 536364"/>
                <a:gd name="connsiteY4" fmla="*/ 1091218 h 1124877"/>
                <a:gd name="connsiteX5" fmla="*/ 536364 w 536364"/>
                <a:gd name="connsiteY5" fmla="*/ 1099265 h 1124877"/>
                <a:gd name="connsiteX6" fmla="*/ 536364 w 536364"/>
                <a:gd name="connsiteY6" fmla="*/ 1124877 h 1124877"/>
                <a:gd name="connsiteX7" fmla="*/ 451423 w 536364"/>
                <a:gd name="connsiteY7" fmla="*/ 1116314 h 1124877"/>
                <a:gd name="connsiteX8" fmla="*/ 0 w 536364"/>
                <a:gd name="connsiteY8" fmla="*/ 562438 h 1124877"/>
                <a:gd name="connsiteX9" fmla="*/ 451423 w 536364"/>
                <a:gd name="connsiteY9" fmla="*/ 8562 h 11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364" h="1124877">
                  <a:moveTo>
                    <a:pt x="536364" y="0"/>
                  </a:moveTo>
                  <a:lnTo>
                    <a:pt x="536364" y="25186"/>
                  </a:lnTo>
                  <a:lnTo>
                    <a:pt x="456541" y="33232"/>
                  </a:lnTo>
                  <a:cubicBezTo>
                    <a:pt x="210489" y="83582"/>
                    <a:pt x="25399" y="301289"/>
                    <a:pt x="25399" y="562225"/>
                  </a:cubicBezTo>
                  <a:cubicBezTo>
                    <a:pt x="25399" y="823162"/>
                    <a:pt x="210489" y="1040869"/>
                    <a:pt x="456541" y="1091218"/>
                  </a:cubicBezTo>
                  <a:lnTo>
                    <a:pt x="536364" y="1099265"/>
                  </a:lnTo>
                  <a:lnTo>
                    <a:pt x="536364" y="1124877"/>
                  </a:lnTo>
                  <a:lnTo>
                    <a:pt x="451423" y="1116314"/>
                  </a:lnTo>
                  <a:cubicBezTo>
                    <a:pt x="193797" y="1063596"/>
                    <a:pt x="0" y="835649"/>
                    <a:pt x="0" y="562438"/>
                  </a:cubicBezTo>
                  <a:cubicBezTo>
                    <a:pt x="0" y="289227"/>
                    <a:pt x="193797" y="61280"/>
                    <a:pt x="451423" y="856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47">
              <a:extLst>
                <a:ext uri="{FF2B5EF4-FFF2-40B4-BE49-F238E27FC236}">
                  <a16:creationId xmlns:a16="http://schemas.microsoft.com/office/drawing/2014/main" id="{C3ED9540-E9D6-9D41-994B-55874068A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869" y="6293274"/>
              <a:ext cx="1130598" cy="564727"/>
            </a:xfrm>
            <a:custGeom>
              <a:avLst/>
              <a:gdLst>
                <a:gd name="connsiteX0" fmla="*/ 565300 w 1130598"/>
                <a:gd name="connsiteY0" fmla="*/ 0 h 564727"/>
                <a:gd name="connsiteX1" fmla="*/ 1119176 w 1130598"/>
                <a:gd name="connsiteY1" fmla="*/ 451422 h 564727"/>
                <a:gd name="connsiteX2" fmla="*/ 1130598 w 1130598"/>
                <a:gd name="connsiteY2" fmla="*/ 564727 h 564727"/>
                <a:gd name="connsiteX3" fmla="*/ 1105221 w 1130598"/>
                <a:gd name="connsiteY3" fmla="*/ 564727 h 564727"/>
                <a:gd name="connsiteX4" fmla="*/ 1094293 w 1130598"/>
                <a:gd name="connsiteY4" fmla="*/ 456328 h 564727"/>
                <a:gd name="connsiteX5" fmla="*/ 565300 w 1130598"/>
                <a:gd name="connsiteY5" fmla="*/ 25186 h 564727"/>
                <a:gd name="connsiteX6" fmla="*/ 36306 w 1130598"/>
                <a:gd name="connsiteY6" fmla="*/ 456328 h 564727"/>
                <a:gd name="connsiteX7" fmla="*/ 25378 w 1130598"/>
                <a:gd name="connsiteY7" fmla="*/ 564727 h 564727"/>
                <a:gd name="connsiteX8" fmla="*/ 0 w 1130598"/>
                <a:gd name="connsiteY8" fmla="*/ 564727 h 564727"/>
                <a:gd name="connsiteX9" fmla="*/ 11423 w 1130598"/>
                <a:gd name="connsiteY9" fmla="*/ 451422 h 564727"/>
                <a:gd name="connsiteX10" fmla="*/ 565300 w 1130598"/>
                <a:gd name="connsiteY10" fmla="*/ 0 h 56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598" h="564727">
                  <a:moveTo>
                    <a:pt x="565300" y="0"/>
                  </a:moveTo>
                  <a:cubicBezTo>
                    <a:pt x="838510" y="0"/>
                    <a:pt x="1066458" y="193796"/>
                    <a:pt x="1119176" y="451422"/>
                  </a:cubicBezTo>
                  <a:lnTo>
                    <a:pt x="1130598" y="564727"/>
                  </a:lnTo>
                  <a:lnTo>
                    <a:pt x="1105221" y="564727"/>
                  </a:lnTo>
                  <a:lnTo>
                    <a:pt x="1094293" y="456328"/>
                  </a:lnTo>
                  <a:cubicBezTo>
                    <a:pt x="1043944" y="210276"/>
                    <a:pt x="826237" y="25186"/>
                    <a:pt x="565300" y="25186"/>
                  </a:cubicBezTo>
                  <a:cubicBezTo>
                    <a:pt x="304362" y="25186"/>
                    <a:pt x="86655" y="210276"/>
                    <a:pt x="36306" y="456328"/>
                  </a:cubicBezTo>
                  <a:lnTo>
                    <a:pt x="25378" y="564727"/>
                  </a:lnTo>
                  <a:lnTo>
                    <a:pt x="0" y="564727"/>
                  </a:lnTo>
                  <a:lnTo>
                    <a:pt x="11423" y="451422"/>
                  </a:lnTo>
                  <a:cubicBezTo>
                    <a:pt x="64141" y="193796"/>
                    <a:pt x="292089" y="0"/>
                    <a:pt x="5653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62368418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9C05C63D-934A-2874-90F1-E6DECB097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832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9DC4FEF-3BC7-1021-8A74-58FC378AA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553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5A794E75-BA47-1377-81FD-2B6F62EF3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8583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063E372B-7AB0-0339-AE67-4A5D02FD3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4954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FF9A374F-00C3-1661-8CC7-87A77C952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9328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D9E9253B-2172-30EC-C0EA-000B3D451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DD153EA-4CB2-8F10-1C16-70D7FC8FA986}"/>
              </a:ext>
            </a:extLst>
          </p:cNvPr>
          <p:cNvSpPr txBox="1"/>
          <p:nvPr/>
        </p:nvSpPr>
        <p:spPr>
          <a:xfrm>
            <a:off x="0" y="159391"/>
            <a:ext cx="1971413" cy="369332"/>
          </a:xfrm>
          <a:prstGeom prst="rect">
            <a:avLst/>
          </a:prstGeom>
          <a:noFill/>
        </p:spPr>
        <p:txBody>
          <a:bodyPr wrap="square" rtlCol="0">
            <a:spAutoFit/>
          </a:bodyPr>
          <a:lstStyle/>
          <a:p>
            <a:r>
              <a:rPr lang="en-US" dirty="0">
                <a:solidFill>
                  <a:schemeClr val="bg1"/>
                </a:solidFill>
              </a:rPr>
              <a:t>DNS Dumpster</a:t>
            </a:r>
          </a:p>
        </p:txBody>
      </p:sp>
    </p:spTree>
    <p:extLst>
      <p:ext uri="{BB962C8B-B14F-4D97-AF65-F5344CB8AC3E}">
        <p14:creationId xmlns:p14="http://schemas.microsoft.com/office/powerpoint/2010/main" val="120714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171FB7-19BE-07F0-E41E-A23883C56AFA}"/>
              </a:ext>
            </a:extLst>
          </p:cNvPr>
          <p:cNvPicPr>
            <a:picLocks noChangeAspect="1"/>
          </p:cNvPicPr>
          <p:nvPr/>
        </p:nvPicPr>
        <p:blipFill>
          <a:blip r:embed="rId2"/>
          <a:stretch>
            <a:fillRect/>
          </a:stretch>
        </p:blipFill>
        <p:spPr>
          <a:xfrm>
            <a:off x="5821680" y="-635000"/>
            <a:ext cx="6461760" cy="3429000"/>
          </a:xfrm>
          <a:prstGeom prst="rect">
            <a:avLst/>
          </a:prstGeom>
        </p:spPr>
      </p:pic>
      <p:sp>
        <p:nvSpPr>
          <p:cNvPr id="9" name="TextBox 8">
            <a:extLst>
              <a:ext uri="{FF2B5EF4-FFF2-40B4-BE49-F238E27FC236}">
                <a16:creationId xmlns:a16="http://schemas.microsoft.com/office/drawing/2014/main" id="{ADAC5BBE-696F-DA79-38DB-56F30DD83B3B}"/>
              </a:ext>
            </a:extLst>
          </p:cNvPr>
          <p:cNvSpPr txBox="1"/>
          <p:nvPr/>
        </p:nvSpPr>
        <p:spPr>
          <a:xfrm>
            <a:off x="670560" y="355600"/>
            <a:ext cx="4815840" cy="1631216"/>
          </a:xfrm>
          <a:prstGeom prst="rect">
            <a:avLst/>
          </a:prstGeom>
          <a:noFill/>
        </p:spPr>
        <p:txBody>
          <a:bodyPr wrap="square" rtlCol="0">
            <a:spAutoFit/>
          </a:bodyPr>
          <a:lstStyle/>
          <a:p>
            <a:r>
              <a:rPr lang="en-US" sz="10000" i="1" dirty="0"/>
              <a:t>What is</a:t>
            </a:r>
          </a:p>
        </p:txBody>
      </p:sp>
      <p:graphicFrame>
        <p:nvGraphicFramePr>
          <p:cNvPr id="12" name="TextBox 9">
            <a:extLst>
              <a:ext uri="{FF2B5EF4-FFF2-40B4-BE49-F238E27FC236}">
                <a16:creationId xmlns:a16="http://schemas.microsoft.com/office/drawing/2014/main" id="{AEAF72ED-A410-E85F-38C9-A832DA2C38B8}"/>
              </a:ext>
            </a:extLst>
          </p:cNvPr>
          <p:cNvGraphicFramePr/>
          <p:nvPr/>
        </p:nvGraphicFramePr>
        <p:xfrm>
          <a:off x="599440" y="2794000"/>
          <a:ext cx="7213600" cy="313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9346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80AE-3727-6B2D-36AC-B89F6CFFCA2B}"/>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E8CE4EBE-A1BF-5ED4-2905-01C1DD8C62D6}"/>
              </a:ext>
            </a:extLst>
          </p:cNvPr>
          <p:cNvSpPr>
            <a:spLocks noGrp="1"/>
          </p:cNvSpPr>
          <p:nvPr>
            <p:ph idx="1"/>
          </p:nvPr>
        </p:nvSpPr>
        <p:spPr>
          <a:xfrm>
            <a:off x="565150" y="1862356"/>
            <a:ext cx="8796964" cy="4224754"/>
          </a:xfrm>
        </p:spPr>
        <p:txBody>
          <a:bodyPr vert="horz" lIns="91440" tIns="45720" rIns="91440" bIns="45720" rtlCol="0" anchor="t">
            <a:normAutofit fontScale="62500" lnSpcReduction="20000"/>
          </a:bodyPr>
          <a:lstStyle/>
          <a:p>
            <a:r>
              <a:rPr lang="en-US" sz="1600" dirty="0">
                <a:ea typeface="+mn-lt"/>
                <a:cs typeface="+mn-lt"/>
                <a:hlinkClick r:id="rId2"/>
              </a:rPr>
              <a:t>https://thesecmaster.com/how-to-fix-cve-2021-34484-a-new-zero-day-local-privilege-escalation-vulnerability-in-microsoft-windows/</a:t>
            </a:r>
            <a:endParaRPr lang="en-US" sz="1600" dirty="0"/>
          </a:p>
          <a:p>
            <a:r>
              <a:rPr lang="en-US" sz="1600" dirty="0">
                <a:ea typeface="+mn-lt"/>
                <a:cs typeface="+mn-lt"/>
                <a:hlinkClick r:id="rId3"/>
              </a:rPr>
              <a:t>https://www.forbes.com/sites/thomasbrewster/2022/03/23/okta-hack-exposes-a-huge-hole-in-tech-giant-security/?sh=4a2abc4a35a5</a:t>
            </a:r>
            <a:endParaRPr lang="en-US" sz="1600" dirty="0">
              <a:ea typeface="+mn-lt"/>
              <a:cs typeface="+mn-lt"/>
            </a:endParaRPr>
          </a:p>
          <a:p>
            <a:r>
              <a:rPr lang="en-US" sz="1600" dirty="0">
                <a:ea typeface="+mn-lt"/>
                <a:cs typeface="+mn-lt"/>
                <a:hlinkClick r:id="rId4"/>
              </a:rPr>
              <a:t>https://cve.mitre.org/cgi-bin/cvename.cgi?name=CVE-2021-34484</a:t>
            </a:r>
            <a:endParaRPr lang="en-US" sz="1600" dirty="0">
              <a:ea typeface="+mn-lt"/>
              <a:cs typeface="+mn-lt"/>
            </a:endParaRPr>
          </a:p>
          <a:p>
            <a:r>
              <a:rPr lang="en-US" sz="1600" dirty="0">
                <a:ea typeface="+mn-lt"/>
                <a:cs typeface="+mn-lt"/>
                <a:hlinkClick r:id="rId5"/>
              </a:rPr>
              <a:t>https://www.ssllabs.com/ssltest/analyze.html?d=okta.com</a:t>
            </a:r>
            <a:endParaRPr lang="en-US" sz="1600" dirty="0">
              <a:ea typeface="+mn-lt"/>
              <a:cs typeface="+mn-lt"/>
            </a:endParaRPr>
          </a:p>
          <a:p>
            <a:r>
              <a:rPr lang="en-US" sz="1600" dirty="0">
                <a:ea typeface="+mn-lt"/>
                <a:cs typeface="+mn-lt"/>
                <a:hlinkClick r:id="rId6"/>
              </a:rPr>
              <a:t>https://support.okta.com/help/s/article/Frequently-Asked-Questions-Regarding-January-2022-Compromise?language=en_US&amp;_gl=1*9sy84t*_ga*MTgzMjQ0OTA4OS4xNjQ3OTI0OTUw*_ga_QKMSDV5369*MTY0ODQ5MjQ2NC44LjAuMTY0ODQ5MjQ2NS41OQ..&amp;_ga=2.99797534.1289034198.1648398592-1832449089.1647924950</a:t>
            </a:r>
          </a:p>
          <a:p>
            <a:r>
              <a:rPr lang="en-US" sz="1600" dirty="0">
                <a:ea typeface="+mn-lt"/>
                <a:cs typeface="+mn-lt"/>
                <a:hlinkClick r:id="rId7"/>
              </a:rPr>
              <a:t>https://www.okta.com/blog/2022/03/updated-okta-statement-on-lapsus/</a:t>
            </a:r>
          </a:p>
          <a:p>
            <a:r>
              <a:rPr lang="en-US" sz="1600" dirty="0">
                <a:ea typeface="+mn-lt"/>
                <a:cs typeface="+mn-lt"/>
                <a:hlinkClick r:id="rId8"/>
              </a:rPr>
              <a:t>https://iics.medium.com/cve-2021-34484-zero-day-vulnerability-affects-billions-of-windows-users-no-patch-available-492fb7df16fa</a:t>
            </a:r>
            <a:endParaRPr lang="en-US" sz="1600" dirty="0">
              <a:ea typeface="+mn-lt"/>
              <a:cs typeface="+mn-lt"/>
            </a:endParaRPr>
          </a:p>
          <a:p>
            <a:r>
              <a:rPr lang="en-US" sz="1600" dirty="0">
                <a:hlinkClick r:id="rId9"/>
              </a:rPr>
              <a:t>https://www.varonis.com/blog/what-is-mimikatz</a:t>
            </a:r>
            <a:endParaRPr lang="en-US" sz="1600" dirty="0"/>
          </a:p>
          <a:p>
            <a:r>
              <a:rPr lang="en-US" sz="1600" dirty="0">
                <a:hlinkClick r:id="rId10"/>
              </a:rPr>
              <a:t>https://www.malwarebytes.com/blog/news/2018/11/advanced-tools-process-hacker</a:t>
            </a:r>
            <a:endParaRPr lang="en-US" sz="1600" dirty="0"/>
          </a:p>
          <a:p>
            <a:r>
              <a:rPr lang="en-US" sz="1600" dirty="0">
                <a:hlinkClick r:id="rId11"/>
              </a:rPr>
              <a:t>https://twitter.com/BillDemirkapi/status/1508527487655067660</a:t>
            </a:r>
            <a:endParaRPr lang="en-US" sz="1600" dirty="0"/>
          </a:p>
          <a:p>
            <a:r>
              <a:rPr lang="en-US" sz="1600" dirty="0">
                <a:hlinkClick r:id="rId12"/>
              </a:rPr>
              <a:t>https://investor.sykes.com/company/investors/corporate-profile/default.aspx#</a:t>
            </a:r>
            <a:endParaRPr lang="en-US" sz="1600" dirty="0"/>
          </a:p>
          <a:p>
            <a:r>
              <a:rPr lang="en-US" sz="1600" dirty="0">
                <a:hlinkClick r:id="rId13"/>
              </a:rPr>
              <a:t>https://www.okta.com/blog/2022/03/oktas-investigation-of-the-january-2022-compromise/</a:t>
            </a:r>
            <a:endParaRPr lang="en-US" sz="1600" dirty="0"/>
          </a:p>
          <a:p>
            <a:r>
              <a:rPr lang="en-US" sz="1600" dirty="0">
                <a:hlinkClick r:id="rId14"/>
              </a:rPr>
              <a:t>https://www.okta.com/blog/2022/04/okta-concludes-its-investigation-into-the-january-2022-compromise/</a:t>
            </a:r>
            <a:endParaRPr lang="en-US" sz="1600" dirty="0"/>
          </a:p>
          <a:p>
            <a:r>
              <a:rPr lang="en-US" sz="1600" dirty="0">
                <a:hlinkClick r:id="rId15"/>
              </a:rPr>
              <a:t>https://www.microsoft.com/en-us/security/blog/2022/03/22/dev-0537-criminal-actor-targeting-organizations-for-data-exfiltration-and-destruction/</a:t>
            </a:r>
            <a:endParaRPr lang="en-US" sz="1600" dirty="0"/>
          </a:p>
          <a:p>
            <a:endParaRPr lang="en-US" sz="1600" dirty="0">
              <a:ea typeface="+mn-lt"/>
              <a:cs typeface="+mn-lt"/>
            </a:endParaRPr>
          </a:p>
          <a:p>
            <a:pPr marL="0" indent="0">
              <a:buNone/>
            </a:pPr>
            <a:endParaRPr lang="en-US" sz="1600" dirty="0">
              <a:ea typeface="+mn-lt"/>
              <a:cs typeface="+mn-lt"/>
            </a:endParaRPr>
          </a:p>
          <a:p>
            <a:pPr marL="0" indent="0">
              <a:buNone/>
            </a:pPr>
            <a:endParaRPr lang="en-US" sz="1600" dirty="0">
              <a:ea typeface="+mn-lt"/>
              <a:cs typeface="+mn-lt"/>
            </a:endParaRPr>
          </a:p>
          <a:p>
            <a:endParaRPr lang="en-US" dirty="0">
              <a:ea typeface="+mn-lt"/>
              <a:cs typeface="+mn-lt"/>
            </a:endParaRPr>
          </a:p>
        </p:txBody>
      </p:sp>
    </p:spTree>
    <p:extLst>
      <p:ext uri="{BB962C8B-B14F-4D97-AF65-F5344CB8AC3E}">
        <p14:creationId xmlns:p14="http://schemas.microsoft.com/office/powerpoint/2010/main" val="320055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C50A1D-8578-9097-C2AC-F75DD6ACB8C8}"/>
              </a:ext>
            </a:extLst>
          </p:cNvPr>
          <p:cNvSpPr txBox="1"/>
          <p:nvPr/>
        </p:nvSpPr>
        <p:spPr>
          <a:xfrm>
            <a:off x="172720" y="223520"/>
            <a:ext cx="3769360" cy="861774"/>
          </a:xfrm>
          <a:prstGeom prst="rect">
            <a:avLst/>
          </a:prstGeom>
          <a:noFill/>
        </p:spPr>
        <p:txBody>
          <a:bodyPr wrap="square" rtlCol="0">
            <a:spAutoFit/>
          </a:bodyPr>
          <a:lstStyle/>
          <a:p>
            <a:r>
              <a:rPr lang="en-US" sz="5000" dirty="0"/>
              <a:t>‘LAPSUS$’</a:t>
            </a:r>
          </a:p>
        </p:txBody>
      </p:sp>
      <p:pic>
        <p:nvPicPr>
          <p:cNvPr id="6" name="Picture 5">
            <a:extLst>
              <a:ext uri="{FF2B5EF4-FFF2-40B4-BE49-F238E27FC236}">
                <a16:creationId xmlns:a16="http://schemas.microsoft.com/office/drawing/2014/main" id="{844A5DC7-0B57-F105-A7D2-169F0F81691E}"/>
              </a:ext>
            </a:extLst>
          </p:cNvPr>
          <p:cNvPicPr>
            <a:picLocks noChangeAspect="1"/>
          </p:cNvPicPr>
          <p:nvPr/>
        </p:nvPicPr>
        <p:blipFill>
          <a:blip r:embed="rId2"/>
          <a:stretch>
            <a:fillRect/>
          </a:stretch>
        </p:blipFill>
        <p:spPr>
          <a:xfrm>
            <a:off x="7194623" y="223521"/>
            <a:ext cx="4824657" cy="4267200"/>
          </a:xfrm>
          <a:prstGeom prst="rect">
            <a:avLst/>
          </a:prstGeom>
        </p:spPr>
      </p:pic>
      <p:graphicFrame>
        <p:nvGraphicFramePr>
          <p:cNvPr id="9" name="TextBox 6">
            <a:extLst>
              <a:ext uri="{FF2B5EF4-FFF2-40B4-BE49-F238E27FC236}">
                <a16:creationId xmlns:a16="http://schemas.microsoft.com/office/drawing/2014/main" id="{B1B8595B-FF31-506A-B35E-1951EAF12887}"/>
              </a:ext>
            </a:extLst>
          </p:cNvPr>
          <p:cNvGraphicFramePr/>
          <p:nvPr/>
        </p:nvGraphicFramePr>
        <p:xfrm>
          <a:off x="314960" y="2651760"/>
          <a:ext cx="5354320" cy="313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548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266924-68A8-FE58-3FAE-C1A003955EFE}"/>
              </a:ext>
            </a:extLst>
          </p:cNvPr>
          <p:cNvPicPr>
            <a:picLocks noChangeAspect="1"/>
          </p:cNvPicPr>
          <p:nvPr/>
        </p:nvPicPr>
        <p:blipFill>
          <a:blip r:embed="rId2"/>
          <a:stretch>
            <a:fillRect/>
          </a:stretch>
        </p:blipFill>
        <p:spPr>
          <a:xfrm>
            <a:off x="5486400" y="0"/>
            <a:ext cx="6705600" cy="2618490"/>
          </a:xfrm>
          <a:prstGeom prst="rect">
            <a:avLst/>
          </a:prstGeom>
        </p:spPr>
      </p:pic>
      <p:sp>
        <p:nvSpPr>
          <p:cNvPr id="3" name="TextBox 2">
            <a:extLst>
              <a:ext uri="{FF2B5EF4-FFF2-40B4-BE49-F238E27FC236}">
                <a16:creationId xmlns:a16="http://schemas.microsoft.com/office/drawing/2014/main" id="{D881D389-40BC-F4DC-F1ED-6E052590703B}"/>
              </a:ext>
            </a:extLst>
          </p:cNvPr>
          <p:cNvSpPr txBox="1"/>
          <p:nvPr/>
        </p:nvSpPr>
        <p:spPr>
          <a:xfrm>
            <a:off x="289560" y="172720"/>
            <a:ext cx="5273040" cy="1631216"/>
          </a:xfrm>
          <a:prstGeom prst="rect">
            <a:avLst/>
          </a:prstGeom>
          <a:noFill/>
        </p:spPr>
        <p:txBody>
          <a:bodyPr wrap="square" rtlCol="0">
            <a:spAutoFit/>
          </a:bodyPr>
          <a:lstStyle/>
          <a:p>
            <a:r>
              <a:rPr lang="en-US" sz="10000" i="1" dirty="0"/>
              <a:t>What is</a:t>
            </a:r>
          </a:p>
        </p:txBody>
      </p:sp>
      <p:sp>
        <p:nvSpPr>
          <p:cNvPr id="4" name="TextBox 3">
            <a:extLst>
              <a:ext uri="{FF2B5EF4-FFF2-40B4-BE49-F238E27FC236}">
                <a16:creationId xmlns:a16="http://schemas.microsoft.com/office/drawing/2014/main" id="{F014CCD0-E6DC-61A4-264A-A32478DB8938}"/>
              </a:ext>
            </a:extLst>
          </p:cNvPr>
          <p:cNvSpPr txBox="1"/>
          <p:nvPr/>
        </p:nvSpPr>
        <p:spPr>
          <a:xfrm>
            <a:off x="406400" y="2448560"/>
            <a:ext cx="5831840" cy="4801314"/>
          </a:xfrm>
          <a:prstGeom prst="rect">
            <a:avLst/>
          </a:prstGeom>
          <a:noFill/>
        </p:spPr>
        <p:txBody>
          <a:bodyPr wrap="square" rtlCol="0">
            <a:spAutoFit/>
          </a:bodyPr>
          <a:lstStyle/>
          <a:p>
            <a:pPr marL="285750" indent="-285750">
              <a:buFont typeface="Arial" panose="020B0604020202020204" pitchFamily="34" charset="0"/>
              <a:buChar char="•"/>
            </a:pPr>
            <a:r>
              <a:rPr lang="en-US" dirty="0" err="1"/>
              <a:t>Sitel</a:t>
            </a:r>
            <a:r>
              <a:rPr lang="en-US" dirty="0"/>
              <a:t>, a company that was acquired by Sykes (A customer support business). Was a sub-process of Okta’s SaaS business. They were contracted to handle customer support for Okta.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Due to </a:t>
            </a:r>
            <a:r>
              <a:rPr lang="en-US" dirty="0" err="1"/>
              <a:t>Sitel</a:t>
            </a:r>
            <a:r>
              <a:rPr lang="en-US" dirty="0"/>
              <a:t> being a separate company only contracted by Okta, they were relatively unsupervised and therefore not held up to Okta’s security standards, leading to the eventual breach in January 2022.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Upon the breach's discovery, </a:t>
            </a:r>
            <a:r>
              <a:rPr lang="en-US" dirty="0" err="1"/>
              <a:t>Sitel</a:t>
            </a:r>
            <a:r>
              <a:rPr lang="en-US" dirty="0"/>
              <a:t> hired a forensic firm called Mandiant, which conducted an investigation between Jan 21, 2022, to Feb 18, 2022.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7091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53" name="Oval 52">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Oval 60">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78" name="Straight Connector 77">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80" name="Rectangle 79">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26C321DA-1EDE-3E4B-8B73-6477B2C6D0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83" name="Oval 82">
              <a:extLst>
                <a:ext uri="{FF2B5EF4-FFF2-40B4-BE49-F238E27FC236}">
                  <a16:creationId xmlns:a16="http://schemas.microsoft.com/office/drawing/2014/main" id="{DC13524B-3A91-1E40-840D-09EDE65E0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5">
              <a:extLst>
                <a:ext uri="{FF2B5EF4-FFF2-40B4-BE49-F238E27FC236}">
                  <a16:creationId xmlns:a16="http://schemas.microsoft.com/office/drawing/2014/main" id="{E03B804C-EF61-0141-A6AB-D81EDA5A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86">
              <a:extLst>
                <a:ext uri="{FF2B5EF4-FFF2-40B4-BE49-F238E27FC236}">
                  <a16:creationId xmlns:a16="http://schemas.microsoft.com/office/drawing/2014/main" id="{CAB80ED1-EE7D-3843-9750-C6C8C5F8E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87">
              <a:extLst>
                <a:ext uri="{FF2B5EF4-FFF2-40B4-BE49-F238E27FC236}">
                  <a16:creationId xmlns:a16="http://schemas.microsoft.com/office/drawing/2014/main" id="{8BCD1EDB-B320-594D-86D1-7A73424B2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88">
              <a:extLst>
                <a:ext uri="{FF2B5EF4-FFF2-40B4-BE49-F238E27FC236}">
                  <a16:creationId xmlns:a16="http://schemas.microsoft.com/office/drawing/2014/main" id="{A6B97414-A09F-8647-823F-295A0FEF5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89">
              <a:extLst>
                <a:ext uri="{FF2B5EF4-FFF2-40B4-BE49-F238E27FC236}">
                  <a16:creationId xmlns:a16="http://schemas.microsoft.com/office/drawing/2014/main" id="{BA92AD33-EF27-124E-AF6E-9BA5401EC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98">
              <a:extLst>
                <a:ext uri="{FF2B5EF4-FFF2-40B4-BE49-F238E27FC236}">
                  <a16:creationId xmlns:a16="http://schemas.microsoft.com/office/drawing/2014/main" id="{24B8C792-BD2C-6D48-93EE-D615EF38F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86B8D65A-83FE-A2AC-6465-E2AFD84C83C7}"/>
              </a:ext>
            </a:extLst>
          </p:cNvPr>
          <p:cNvSpPr txBox="1"/>
          <p:nvPr/>
        </p:nvSpPr>
        <p:spPr>
          <a:xfrm>
            <a:off x="7475931" y="281449"/>
            <a:ext cx="4025901" cy="2866405"/>
          </a:xfrm>
          <a:prstGeom prst="rect">
            <a:avLst/>
          </a:prstGeom>
        </p:spPr>
        <p:txBody>
          <a:bodyPr vert="horz" lIns="91440" tIns="45720" rIns="91440" bIns="45720" rtlCol="0" anchor="t">
            <a:normAutofit/>
          </a:bodyPr>
          <a:lstStyle/>
          <a:p>
            <a:pPr>
              <a:spcBef>
                <a:spcPct val="0"/>
              </a:spcBef>
              <a:spcAft>
                <a:spcPts val="600"/>
              </a:spcAft>
            </a:pPr>
            <a:r>
              <a:rPr lang="en-US" sz="5400" b="1" dirty="0">
                <a:latin typeface="+mj-lt"/>
                <a:ea typeface="+mj-ea"/>
                <a:cs typeface="+mj-cs"/>
              </a:rPr>
              <a:t>The Breach</a:t>
            </a:r>
          </a:p>
        </p:txBody>
      </p:sp>
      <p:pic>
        <p:nvPicPr>
          <p:cNvPr id="4" name="Picture 3" descr="Padlock on computer motherboard">
            <a:extLst>
              <a:ext uri="{FF2B5EF4-FFF2-40B4-BE49-F238E27FC236}">
                <a16:creationId xmlns:a16="http://schemas.microsoft.com/office/drawing/2014/main" id="{53EDB8F2-F6EE-6972-E528-6A4CE9C86334}"/>
              </a:ext>
            </a:extLst>
          </p:cNvPr>
          <p:cNvPicPr>
            <a:picLocks noChangeAspect="1"/>
          </p:cNvPicPr>
          <p:nvPr/>
        </p:nvPicPr>
        <p:blipFill rotWithShape="1">
          <a:blip r:embed="rId2"/>
          <a:srcRect l="2878" r="29826" b="-2"/>
          <a:stretch/>
        </p:blipFill>
        <p:spPr>
          <a:xfrm>
            <a:off x="-30479" y="1"/>
            <a:ext cx="6914058" cy="6857999"/>
          </a:xfrm>
          <a:prstGeom prst="rect">
            <a:avLst/>
          </a:prstGeom>
        </p:spPr>
      </p:pic>
      <p:cxnSp>
        <p:nvCxnSpPr>
          <p:cNvPr id="91" name="Straight Connector 90">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86649" y="6087110"/>
            <a:ext cx="41345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E0FB0F2-1323-FF1D-949F-C1CD318E6779}"/>
              </a:ext>
            </a:extLst>
          </p:cNvPr>
          <p:cNvSpPr txBox="1"/>
          <p:nvPr/>
        </p:nvSpPr>
        <p:spPr>
          <a:xfrm>
            <a:off x="7332113" y="1008785"/>
            <a:ext cx="4504287" cy="5078313"/>
          </a:xfrm>
          <a:prstGeom prst="rect">
            <a:avLst/>
          </a:prstGeom>
          <a:noFill/>
        </p:spPr>
        <p:txBody>
          <a:bodyPr wrap="square" rtlCol="0">
            <a:spAutoFit/>
          </a:bodyPr>
          <a:lstStyle/>
          <a:p>
            <a:pPr marL="285750" indent="-285750">
              <a:buFont typeface="Arial" panose="020B0604020202020204" pitchFamily="34" charset="0"/>
              <a:buChar char="•"/>
            </a:pPr>
            <a:r>
              <a:rPr lang="en-US" dirty="0"/>
              <a:t>Due to an RDP connection to a </a:t>
            </a:r>
            <a:r>
              <a:rPr lang="en-US" dirty="0" err="1"/>
              <a:t>Sitel</a:t>
            </a:r>
            <a:r>
              <a:rPr lang="en-US" dirty="0"/>
              <a:t> Support Engineer’s Computer, LAPSUS$ could establish a foothold, escalate privileges, and eventually reach company 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Due to the breach being undisclosed, it’s up for grabs how LAPSUS$ acquired access to the Support Engineer’s PC beyond RDP. However, due to their history, it’s assumed to be by extortion or social engineering.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LAPSUS&amp; had access for five days according to the report. Though they only had access to limited customer data (Usernames, names. No credentials)</a:t>
            </a:r>
          </a:p>
        </p:txBody>
      </p:sp>
    </p:spTree>
    <p:extLst>
      <p:ext uri="{BB962C8B-B14F-4D97-AF65-F5344CB8AC3E}">
        <p14:creationId xmlns:p14="http://schemas.microsoft.com/office/powerpoint/2010/main" val="886700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FBFE-E66A-7478-6270-9936D0FF186C}"/>
              </a:ext>
            </a:extLst>
          </p:cNvPr>
          <p:cNvSpPr>
            <a:spLocks noGrp="1"/>
          </p:cNvSpPr>
          <p:nvPr>
            <p:ph type="title"/>
          </p:nvPr>
        </p:nvSpPr>
        <p:spPr>
          <a:xfrm>
            <a:off x="1" y="0"/>
            <a:ext cx="5232400" cy="640080"/>
          </a:xfrm>
        </p:spPr>
        <p:txBody>
          <a:bodyPr>
            <a:normAutofit fontScale="90000"/>
          </a:bodyPr>
          <a:lstStyle/>
          <a:p>
            <a:r>
              <a:rPr lang="en-US" dirty="0"/>
              <a:t>Mandiant’s timeline.</a:t>
            </a:r>
          </a:p>
        </p:txBody>
      </p:sp>
      <p:pic>
        <p:nvPicPr>
          <p:cNvPr id="4" name="Picture 4" descr="Table&#10;&#10;Description automatically generated">
            <a:extLst>
              <a:ext uri="{FF2B5EF4-FFF2-40B4-BE49-F238E27FC236}">
                <a16:creationId xmlns:a16="http://schemas.microsoft.com/office/drawing/2014/main" id="{7D704D2B-57F5-885E-A757-F7DB2EBD0C3D}"/>
              </a:ext>
            </a:extLst>
          </p:cNvPr>
          <p:cNvPicPr>
            <a:picLocks noGrp="1" noChangeAspect="1"/>
          </p:cNvPicPr>
          <p:nvPr>
            <p:ph idx="1"/>
          </p:nvPr>
        </p:nvPicPr>
        <p:blipFill>
          <a:blip r:embed="rId2"/>
          <a:stretch>
            <a:fillRect/>
          </a:stretch>
        </p:blipFill>
        <p:spPr>
          <a:xfrm>
            <a:off x="0" y="640080"/>
            <a:ext cx="6817360" cy="5993437"/>
          </a:xfrm>
        </p:spPr>
      </p:pic>
      <p:pic>
        <p:nvPicPr>
          <p:cNvPr id="5" name="Picture 5" descr="Table&#10;&#10;Description automatically generated">
            <a:extLst>
              <a:ext uri="{FF2B5EF4-FFF2-40B4-BE49-F238E27FC236}">
                <a16:creationId xmlns:a16="http://schemas.microsoft.com/office/drawing/2014/main" id="{2EC5ECF7-4B7E-EE2F-BAEA-894240E3DE2D}"/>
              </a:ext>
            </a:extLst>
          </p:cNvPr>
          <p:cNvPicPr>
            <a:picLocks noChangeAspect="1"/>
          </p:cNvPicPr>
          <p:nvPr/>
        </p:nvPicPr>
        <p:blipFill>
          <a:blip r:embed="rId3"/>
          <a:stretch>
            <a:fillRect/>
          </a:stretch>
        </p:blipFill>
        <p:spPr>
          <a:xfrm>
            <a:off x="6599321" y="1646"/>
            <a:ext cx="6262436" cy="6854708"/>
          </a:xfrm>
          <a:prstGeom prst="rect">
            <a:avLst/>
          </a:prstGeom>
        </p:spPr>
      </p:pic>
    </p:spTree>
    <p:extLst>
      <p:ext uri="{BB962C8B-B14F-4D97-AF65-F5344CB8AC3E}">
        <p14:creationId xmlns:p14="http://schemas.microsoft.com/office/powerpoint/2010/main" val="400027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A19B-A7C4-2A6F-2086-A3F1CAD07342}"/>
              </a:ext>
            </a:extLst>
          </p:cNvPr>
          <p:cNvSpPr>
            <a:spLocks noGrp="1"/>
          </p:cNvSpPr>
          <p:nvPr>
            <p:ph type="title"/>
          </p:nvPr>
        </p:nvSpPr>
        <p:spPr>
          <a:xfrm>
            <a:off x="0" y="0"/>
            <a:ext cx="7335835" cy="1268984"/>
          </a:xfrm>
        </p:spPr>
        <p:txBody>
          <a:bodyPr/>
          <a:lstStyle/>
          <a:p>
            <a:r>
              <a:rPr lang="en-US" dirty="0"/>
              <a:t>Okta’s Timeline</a:t>
            </a:r>
          </a:p>
        </p:txBody>
      </p:sp>
      <p:pic>
        <p:nvPicPr>
          <p:cNvPr id="4" name="Picture 4" descr="Text&#10;&#10;Description automatically generated">
            <a:extLst>
              <a:ext uri="{FF2B5EF4-FFF2-40B4-BE49-F238E27FC236}">
                <a16:creationId xmlns:a16="http://schemas.microsoft.com/office/drawing/2014/main" id="{C27D1853-CCDE-1967-8CE8-DA636CA42F8F}"/>
              </a:ext>
            </a:extLst>
          </p:cNvPr>
          <p:cNvPicPr>
            <a:picLocks noGrp="1" noChangeAspect="1"/>
          </p:cNvPicPr>
          <p:nvPr>
            <p:ph idx="1"/>
          </p:nvPr>
        </p:nvPicPr>
        <p:blipFill>
          <a:blip r:embed="rId2"/>
          <a:stretch>
            <a:fillRect/>
          </a:stretch>
        </p:blipFill>
        <p:spPr>
          <a:xfrm>
            <a:off x="0" y="894080"/>
            <a:ext cx="8972723" cy="5963920"/>
          </a:xfrm>
        </p:spPr>
      </p:pic>
    </p:spTree>
    <p:extLst>
      <p:ext uri="{BB962C8B-B14F-4D97-AF65-F5344CB8AC3E}">
        <p14:creationId xmlns:p14="http://schemas.microsoft.com/office/powerpoint/2010/main" val="191805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0CAFDA3-320A-C24D-A7A1-20C1267EC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12" name="Oval 11">
              <a:extLst>
                <a:ext uri="{FF2B5EF4-FFF2-40B4-BE49-F238E27FC236}">
                  <a16:creationId xmlns:a16="http://schemas.microsoft.com/office/drawing/2014/main" id="{D2411669-6E2C-2243-99CD-6BC9D72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C4E0C522-0F40-ED44-A700-F1BCD1CF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4">
              <a:extLst>
                <a:ext uri="{FF2B5EF4-FFF2-40B4-BE49-F238E27FC236}">
                  <a16:creationId xmlns:a16="http://schemas.microsoft.com/office/drawing/2014/main" id="{B79B4380-CBEC-C341-A10E-5EF9A8597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a:extLst>
                <a:ext uri="{FF2B5EF4-FFF2-40B4-BE49-F238E27FC236}">
                  <a16:creationId xmlns:a16="http://schemas.microsoft.com/office/drawing/2014/main" id="{F04AD70E-5490-4C4E-A05D-D67949C51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28A8883-9F24-0047-92B7-45B3D2E7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AC3A3BB-FD2C-FB44-9478-FA87EF229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8">
              <a:extLst>
                <a:ext uri="{FF2B5EF4-FFF2-40B4-BE49-F238E27FC236}">
                  <a16:creationId xmlns:a16="http://schemas.microsoft.com/office/drawing/2014/main" id="{BF46B3B1-E981-BB40-B916-51A6D3851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9">
              <a:extLst>
                <a:ext uri="{FF2B5EF4-FFF2-40B4-BE49-F238E27FC236}">
                  <a16:creationId xmlns:a16="http://schemas.microsoft.com/office/drawing/2014/main" id="{EA7DAE92-7D6B-B042-83BE-047C8EC3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30">
              <a:extLst>
                <a:ext uri="{FF2B5EF4-FFF2-40B4-BE49-F238E27FC236}">
                  <a16:creationId xmlns:a16="http://schemas.microsoft.com/office/drawing/2014/main" id="{06AADCE6-4277-EA49-AF23-63B53CA67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31">
              <a:extLst>
                <a:ext uri="{FF2B5EF4-FFF2-40B4-BE49-F238E27FC236}">
                  <a16:creationId xmlns:a16="http://schemas.microsoft.com/office/drawing/2014/main" id="{58CEA343-047B-DF4E-A7A8-881C7740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32">
              <a:extLst>
                <a:ext uri="{FF2B5EF4-FFF2-40B4-BE49-F238E27FC236}">
                  <a16:creationId xmlns:a16="http://schemas.microsoft.com/office/drawing/2014/main" id="{FCCBAA07-17CE-2740-AA04-AEDA5EAD2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33">
              <a:extLst>
                <a:ext uri="{FF2B5EF4-FFF2-40B4-BE49-F238E27FC236}">
                  <a16:creationId xmlns:a16="http://schemas.microsoft.com/office/drawing/2014/main" id="{BF15C430-7951-6040-BD4C-4E996E94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34">
              <a:extLst>
                <a:ext uri="{FF2B5EF4-FFF2-40B4-BE49-F238E27FC236}">
                  <a16:creationId xmlns:a16="http://schemas.microsoft.com/office/drawing/2014/main" id="{0B3467F9-370D-5C4C-9EDE-E0CA0E40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6" name="Straight Connector 25">
            <a:extLst>
              <a:ext uri="{FF2B5EF4-FFF2-40B4-BE49-F238E27FC236}">
                <a16:creationId xmlns:a16="http://schemas.microsoft.com/office/drawing/2014/main" id="{8231D73A-BA91-794F-8C09-4F4B41A6D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70EBDB1D-17AA-8140-B216-35CBA8C9E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31" name="Freeform 34">
              <a:extLst>
                <a:ext uri="{FF2B5EF4-FFF2-40B4-BE49-F238E27FC236}">
                  <a16:creationId xmlns:a16="http://schemas.microsoft.com/office/drawing/2014/main" id="{98E3FFBE-BCB2-4744-8CA3-BC11F11AD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6">
              <a:extLst>
                <a:ext uri="{FF2B5EF4-FFF2-40B4-BE49-F238E27FC236}">
                  <a16:creationId xmlns:a16="http://schemas.microsoft.com/office/drawing/2014/main" id="{BBD5B432-1551-644A-B937-54EFF4201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8">
              <a:extLst>
                <a:ext uri="{FF2B5EF4-FFF2-40B4-BE49-F238E27FC236}">
                  <a16:creationId xmlns:a16="http://schemas.microsoft.com/office/drawing/2014/main" id="{BDCFB512-5A0E-0143-B5B7-6A965E100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50">
              <a:extLst>
                <a:ext uri="{FF2B5EF4-FFF2-40B4-BE49-F238E27FC236}">
                  <a16:creationId xmlns:a16="http://schemas.microsoft.com/office/drawing/2014/main" id="{EEDAA716-EDDF-5941-A55E-C12C893A3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28FD8D07-0154-AA07-648F-B8B906A25DE4}"/>
              </a:ext>
            </a:extLst>
          </p:cNvPr>
          <p:cNvSpPr txBox="1"/>
          <p:nvPr/>
        </p:nvSpPr>
        <p:spPr>
          <a:xfrm>
            <a:off x="7493280" y="770890"/>
            <a:ext cx="4133560" cy="126898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a:latin typeface="+mj-lt"/>
                <a:ea typeface="+mj-ea"/>
                <a:cs typeface="+mj-cs"/>
              </a:rPr>
              <a:t>CVE-2021-34484</a:t>
            </a:r>
          </a:p>
        </p:txBody>
      </p:sp>
      <p:sp>
        <p:nvSpPr>
          <p:cNvPr id="5" name="TextBox 4">
            <a:extLst>
              <a:ext uri="{FF2B5EF4-FFF2-40B4-BE49-F238E27FC236}">
                <a16:creationId xmlns:a16="http://schemas.microsoft.com/office/drawing/2014/main" id="{46D51CF0-B46B-A0EF-8CEC-E685CA23431E}"/>
              </a:ext>
            </a:extLst>
          </p:cNvPr>
          <p:cNvSpPr txBox="1"/>
          <p:nvPr/>
        </p:nvSpPr>
        <p:spPr>
          <a:xfrm>
            <a:off x="7493280" y="2160016"/>
            <a:ext cx="4133560" cy="3601212"/>
          </a:xfrm>
          <a:prstGeom prst="rect">
            <a:avLst/>
          </a:prstGeom>
        </p:spPr>
        <p:txBody>
          <a:bodyPr vert="horz" lIns="91440" tIns="45720" rIns="91440" bIns="45720" rtlCol="0">
            <a:normAutofit/>
          </a:bodyPr>
          <a:lstStyle/>
          <a:p>
            <a:pPr marL="285750" indent="-228600">
              <a:lnSpc>
                <a:spcPct val="90000"/>
              </a:lnSpc>
              <a:spcBef>
                <a:spcPts val="900"/>
              </a:spcBef>
              <a:buFont typeface="Arial" panose="020B0604020202020204" pitchFamily="34" charset="0"/>
              <a:buChar char="•"/>
            </a:pPr>
            <a:r>
              <a:rPr lang="en-US" sz="1400" dirty="0"/>
              <a:t>Discovered by Abdelhamid </a:t>
            </a:r>
            <a:r>
              <a:rPr lang="en-US" sz="1400" dirty="0" err="1"/>
              <a:t>Naceri</a:t>
            </a:r>
            <a:r>
              <a:rPr lang="en-US" sz="1400" dirty="0"/>
              <a:t> and patched by Microsoft on August 10</a:t>
            </a:r>
            <a:r>
              <a:rPr lang="en-US" sz="1400" baseline="30000" dirty="0"/>
              <a:t>th</a:t>
            </a:r>
            <a:r>
              <a:rPr lang="en-US" sz="1400" dirty="0"/>
              <a:t> 2021. The CVE-2021-34484 vulnerability abused the User Profile Service (UPS) by utilizing attacker-made symbolic links to temporarily user profile files made by the UPS when said user profile is locked or damaged. These symbolic links allowed the attacker to execute their malicious DLLs.</a:t>
            </a:r>
          </a:p>
          <a:p>
            <a:pPr marL="285750" indent="-228600">
              <a:lnSpc>
                <a:spcPct val="90000"/>
              </a:lnSpc>
              <a:spcBef>
                <a:spcPts val="900"/>
              </a:spcBef>
              <a:buFont typeface="Arial" panose="020B0604020202020204" pitchFamily="34" charset="0"/>
              <a:buChar char="•"/>
            </a:pPr>
            <a:endParaRPr lang="en-US" sz="1400" dirty="0"/>
          </a:p>
          <a:p>
            <a:pPr marL="285750" indent="-228600">
              <a:lnSpc>
                <a:spcPct val="90000"/>
              </a:lnSpc>
              <a:spcBef>
                <a:spcPts val="900"/>
              </a:spcBef>
              <a:buFont typeface="Arial" panose="020B0604020202020204" pitchFamily="34" charset="0"/>
              <a:buChar char="•"/>
            </a:pPr>
            <a:r>
              <a:rPr lang="en-US" sz="1400" dirty="0"/>
              <a:t>Microsoft underestimated the vulnerability, only giving it a patch that was essentially a band-aid solution, allowing LAPSUS$ to access a bypass that allowed them to escalate their privileges on the hijacked PC.</a:t>
            </a:r>
          </a:p>
        </p:txBody>
      </p:sp>
      <p:pic>
        <p:nvPicPr>
          <p:cNvPr id="7" name="Picture 6" descr="Exclamation mark on a yellow background">
            <a:extLst>
              <a:ext uri="{FF2B5EF4-FFF2-40B4-BE49-F238E27FC236}">
                <a16:creationId xmlns:a16="http://schemas.microsoft.com/office/drawing/2014/main" id="{73274204-E1B6-1B92-EA7F-87B4112A553C}"/>
              </a:ext>
            </a:extLst>
          </p:cNvPr>
          <p:cNvPicPr>
            <a:picLocks noChangeAspect="1"/>
          </p:cNvPicPr>
          <p:nvPr/>
        </p:nvPicPr>
        <p:blipFill rotWithShape="1">
          <a:blip r:embed="rId2"/>
          <a:srcRect l="18581" r="5663"/>
          <a:stretch/>
        </p:blipFill>
        <p:spPr>
          <a:xfrm>
            <a:off x="20" y="1"/>
            <a:ext cx="6927143" cy="6857999"/>
          </a:xfrm>
          <a:prstGeom prst="rect">
            <a:avLst/>
          </a:prstGeom>
        </p:spPr>
      </p:pic>
      <p:cxnSp>
        <p:nvCxnSpPr>
          <p:cNvPr id="36" name="Straight Connector 35">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3279"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12341"/>
      </p:ext>
    </p:extLst>
  </p:cSld>
  <p:clrMapOvr>
    <a:masterClrMapping/>
  </p:clrMapOvr>
</p:sld>
</file>

<file path=ppt/theme/theme1.xml><?xml version="1.0" encoding="utf-8"?>
<a:theme xmlns:a="http://schemas.openxmlformats.org/drawingml/2006/main" name="PunchcardVTI">
  <a:themeElements>
    <a:clrScheme name="AnalogousFromDarkSeedLeftStep">
      <a:dk1>
        <a:srgbClr val="000000"/>
      </a:dk1>
      <a:lt1>
        <a:srgbClr val="FFFFFF"/>
      </a:lt1>
      <a:dk2>
        <a:srgbClr val="1B302C"/>
      </a:dk2>
      <a:lt2>
        <a:srgbClr val="F3F3F0"/>
      </a:lt2>
      <a:accent1>
        <a:srgbClr val="4F45CD"/>
      </a:accent1>
      <a:accent2>
        <a:srgbClr val="3261BB"/>
      </a:accent2>
      <a:accent3>
        <a:srgbClr val="43ACCC"/>
      </a:accent3>
      <a:accent4>
        <a:srgbClr val="32BBA2"/>
      </a:accent4>
      <a:accent5>
        <a:srgbClr val="41C476"/>
      </a:accent5>
      <a:accent6>
        <a:srgbClr val="33BB32"/>
      </a:accent6>
      <a:hlink>
        <a:srgbClr val="349E71"/>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emplate>office theme</Template>
  <TotalTime>392</TotalTime>
  <Words>1042</Words>
  <Application>Microsoft Office PowerPoint</Application>
  <PresentationFormat>Widescreen</PresentationFormat>
  <Paragraphs>72</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Neue Haas Grotesk Text Pro</vt:lpstr>
      <vt:lpstr>PunchcardVTI</vt:lpstr>
      <vt:lpstr>The Okta Breach of 2022</vt:lpstr>
      <vt:lpstr>PowerPoint Presentation</vt:lpstr>
      <vt:lpstr>PowerPoint Presentation</vt:lpstr>
      <vt:lpstr>PowerPoint Presentation</vt:lpstr>
      <vt:lpstr>PowerPoint Presentation</vt:lpstr>
      <vt:lpstr>PowerPoint Presentation</vt:lpstr>
      <vt:lpstr>Mandiant’s timeline.</vt:lpstr>
      <vt:lpstr>Okta’s Timeline</vt:lpstr>
      <vt:lpstr>PowerPoint Presentation</vt:lpstr>
      <vt:lpstr>Tools of the attack.</vt:lpstr>
      <vt:lpstr> In Conclusion.....</vt:lpstr>
      <vt:lpstr>PowerPoint Presentation</vt:lpstr>
      <vt:lpstr>Okta Site Analysis &amp; NMAP</vt:lpstr>
      <vt:lpstr>PowerPoint Presentation</vt:lpstr>
      <vt:lpstr>PowerPoint Presentation</vt:lpstr>
      <vt:lpstr>PowerPoint Presentation</vt:lpstr>
      <vt:lpstr>Dnstwist  Okta.com  A small URL, yet so many ways to twist. This is only some out of 550 possibilities it gave</vt:lpstr>
      <vt:lpstr>SSL Report</vt:lpstr>
      <vt:lpstr>PowerPoint Presentation</vt:lpstr>
      <vt:lpstr>PowerPoint Presentation</vt:lpstr>
      <vt:lpstr>PowerPoint Presentation</vt:lpstr>
      <vt:lpstr>PowerPoint Presentation</vt:lpstr>
      <vt:lpstr>DNS Dumpster</vt:lpstr>
      <vt:lpstr>PowerPoint Presentation</vt:lpstr>
      <vt:lpstr>PowerPoint Presentation</vt:lpstr>
      <vt:lpstr>PowerPoint Presentation</vt:lpstr>
      <vt:lpstr>PowerPoint Presentation</vt:lpstr>
      <vt:lpstr>PowerPoint Presentation</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Noah Shelton</dc:creator>
  <cp:lastModifiedBy>Shelton, Noah</cp:lastModifiedBy>
  <cp:revision>294</cp:revision>
  <dcterms:created xsi:type="dcterms:W3CDTF">2023-04-22T17:43:08Z</dcterms:created>
  <dcterms:modified xsi:type="dcterms:W3CDTF">2023-04-24T18:11:58Z</dcterms:modified>
</cp:coreProperties>
</file>