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38" r:id="rId1"/>
  </p:sldMasterIdLst>
  <p:sldIdLst>
    <p:sldId id="256" r:id="rId2"/>
    <p:sldId id="277" r:id="rId3"/>
    <p:sldId id="276" r:id="rId4"/>
    <p:sldId id="279" r:id="rId5"/>
    <p:sldId id="280" r:id="rId6"/>
    <p:sldId id="269" r:id="rId7"/>
    <p:sldId id="293" r:id="rId8"/>
    <p:sldId id="271" r:id="rId9"/>
    <p:sldId id="270" r:id="rId10"/>
    <p:sldId id="268" r:id="rId11"/>
    <p:sldId id="288" r:id="rId12"/>
    <p:sldId id="287" r:id="rId13"/>
    <p:sldId id="283" r:id="rId14"/>
    <p:sldId id="289" r:id="rId15"/>
    <p:sldId id="284" r:id="rId16"/>
    <p:sldId id="266" r:id="rId17"/>
    <p:sldId id="264" r:id="rId18"/>
    <p:sldId id="265" r:id="rId19"/>
    <p:sldId id="259" r:id="rId20"/>
    <p:sldId id="260" r:id="rId21"/>
    <p:sldId id="261" r:id="rId22"/>
    <p:sldId id="273" r:id="rId23"/>
    <p:sldId id="274" r:id="rId24"/>
    <p:sldId id="285" r:id="rId25"/>
    <p:sldId id="262" r:id="rId26"/>
    <p:sldId id="281" r:id="rId27"/>
    <p:sldId id="282" r:id="rId28"/>
    <p:sldId id="291" r:id="rId29"/>
    <p:sldId id="290" r:id="rId30"/>
    <p:sldId id="295" r:id="rId31"/>
    <p:sldId id="294" r:id="rId32"/>
    <p:sldId id="286" r:id="rId33"/>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1506E30E-1A1E-E644-FCB0-259E477B2F68}" v="1702" dt="2024-05-01T19:26:32.832"/>
  </p1510:revLst>
</p1510:revInfo>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snapToGrid="0">
      <p:cViewPr varScale="1">
        <p:scale>
          <a:sx n="81" d="100"/>
          <a:sy n="81" d="100"/>
        </p:scale>
        <p:origin x="725" y="53"/>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21" Type="http://schemas.openxmlformats.org/officeDocument/2006/relationships/slide" Target="slides/slide20.xml"/><Relationship Id="rId34"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microsoft.com/office/2015/10/relationships/revisionInfo" Target="revisionInfo.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viewProps" Target="viewProps.xml"/><Relationship Id="rId8" Type="http://schemas.openxmlformats.org/officeDocument/2006/relationships/slide" Target="slides/slide7.xml"/><Relationship Id="rId3" Type="http://schemas.openxmlformats.org/officeDocument/2006/relationships/slide" Target="slides/slide2.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D4972655-5410-4223-8C73-27C84FB25303}" type="doc">
      <dgm:prSet loTypeId="urn:microsoft.com/office/officeart/2016/7/layout/BasicTimeline" loCatId="timeline" qsTypeId="urn:microsoft.com/office/officeart/2005/8/quickstyle/simple1" qsCatId="simple" csTypeId="urn:microsoft.com/office/officeart/2005/8/colors/accent1_2" csCatId="accent1" phldr="1"/>
      <dgm:spPr/>
      <dgm:t>
        <a:bodyPr/>
        <a:lstStyle/>
        <a:p>
          <a:endParaRPr lang="en-US"/>
        </a:p>
      </dgm:t>
    </dgm:pt>
    <dgm:pt modelId="{34E84FEE-9468-4566-9E87-AA4FEF63A323}">
      <dgm:prSet phldr="0"/>
      <dgm:spPr/>
      <dgm:t>
        <a:bodyPr/>
        <a:lstStyle/>
        <a:p>
          <a:pPr>
            <a:defRPr b="1"/>
          </a:pPr>
          <a:r>
            <a:rPr lang="en-US" dirty="0">
              <a:latin typeface="Goudy Old Style"/>
              <a:cs typeface="Calibri"/>
            </a:rPr>
            <a:t>October 2016</a:t>
          </a:r>
          <a:endParaRPr lang="en-US" dirty="0">
            <a:cs typeface="Calibri"/>
          </a:endParaRPr>
        </a:p>
      </dgm:t>
    </dgm:pt>
    <dgm:pt modelId="{3C960E27-B90C-4A5F-A741-09D5106B240F}" type="parTrans" cxnId="{97768E63-47D2-43B6-9624-F4804AAC80FB}">
      <dgm:prSet/>
      <dgm:spPr/>
    </dgm:pt>
    <dgm:pt modelId="{A8E244AC-1000-4FE3-AC96-977E4520E19A}" type="sibTrans" cxnId="{97768E63-47D2-43B6-9624-F4804AAC80FB}">
      <dgm:prSet/>
      <dgm:spPr/>
    </dgm:pt>
    <dgm:pt modelId="{0129EE13-455F-43B2-93BF-852A55CFCA80}">
      <dgm:prSet phldr="0"/>
      <dgm:spPr/>
      <dgm:t>
        <a:bodyPr/>
        <a:lstStyle/>
        <a:p>
          <a:r>
            <a:rPr lang="en-US" b="0" dirty="0">
              <a:latin typeface="Calibri"/>
              <a:cs typeface="Calibri"/>
            </a:rPr>
            <a:t>Data became exposed.</a:t>
          </a:r>
        </a:p>
      </dgm:t>
    </dgm:pt>
    <dgm:pt modelId="{CA3040A6-0D00-485E-AFC3-BE765BA5A426}" type="parTrans" cxnId="{54B370A7-070D-4490-B5CD-142C720C19D7}">
      <dgm:prSet/>
      <dgm:spPr/>
    </dgm:pt>
    <dgm:pt modelId="{7AD6C7D8-96F4-4BB2-A0F1-896E407687FB}" type="sibTrans" cxnId="{54B370A7-070D-4490-B5CD-142C720C19D7}">
      <dgm:prSet/>
      <dgm:spPr/>
    </dgm:pt>
    <dgm:pt modelId="{58CBC6B5-6245-4C90-AE38-8FCF7BEF233F}">
      <dgm:prSet phldr="0"/>
      <dgm:spPr/>
      <dgm:t>
        <a:bodyPr/>
        <a:lstStyle/>
        <a:p>
          <a:r>
            <a:rPr lang="en-US" b="0" dirty="0">
              <a:solidFill>
                <a:srgbClr val="444444"/>
              </a:solidFill>
              <a:latin typeface="Calibri"/>
              <a:cs typeface="Calibri"/>
            </a:rPr>
            <a:t>Security researcher, Chris Vickery from MacKeeper, discovered exposed data from River City Media then reported it to his employer, Spamhaus, Salted, Hash, and law enforcement.</a:t>
          </a:r>
        </a:p>
      </dgm:t>
    </dgm:pt>
    <dgm:pt modelId="{4B8BA355-3504-4DEA-89EF-3C9095668BA7}" type="parTrans" cxnId="{208DD2D2-3C4F-4B27-91F0-00ECA3C33182}">
      <dgm:prSet/>
      <dgm:spPr/>
    </dgm:pt>
    <dgm:pt modelId="{47AD7102-C485-4765-8F36-4755210850B6}" type="sibTrans" cxnId="{208DD2D2-3C4F-4B27-91F0-00ECA3C33182}">
      <dgm:prSet/>
      <dgm:spPr/>
    </dgm:pt>
    <dgm:pt modelId="{A1FEAE25-B009-4B8E-8621-FD5030DD4890}">
      <dgm:prSet phldr="0"/>
      <dgm:spPr/>
      <dgm:t>
        <a:bodyPr/>
        <a:lstStyle/>
        <a:p>
          <a:pPr>
            <a:defRPr b="1"/>
          </a:pPr>
          <a:r>
            <a:rPr lang="en-US" b="0" dirty="0">
              <a:solidFill>
                <a:srgbClr val="444444"/>
              </a:solidFill>
              <a:latin typeface="Calibri"/>
              <a:cs typeface="Calibri"/>
            </a:rPr>
            <a:t> March 06, 2017</a:t>
          </a:r>
        </a:p>
      </dgm:t>
    </dgm:pt>
    <dgm:pt modelId="{75AD8C30-51B9-44B9-AB40-027DF4B9232B}" type="parTrans" cxnId="{864B5C68-D1F2-4AE0-B8D4-BC35323CA70C}">
      <dgm:prSet/>
      <dgm:spPr/>
    </dgm:pt>
    <dgm:pt modelId="{CBF59FE6-5994-407B-B699-DFA940D0C5BD}" type="sibTrans" cxnId="{864B5C68-D1F2-4AE0-B8D4-BC35323CA70C}">
      <dgm:prSet/>
      <dgm:spPr/>
    </dgm:pt>
    <dgm:pt modelId="{E6096099-29EC-494E-8FF2-DE6423C47869}">
      <dgm:prSet phldr="0"/>
      <dgm:spPr/>
      <dgm:t>
        <a:bodyPr/>
        <a:lstStyle/>
        <a:p>
          <a:r>
            <a:rPr lang="en-US" b="0" dirty="0">
              <a:solidFill>
                <a:srgbClr val="444444"/>
              </a:solidFill>
              <a:latin typeface="Calibri"/>
              <a:cs typeface="Calibri"/>
            </a:rPr>
            <a:t>River City Media reported the exposed data, claiming it was a configuration issue when doing backups.</a:t>
          </a:r>
        </a:p>
      </dgm:t>
    </dgm:pt>
    <dgm:pt modelId="{63BBC0FE-77D1-4B87-9CF8-E1A11F6B5E63}" type="parTrans" cxnId="{07F93ACF-0ACF-4E64-9297-6E2B56D3BB59}">
      <dgm:prSet/>
      <dgm:spPr/>
    </dgm:pt>
    <dgm:pt modelId="{92C8309A-2C5D-48BE-8497-F3E79D60468B}" type="sibTrans" cxnId="{07F93ACF-0ACF-4E64-9297-6E2B56D3BB59}">
      <dgm:prSet/>
      <dgm:spPr/>
    </dgm:pt>
    <dgm:pt modelId="{9782A77F-80F3-463C-843F-BA0EA3169789}">
      <dgm:prSet phldr="0"/>
      <dgm:spPr/>
      <dgm:t>
        <a:bodyPr/>
        <a:lstStyle/>
        <a:p>
          <a:pPr>
            <a:defRPr b="1"/>
          </a:pPr>
          <a:r>
            <a:rPr lang="en-US" b="0" dirty="0">
              <a:solidFill>
                <a:srgbClr val="444444"/>
              </a:solidFill>
              <a:latin typeface="Calibri"/>
              <a:cs typeface="Calibri"/>
            </a:rPr>
            <a:t>April 04, 2017</a:t>
          </a:r>
        </a:p>
      </dgm:t>
    </dgm:pt>
    <dgm:pt modelId="{C5CB8397-7044-4FEE-9204-9D5DD060A421}" type="parTrans" cxnId="{E3E84C0F-817A-40C8-9DBA-9C68C1EE2B25}">
      <dgm:prSet/>
      <dgm:spPr/>
    </dgm:pt>
    <dgm:pt modelId="{7A1BEB6D-814C-4808-A7CD-A359908C94F8}" type="sibTrans" cxnId="{E3E84C0F-817A-40C8-9DBA-9C68C1EE2B25}">
      <dgm:prSet/>
      <dgm:spPr/>
    </dgm:pt>
    <dgm:pt modelId="{FD884207-8599-477F-8190-BBA9EE5511BB}">
      <dgm:prSet phldr="0"/>
      <dgm:spPr/>
      <dgm:t>
        <a:bodyPr/>
        <a:lstStyle/>
        <a:p>
          <a:pPr>
            <a:defRPr b="1"/>
          </a:pPr>
          <a:r>
            <a:rPr lang="en-US" b="0" dirty="0">
              <a:solidFill>
                <a:srgbClr val="444444"/>
              </a:solidFill>
              <a:latin typeface="Calibri"/>
              <a:cs typeface="Calibri"/>
            </a:rPr>
            <a:t>January 01, 2017</a:t>
          </a:r>
          <a:endParaRPr lang="en-US" dirty="0"/>
        </a:p>
      </dgm:t>
    </dgm:pt>
    <dgm:pt modelId="{539543F1-062D-4646-A47B-B388A6AA9610}" type="parTrans" cxnId="{2518F91B-6136-49EF-842C-D6A458060882}">
      <dgm:prSet/>
      <dgm:spPr/>
    </dgm:pt>
    <dgm:pt modelId="{D74B365E-CE29-46AB-B106-6614FE85D493}" type="sibTrans" cxnId="{2518F91B-6136-49EF-842C-D6A458060882}">
      <dgm:prSet/>
      <dgm:spPr/>
    </dgm:pt>
    <dgm:pt modelId="{F2325CF7-0016-4D56-AD43-72E2769C0022}">
      <dgm:prSet phldr="0"/>
      <dgm:spPr/>
      <dgm:t>
        <a:bodyPr/>
        <a:lstStyle/>
        <a:p>
          <a:pPr rtl="0"/>
          <a:r>
            <a:rPr lang="en-US" b="0" dirty="0">
              <a:latin typeface="Calibri"/>
              <a:cs typeface="Calibri"/>
            </a:rPr>
            <a:t>Data exposed.</a:t>
          </a:r>
        </a:p>
      </dgm:t>
    </dgm:pt>
    <dgm:pt modelId="{96D43B53-E306-45D2-9929-9E36E1FD60F6}" type="parTrans" cxnId="{8B74FEE0-AC1B-42CB-92BB-DE136693D8E6}">
      <dgm:prSet/>
      <dgm:spPr/>
    </dgm:pt>
    <dgm:pt modelId="{379A73FC-604C-445C-86CD-FBF1D85BE2F8}" type="sibTrans" cxnId="{8B74FEE0-AC1B-42CB-92BB-DE136693D8E6}">
      <dgm:prSet/>
      <dgm:spPr/>
    </dgm:pt>
    <dgm:pt modelId="{D206354D-125B-447A-9444-95BDAED4174C}">
      <dgm:prSet phldr="0"/>
      <dgm:spPr/>
      <dgm:t>
        <a:bodyPr/>
        <a:lstStyle/>
        <a:p>
          <a:pPr>
            <a:defRPr b="1"/>
          </a:pPr>
          <a:r>
            <a:rPr lang="en-US" b="0" dirty="0">
              <a:latin typeface="Calibri"/>
              <a:cs typeface="Calibri"/>
            </a:rPr>
            <a:t>November 2016</a:t>
          </a:r>
        </a:p>
      </dgm:t>
    </dgm:pt>
    <dgm:pt modelId="{662E928A-66CE-4421-AEAB-0B641E4856EE}" type="parTrans" cxnId="{E0E93EAA-9B08-4344-AE88-61519F2FE668}">
      <dgm:prSet/>
      <dgm:spPr/>
    </dgm:pt>
    <dgm:pt modelId="{E1BD1267-0EED-4A50-9BC8-48FE90BE9C9F}" type="sibTrans" cxnId="{E0E93EAA-9B08-4344-AE88-61519F2FE668}">
      <dgm:prSet/>
      <dgm:spPr/>
    </dgm:pt>
    <dgm:pt modelId="{F312CF7F-6D91-4F6F-86CB-93157A94C320}">
      <dgm:prSet phldr="0"/>
      <dgm:spPr/>
      <dgm:t>
        <a:bodyPr/>
        <a:lstStyle/>
        <a:p>
          <a:pPr rtl="0"/>
          <a:r>
            <a:rPr lang="en-US" b="0" dirty="0">
              <a:latin typeface="Calibri"/>
              <a:cs typeface="Calibri"/>
            </a:rPr>
            <a:t>Data</a:t>
          </a:r>
          <a:r>
            <a:rPr lang="en-US" dirty="0">
              <a:latin typeface="Calibri"/>
              <a:ea typeface="Calibri"/>
              <a:cs typeface="Calibri"/>
            </a:rPr>
            <a:t> exposed.</a:t>
          </a:r>
          <a:endParaRPr lang="en-US" dirty="0"/>
        </a:p>
      </dgm:t>
    </dgm:pt>
    <dgm:pt modelId="{05442523-EF06-46E2-80A2-791D9F9DD6BC}" type="parTrans" cxnId="{83D3BA31-FE92-4F62-BD76-57ECC6CBAAA8}">
      <dgm:prSet/>
      <dgm:spPr/>
    </dgm:pt>
    <dgm:pt modelId="{2CA053EB-A827-4316-9E4A-489E3826A011}" type="sibTrans" cxnId="{83D3BA31-FE92-4F62-BD76-57ECC6CBAAA8}">
      <dgm:prSet/>
      <dgm:spPr/>
    </dgm:pt>
    <dgm:pt modelId="{6C1C5D6F-CBDA-4942-A621-B28F1D5C46D0}">
      <dgm:prSet phldr="0"/>
      <dgm:spPr/>
      <dgm:t>
        <a:bodyPr/>
        <a:lstStyle/>
        <a:p>
          <a:pPr>
            <a:defRPr b="1"/>
          </a:pPr>
          <a:r>
            <a:rPr lang="en-US" b="0" dirty="0">
              <a:solidFill>
                <a:srgbClr val="444444"/>
              </a:solidFill>
              <a:latin typeface="Calibri"/>
              <a:cs typeface="Calibri"/>
            </a:rPr>
            <a:t>December 2016</a:t>
          </a:r>
        </a:p>
      </dgm:t>
    </dgm:pt>
    <dgm:pt modelId="{C0E498D0-261C-4C2F-AC09-191A4EC677EE}" type="parTrans" cxnId="{9C62EBC7-FC18-411B-8FA0-125B00D338BD}">
      <dgm:prSet/>
      <dgm:spPr/>
    </dgm:pt>
    <dgm:pt modelId="{8416D7B1-0C8B-477C-9FAC-F8280A6DD2CA}" type="sibTrans" cxnId="{9C62EBC7-FC18-411B-8FA0-125B00D338BD}">
      <dgm:prSet/>
      <dgm:spPr/>
    </dgm:pt>
    <dgm:pt modelId="{925B6055-D198-4F7D-B122-3FB839588B36}">
      <dgm:prSet phldr="0"/>
      <dgm:spPr/>
      <dgm:t>
        <a:bodyPr/>
        <a:lstStyle/>
        <a:p>
          <a:pPr rtl="0">
            <a:defRPr b="1"/>
          </a:pPr>
          <a:r>
            <a:rPr lang="en-US" b="0" dirty="0">
              <a:solidFill>
                <a:srgbClr val="444444"/>
              </a:solidFill>
              <a:latin typeface="Calibri"/>
              <a:cs typeface="Calibri"/>
            </a:rPr>
            <a:t>May 2017</a:t>
          </a:r>
          <a:endParaRPr lang="en-US" b="0" dirty="0">
            <a:solidFill>
              <a:srgbClr val="444444"/>
            </a:solidFill>
            <a:latin typeface="Calibri"/>
            <a:ea typeface="Calibri"/>
            <a:cs typeface="Calibri"/>
          </a:endParaRPr>
        </a:p>
      </dgm:t>
    </dgm:pt>
    <dgm:pt modelId="{BE15EC0B-5212-4728-98D7-832B84EB23F4}" type="parTrans" cxnId="{08AEC06A-621B-42FD-8770-07E2B866DE06}">
      <dgm:prSet/>
      <dgm:spPr/>
    </dgm:pt>
    <dgm:pt modelId="{D3CCFAF0-5852-4B87-A845-53B321AB049F}" type="sibTrans" cxnId="{08AEC06A-621B-42FD-8770-07E2B866DE06}">
      <dgm:prSet/>
      <dgm:spPr/>
    </dgm:pt>
    <dgm:pt modelId="{F19FA8AD-1D0F-4045-8E29-BECA64FB2CE4}">
      <dgm:prSet phldr="0"/>
      <dgm:spPr/>
      <dgm:t>
        <a:bodyPr/>
        <a:lstStyle/>
        <a:p>
          <a:r>
            <a:rPr lang="en-US" b="0" dirty="0"/>
            <a:t>River City Media </a:t>
          </a:r>
          <a:r>
            <a:rPr lang="en-US" b="0" dirty="0">
              <a:latin typeface="Goudy Old Style"/>
            </a:rPr>
            <a:t>claimed the</a:t>
          </a:r>
          <a:r>
            <a:rPr lang="en-US" b="0" dirty="0"/>
            <a:t> </a:t>
          </a:r>
          <a:r>
            <a:rPr lang="en-US" b="0" dirty="0">
              <a:latin typeface="Goudy Old Style"/>
            </a:rPr>
            <a:t>data leak </a:t>
          </a:r>
          <a:r>
            <a:rPr lang="en-US" b="0" dirty="0"/>
            <a:t>was </a:t>
          </a:r>
          <a:r>
            <a:rPr lang="en-US" b="0" dirty="0">
              <a:latin typeface="Goudy Old Style"/>
            </a:rPr>
            <a:t>due to a</a:t>
          </a:r>
          <a:r>
            <a:rPr lang="en-US" b="0" dirty="0"/>
            <a:t> configuration issue with setting a password when doing backups</a:t>
          </a:r>
          <a:r>
            <a:rPr lang="en-US" b="0" dirty="0">
              <a:latin typeface="Goudy Old Style"/>
            </a:rPr>
            <a:t> and that they were not associated with the spam email leaks</a:t>
          </a:r>
          <a:r>
            <a:rPr lang="en-US" b="0" dirty="0"/>
            <a:t>.</a:t>
          </a:r>
          <a:endParaRPr lang="en-US" dirty="0"/>
        </a:p>
      </dgm:t>
    </dgm:pt>
    <dgm:pt modelId="{B768723B-291D-4FB2-A855-12B8659BDB77}" type="parTrans" cxnId="{D28D4C40-CE7D-47A4-BFDB-324A7CDC7247}">
      <dgm:prSet/>
      <dgm:spPr/>
    </dgm:pt>
    <dgm:pt modelId="{5F4E13B3-595F-4BA1-BE27-734966ED6369}" type="sibTrans" cxnId="{D28D4C40-CE7D-47A4-BFDB-324A7CDC7247}">
      <dgm:prSet/>
      <dgm:spPr/>
    </dgm:pt>
    <dgm:pt modelId="{650DF1D1-960F-4232-B544-533B238445B8}">
      <dgm:prSet phldr="0"/>
      <dgm:spPr/>
      <dgm:t>
        <a:bodyPr/>
        <a:lstStyle/>
        <a:p>
          <a:r>
            <a:rPr lang="en-US" dirty="0">
              <a:latin typeface="Calibri"/>
              <a:cs typeface="Calibri"/>
            </a:rPr>
            <a:t>River City Media underwent a site overhaul and removed their banner that displayed they had no associations with the spam email leak</a:t>
          </a:r>
          <a:r>
            <a:rPr lang="en-US" dirty="0">
              <a:latin typeface="Calibri"/>
              <a:ea typeface="Calibri"/>
              <a:cs typeface="Calibri"/>
            </a:rPr>
            <a:t> and continued business.</a:t>
          </a:r>
          <a:endParaRPr lang="en-US" dirty="0"/>
        </a:p>
      </dgm:t>
    </dgm:pt>
    <dgm:pt modelId="{2DCD5B74-16F9-4CD8-9DDA-7083BFA557AC}" type="parTrans" cxnId="{592A4976-074A-487B-BC80-986110061692}">
      <dgm:prSet/>
      <dgm:spPr/>
    </dgm:pt>
    <dgm:pt modelId="{C5064B34-9B55-4A33-A99A-B1A63305101C}" type="sibTrans" cxnId="{592A4976-074A-487B-BC80-986110061692}">
      <dgm:prSet/>
      <dgm:spPr/>
    </dgm:pt>
    <dgm:pt modelId="{45FD71FA-B603-4139-9329-5CF68225E739}">
      <dgm:prSet phldr="0"/>
      <dgm:spPr/>
      <dgm:t>
        <a:bodyPr/>
        <a:lstStyle/>
        <a:p>
          <a:pPr>
            <a:defRPr b="1"/>
          </a:pPr>
          <a:r>
            <a:rPr lang="en-US" dirty="0">
              <a:solidFill>
                <a:srgbClr val="444444"/>
              </a:solidFill>
              <a:latin typeface="Calibri"/>
              <a:cs typeface="Calibri"/>
            </a:rPr>
            <a:t>August 08, 2020</a:t>
          </a:r>
        </a:p>
      </dgm:t>
    </dgm:pt>
    <dgm:pt modelId="{721215C1-1306-4BFE-8933-362A7605E21C}" type="parTrans" cxnId="{824E7555-B17B-4378-B787-C43363704C0B}">
      <dgm:prSet/>
      <dgm:spPr/>
    </dgm:pt>
    <dgm:pt modelId="{BFDBE4C3-AABD-4664-8119-D153B582AD99}" type="sibTrans" cxnId="{824E7555-B17B-4378-B787-C43363704C0B}">
      <dgm:prSet/>
      <dgm:spPr/>
    </dgm:pt>
    <dgm:pt modelId="{E76D7CF8-3EAD-48B4-92FF-342003D61FC5}">
      <dgm:prSet phldr="0"/>
      <dgm:spPr/>
      <dgm:t>
        <a:bodyPr/>
        <a:lstStyle/>
        <a:p>
          <a:pPr rtl="0"/>
          <a:r>
            <a:rPr lang="en-US" dirty="0">
              <a:latin typeface="Calibri"/>
              <a:ea typeface="Calibri"/>
              <a:cs typeface="Calibri"/>
            </a:rPr>
            <a:t>Course case. Allegations of legal violations related to computer fraud, privacy, trade secrets, and other claims, with River City Media seeking damages and legal remedies. Thefendants are disputing the court's jurisdiction over them.</a:t>
          </a:r>
        </a:p>
      </dgm:t>
    </dgm:pt>
    <dgm:pt modelId="{9E2304E9-60BA-4CAF-A042-6602F6B5BD19}" type="parTrans" cxnId="{3D92B7F3-4B38-4C42-877F-B89891177DE4}">
      <dgm:prSet/>
      <dgm:spPr/>
    </dgm:pt>
    <dgm:pt modelId="{E7D9B88A-A5CD-48EE-9C9C-0242AB9A7A98}" type="sibTrans" cxnId="{3D92B7F3-4B38-4C42-877F-B89891177DE4}">
      <dgm:prSet/>
      <dgm:spPr/>
    </dgm:pt>
    <dgm:pt modelId="{4FC72B00-044C-47AB-B8CA-13C9ED3CFF52}">
      <dgm:prSet phldr="0"/>
      <dgm:spPr/>
      <dgm:t>
        <a:bodyPr/>
        <a:lstStyle/>
        <a:p>
          <a:pPr>
            <a:defRPr b="1"/>
          </a:pPr>
          <a:r>
            <a:rPr lang="en-US" dirty="0">
              <a:solidFill>
                <a:srgbClr val="444444"/>
              </a:solidFill>
              <a:latin typeface="Calibri"/>
              <a:ea typeface="Calibri"/>
              <a:cs typeface="Calibri"/>
            </a:rPr>
            <a:t>August 28, </a:t>
          </a:r>
          <a:r>
            <a:rPr lang="en-US" dirty="0">
              <a:latin typeface="Calibri"/>
              <a:ea typeface="Calibri"/>
              <a:cs typeface="Calibri"/>
            </a:rPr>
            <a:t>2017</a:t>
          </a:r>
          <a:endParaRPr lang="en-US" dirty="0"/>
        </a:p>
      </dgm:t>
    </dgm:pt>
    <dgm:pt modelId="{74968C5F-03D3-4450-A20B-A98BDD0ED498}" type="parTrans" cxnId="{3D39CE6F-C597-4393-80E1-02DACEE8336B}">
      <dgm:prSet/>
      <dgm:spPr/>
    </dgm:pt>
    <dgm:pt modelId="{80A05CC0-40BE-448E-B890-906F639E3A85}" type="sibTrans" cxnId="{3D39CE6F-C597-4393-80E1-02DACEE8336B}">
      <dgm:prSet/>
      <dgm:spPr/>
    </dgm:pt>
    <dgm:pt modelId="{0A4A55BF-F21B-4D96-8AF8-783A7086DBF7}">
      <dgm:prSet phldr="0"/>
      <dgm:spPr/>
      <dgm:t>
        <a:bodyPr/>
        <a:lstStyle/>
        <a:p>
          <a:r>
            <a:rPr lang="en-US" b="0" dirty="0">
              <a:solidFill>
                <a:srgbClr val="444444"/>
              </a:solidFill>
              <a:latin typeface="Calibri"/>
              <a:ea typeface="Calibri"/>
              <a:cs typeface="Calibri"/>
            </a:rPr>
            <a:t>River City Media sued Chris Vickery and MacKeeper for defamation and for perpetrating a coordinated, months-long cyberattack against them.</a:t>
          </a:r>
          <a:endParaRPr lang="en-US" b="1" dirty="0"/>
        </a:p>
      </dgm:t>
    </dgm:pt>
    <dgm:pt modelId="{1C614027-B221-4F87-A2FA-E84AD499DE95}" type="parTrans" cxnId="{2AB258B2-2C21-4BE6-92E7-09D3FA8D74EC}">
      <dgm:prSet/>
      <dgm:spPr/>
    </dgm:pt>
    <dgm:pt modelId="{18F0F5BB-822D-47FA-9E98-BF4F9BCAD7ED}" type="sibTrans" cxnId="{2AB258B2-2C21-4BE6-92E7-09D3FA8D74EC}">
      <dgm:prSet/>
      <dgm:spPr/>
    </dgm:pt>
    <dgm:pt modelId="{DC532590-0F51-4BC8-B61D-E433208C0ACC}" type="pres">
      <dgm:prSet presAssocID="{D4972655-5410-4223-8C73-27C84FB25303}" presName="root" presStyleCnt="0">
        <dgm:presLayoutVars>
          <dgm:chMax/>
          <dgm:chPref/>
          <dgm:animLvl val="lvl"/>
        </dgm:presLayoutVars>
      </dgm:prSet>
      <dgm:spPr/>
    </dgm:pt>
    <dgm:pt modelId="{2AD1876F-9426-4EF1-9172-B1E940CD2CFF}" type="pres">
      <dgm:prSet presAssocID="{D4972655-5410-4223-8C73-27C84FB25303}" presName="divider" presStyleLbl="fgAccFollowNode1" presStyleIdx="0" presStyleCnt="1"/>
      <dgm:spPr>
        <a:solidFill>
          <a:schemeClr val="accent1">
            <a:alpha val="90000"/>
            <a:tint val="40000"/>
            <a:hueOff val="0"/>
            <a:satOff val="0"/>
            <a:lumOff val="0"/>
            <a:alphaOff val="0"/>
          </a:schemeClr>
        </a:solidFill>
        <a:ln w="10795" cap="flat" cmpd="sng" algn="ctr">
          <a:solidFill>
            <a:schemeClr val="accent1">
              <a:alpha val="90000"/>
              <a:tint val="40000"/>
              <a:hueOff val="0"/>
              <a:satOff val="0"/>
              <a:lumOff val="0"/>
              <a:alphaOff val="0"/>
            </a:schemeClr>
          </a:solidFill>
          <a:prstDash val="solid"/>
          <a:tailEnd type="triangle" w="lg" len="lg"/>
        </a:ln>
        <a:effectLst/>
      </dgm:spPr>
    </dgm:pt>
    <dgm:pt modelId="{F2F3C27E-FE6A-4FF7-992C-F838F32A2015}" type="pres">
      <dgm:prSet presAssocID="{D4972655-5410-4223-8C73-27C84FB25303}" presName="nodes" presStyleCnt="0">
        <dgm:presLayoutVars>
          <dgm:chMax/>
          <dgm:chPref/>
          <dgm:animLvl val="lvl"/>
        </dgm:presLayoutVars>
      </dgm:prSet>
      <dgm:spPr/>
    </dgm:pt>
    <dgm:pt modelId="{1BDAAD4C-C5AA-4F0F-8246-7E92A41C1FBF}" type="pres">
      <dgm:prSet presAssocID="{34E84FEE-9468-4566-9E87-AA4FEF63A323}" presName="composite" presStyleCnt="0"/>
      <dgm:spPr/>
    </dgm:pt>
    <dgm:pt modelId="{31B97EB6-8236-4B69-9E81-6AE3FBFF7E8F}" type="pres">
      <dgm:prSet presAssocID="{34E84FEE-9468-4566-9E87-AA4FEF63A323}" presName="L1TextContainer" presStyleLbl="revTx" presStyleIdx="0" presStyleCnt="9">
        <dgm:presLayoutVars>
          <dgm:chMax val="1"/>
          <dgm:chPref val="1"/>
          <dgm:bulletEnabled val="1"/>
        </dgm:presLayoutVars>
      </dgm:prSet>
      <dgm:spPr/>
    </dgm:pt>
    <dgm:pt modelId="{D3CDAE17-464D-46DE-8846-FC4B8C5F5AA1}" type="pres">
      <dgm:prSet presAssocID="{34E84FEE-9468-4566-9E87-AA4FEF63A323}" presName="L2TextContainerWrapper" presStyleCnt="0">
        <dgm:presLayoutVars>
          <dgm:chMax val="0"/>
          <dgm:chPref val="0"/>
          <dgm:bulletEnabled val="1"/>
        </dgm:presLayoutVars>
      </dgm:prSet>
      <dgm:spPr/>
    </dgm:pt>
    <dgm:pt modelId="{709EB57F-C4C3-4AC8-8CA8-79B496AB61F3}" type="pres">
      <dgm:prSet presAssocID="{34E84FEE-9468-4566-9E87-AA4FEF63A323}" presName="L2TextContainer" presStyleLbl="bgAcc1" presStyleIdx="0" presStyleCnt="9"/>
      <dgm:spPr/>
    </dgm:pt>
    <dgm:pt modelId="{E9ABBD6C-2959-4E04-A047-673AD1805621}" type="pres">
      <dgm:prSet presAssocID="{34E84FEE-9468-4566-9E87-AA4FEF63A323}" presName="FlexibleEmptyPlaceHolder" presStyleCnt="0"/>
      <dgm:spPr/>
    </dgm:pt>
    <dgm:pt modelId="{AF2F787B-872C-4D9F-BBA5-054D83CEC474}" type="pres">
      <dgm:prSet presAssocID="{34E84FEE-9468-4566-9E87-AA4FEF63A323}" presName="ConnectLine" presStyleLbl="sibTrans1D1" presStyleIdx="0" presStyleCnt="9"/>
      <dgm:spPr>
        <a:noFill/>
        <a:ln w="9525" cap="flat" cmpd="sng" algn="ctr">
          <a:solidFill>
            <a:schemeClr val="accent1">
              <a:hueOff val="0"/>
              <a:satOff val="0"/>
              <a:lumOff val="0"/>
              <a:alphaOff val="0"/>
            </a:schemeClr>
          </a:solidFill>
          <a:prstDash val="dash"/>
        </a:ln>
        <a:effectLst/>
      </dgm:spPr>
    </dgm:pt>
    <dgm:pt modelId="{98CB432E-7F76-4474-B408-D57CE8A2E2C3}" type="pres">
      <dgm:prSet presAssocID="{34E84FEE-9468-4566-9E87-AA4FEF63A323}" presName="ConnectorPoint" presStyleLbl="alignNode1" presStyleIdx="0" presStyleCnt="9"/>
      <dgm:spPr/>
    </dgm:pt>
    <dgm:pt modelId="{4CBC25A9-7C9F-49DF-8411-7DD556CCE742}" type="pres">
      <dgm:prSet presAssocID="{34E84FEE-9468-4566-9E87-AA4FEF63A323}" presName="EmptyPlaceHolder" presStyleCnt="0"/>
      <dgm:spPr/>
    </dgm:pt>
    <dgm:pt modelId="{AE3BD69A-F989-4FA5-9AAE-6D956CE9D0DB}" type="pres">
      <dgm:prSet presAssocID="{A8E244AC-1000-4FE3-AC96-977E4520E19A}" presName="spaceBetweenRectangles" presStyleCnt="0"/>
      <dgm:spPr/>
    </dgm:pt>
    <dgm:pt modelId="{02E36DA5-72E2-4676-908A-1F45EECCB9A0}" type="pres">
      <dgm:prSet presAssocID="{D206354D-125B-447A-9444-95BDAED4174C}" presName="composite" presStyleCnt="0"/>
      <dgm:spPr/>
    </dgm:pt>
    <dgm:pt modelId="{F47ACE21-A205-4FFC-969A-CDE363391BDE}" type="pres">
      <dgm:prSet presAssocID="{D206354D-125B-447A-9444-95BDAED4174C}" presName="L1TextContainer" presStyleLbl="revTx" presStyleIdx="1" presStyleCnt="9">
        <dgm:presLayoutVars>
          <dgm:chMax val="1"/>
          <dgm:chPref val="1"/>
          <dgm:bulletEnabled val="1"/>
        </dgm:presLayoutVars>
      </dgm:prSet>
      <dgm:spPr/>
    </dgm:pt>
    <dgm:pt modelId="{DCA9B965-14EF-426E-B143-006ACCAC91DA}" type="pres">
      <dgm:prSet presAssocID="{D206354D-125B-447A-9444-95BDAED4174C}" presName="L2TextContainerWrapper" presStyleCnt="0">
        <dgm:presLayoutVars>
          <dgm:chMax val="0"/>
          <dgm:chPref val="0"/>
          <dgm:bulletEnabled val="1"/>
        </dgm:presLayoutVars>
      </dgm:prSet>
      <dgm:spPr/>
    </dgm:pt>
    <dgm:pt modelId="{2947A41B-07EA-4B0E-BEDC-C900CEB3B052}" type="pres">
      <dgm:prSet presAssocID="{D206354D-125B-447A-9444-95BDAED4174C}" presName="L2TextContainer" presStyleLbl="bgAcc1" presStyleIdx="1" presStyleCnt="9"/>
      <dgm:spPr/>
    </dgm:pt>
    <dgm:pt modelId="{AABC9114-A8F1-4A7B-9C00-B53EF4230A2E}" type="pres">
      <dgm:prSet presAssocID="{D206354D-125B-447A-9444-95BDAED4174C}" presName="FlexibleEmptyPlaceHolder" presStyleCnt="0"/>
      <dgm:spPr/>
    </dgm:pt>
    <dgm:pt modelId="{096B927E-9C13-437C-BCE5-33D404033927}" type="pres">
      <dgm:prSet presAssocID="{D206354D-125B-447A-9444-95BDAED4174C}" presName="ConnectLine" presStyleLbl="sibTrans1D1" presStyleIdx="1" presStyleCnt="9"/>
      <dgm:spPr>
        <a:noFill/>
        <a:ln w="9525" cap="flat" cmpd="sng" algn="ctr">
          <a:solidFill>
            <a:schemeClr val="accent1">
              <a:hueOff val="0"/>
              <a:satOff val="0"/>
              <a:lumOff val="0"/>
              <a:alphaOff val="0"/>
            </a:schemeClr>
          </a:solidFill>
          <a:prstDash val="dash"/>
        </a:ln>
        <a:effectLst/>
      </dgm:spPr>
    </dgm:pt>
    <dgm:pt modelId="{60FCEAF6-736A-493D-9AA7-E7C3C4C6BC1E}" type="pres">
      <dgm:prSet presAssocID="{D206354D-125B-447A-9444-95BDAED4174C}" presName="ConnectorPoint" presStyleLbl="alignNode1" presStyleIdx="1" presStyleCnt="9"/>
      <dgm:spPr/>
    </dgm:pt>
    <dgm:pt modelId="{343252B4-C43A-42D9-9D5D-152CBA1D5EFD}" type="pres">
      <dgm:prSet presAssocID="{D206354D-125B-447A-9444-95BDAED4174C}" presName="EmptyPlaceHolder" presStyleCnt="0"/>
      <dgm:spPr/>
    </dgm:pt>
    <dgm:pt modelId="{B08E7C3F-B96D-4CFE-A910-E2237C0CAB73}" type="pres">
      <dgm:prSet presAssocID="{E1BD1267-0EED-4A50-9BC8-48FE90BE9C9F}" presName="spaceBetweenRectangles" presStyleCnt="0"/>
      <dgm:spPr/>
    </dgm:pt>
    <dgm:pt modelId="{AED5F1DD-15D8-4FBC-9923-EF3D2F40562A}" type="pres">
      <dgm:prSet presAssocID="{6C1C5D6F-CBDA-4942-A621-B28F1D5C46D0}" presName="composite" presStyleCnt="0"/>
      <dgm:spPr/>
    </dgm:pt>
    <dgm:pt modelId="{14A12682-ABD9-4C10-AEB6-51D863E57B7F}" type="pres">
      <dgm:prSet presAssocID="{6C1C5D6F-CBDA-4942-A621-B28F1D5C46D0}" presName="L1TextContainer" presStyleLbl="revTx" presStyleIdx="2" presStyleCnt="9">
        <dgm:presLayoutVars>
          <dgm:chMax val="1"/>
          <dgm:chPref val="1"/>
          <dgm:bulletEnabled val="1"/>
        </dgm:presLayoutVars>
      </dgm:prSet>
      <dgm:spPr/>
    </dgm:pt>
    <dgm:pt modelId="{27915B4D-A6C3-4D25-9116-99227E789A35}" type="pres">
      <dgm:prSet presAssocID="{6C1C5D6F-CBDA-4942-A621-B28F1D5C46D0}" presName="L2TextContainerWrapper" presStyleCnt="0">
        <dgm:presLayoutVars>
          <dgm:chMax val="0"/>
          <dgm:chPref val="0"/>
          <dgm:bulletEnabled val="1"/>
        </dgm:presLayoutVars>
      </dgm:prSet>
      <dgm:spPr/>
    </dgm:pt>
    <dgm:pt modelId="{4ABB07AC-C922-4E8B-94EC-F785151D147C}" type="pres">
      <dgm:prSet presAssocID="{6C1C5D6F-CBDA-4942-A621-B28F1D5C46D0}" presName="L2TextContainer" presStyleLbl="bgAcc1" presStyleIdx="2" presStyleCnt="9"/>
      <dgm:spPr/>
    </dgm:pt>
    <dgm:pt modelId="{71461C7C-0E44-46B9-868F-AC4C64AE8EE2}" type="pres">
      <dgm:prSet presAssocID="{6C1C5D6F-CBDA-4942-A621-B28F1D5C46D0}" presName="FlexibleEmptyPlaceHolder" presStyleCnt="0"/>
      <dgm:spPr/>
    </dgm:pt>
    <dgm:pt modelId="{07D3B9C1-9F2D-4DDD-BE93-5A22EAE7647D}" type="pres">
      <dgm:prSet presAssocID="{6C1C5D6F-CBDA-4942-A621-B28F1D5C46D0}" presName="ConnectLine" presStyleLbl="sibTrans1D1" presStyleIdx="2" presStyleCnt="9"/>
      <dgm:spPr>
        <a:noFill/>
        <a:ln w="9525" cap="flat" cmpd="sng" algn="ctr">
          <a:solidFill>
            <a:schemeClr val="accent1">
              <a:hueOff val="0"/>
              <a:satOff val="0"/>
              <a:lumOff val="0"/>
              <a:alphaOff val="0"/>
            </a:schemeClr>
          </a:solidFill>
          <a:prstDash val="dash"/>
        </a:ln>
        <a:effectLst/>
      </dgm:spPr>
    </dgm:pt>
    <dgm:pt modelId="{EAFB3DF1-1BE8-48F2-A9A0-B913D2F2D70B}" type="pres">
      <dgm:prSet presAssocID="{6C1C5D6F-CBDA-4942-A621-B28F1D5C46D0}" presName="ConnectorPoint" presStyleLbl="alignNode1" presStyleIdx="2" presStyleCnt="9"/>
      <dgm:spPr/>
    </dgm:pt>
    <dgm:pt modelId="{CBB38424-8E02-44ED-B035-056251630315}" type="pres">
      <dgm:prSet presAssocID="{6C1C5D6F-CBDA-4942-A621-B28F1D5C46D0}" presName="EmptyPlaceHolder" presStyleCnt="0"/>
      <dgm:spPr/>
    </dgm:pt>
    <dgm:pt modelId="{40FAF597-8D22-45F1-8345-00CA55D0A595}" type="pres">
      <dgm:prSet presAssocID="{8416D7B1-0C8B-477C-9FAC-F8280A6DD2CA}" presName="spaceBetweenRectangles" presStyleCnt="0"/>
      <dgm:spPr/>
    </dgm:pt>
    <dgm:pt modelId="{91822E3B-782B-4560-A51E-FBCE3FBB9086}" type="pres">
      <dgm:prSet presAssocID="{FD884207-8599-477F-8190-BBA9EE5511BB}" presName="composite" presStyleCnt="0"/>
      <dgm:spPr/>
    </dgm:pt>
    <dgm:pt modelId="{131A21E3-A834-45B0-A82D-B1D0D9BEB6FD}" type="pres">
      <dgm:prSet presAssocID="{FD884207-8599-477F-8190-BBA9EE5511BB}" presName="L1TextContainer" presStyleLbl="revTx" presStyleIdx="3" presStyleCnt="9">
        <dgm:presLayoutVars>
          <dgm:chMax val="1"/>
          <dgm:chPref val="1"/>
          <dgm:bulletEnabled val="1"/>
        </dgm:presLayoutVars>
      </dgm:prSet>
      <dgm:spPr/>
    </dgm:pt>
    <dgm:pt modelId="{057C20FA-651C-40BA-8185-86F2D257FEF7}" type="pres">
      <dgm:prSet presAssocID="{FD884207-8599-477F-8190-BBA9EE5511BB}" presName="L2TextContainerWrapper" presStyleCnt="0">
        <dgm:presLayoutVars>
          <dgm:chMax val="0"/>
          <dgm:chPref val="0"/>
          <dgm:bulletEnabled val="1"/>
        </dgm:presLayoutVars>
      </dgm:prSet>
      <dgm:spPr/>
    </dgm:pt>
    <dgm:pt modelId="{3B7AD805-968E-42C4-8970-C787AF684CF0}" type="pres">
      <dgm:prSet presAssocID="{FD884207-8599-477F-8190-BBA9EE5511BB}" presName="L2TextContainer" presStyleLbl="bgAcc1" presStyleIdx="3" presStyleCnt="9"/>
      <dgm:spPr/>
    </dgm:pt>
    <dgm:pt modelId="{40FD9333-E58F-4723-BB37-CD6E6A57CDD3}" type="pres">
      <dgm:prSet presAssocID="{FD884207-8599-477F-8190-BBA9EE5511BB}" presName="FlexibleEmptyPlaceHolder" presStyleCnt="0"/>
      <dgm:spPr/>
    </dgm:pt>
    <dgm:pt modelId="{00A79C24-2B7C-4D24-BEC1-244BF0B975D9}" type="pres">
      <dgm:prSet presAssocID="{FD884207-8599-477F-8190-BBA9EE5511BB}" presName="ConnectLine" presStyleLbl="sibTrans1D1" presStyleIdx="3" presStyleCnt="9"/>
      <dgm:spPr>
        <a:noFill/>
        <a:ln w="9525" cap="flat" cmpd="sng" algn="ctr">
          <a:solidFill>
            <a:schemeClr val="accent1">
              <a:hueOff val="0"/>
              <a:satOff val="0"/>
              <a:lumOff val="0"/>
              <a:alphaOff val="0"/>
            </a:schemeClr>
          </a:solidFill>
          <a:prstDash val="dash"/>
        </a:ln>
        <a:effectLst/>
      </dgm:spPr>
    </dgm:pt>
    <dgm:pt modelId="{44BC4BB6-D2B9-469F-AE80-53DD2317AB08}" type="pres">
      <dgm:prSet presAssocID="{FD884207-8599-477F-8190-BBA9EE5511BB}" presName="ConnectorPoint" presStyleLbl="alignNode1" presStyleIdx="3" presStyleCnt="9"/>
      <dgm:spPr/>
    </dgm:pt>
    <dgm:pt modelId="{AAE8CC50-28B9-46D9-B25B-FA69FBFEAA83}" type="pres">
      <dgm:prSet presAssocID="{FD884207-8599-477F-8190-BBA9EE5511BB}" presName="EmptyPlaceHolder" presStyleCnt="0"/>
      <dgm:spPr/>
    </dgm:pt>
    <dgm:pt modelId="{8452A2E3-1087-4BD3-B7ED-2EA704906956}" type="pres">
      <dgm:prSet presAssocID="{D74B365E-CE29-46AB-B106-6614FE85D493}" presName="spaceBetweenRectangles" presStyleCnt="0"/>
      <dgm:spPr/>
    </dgm:pt>
    <dgm:pt modelId="{9645175C-AF42-4DC0-8034-C2F6DC196760}" type="pres">
      <dgm:prSet presAssocID="{A1FEAE25-B009-4B8E-8621-FD5030DD4890}" presName="composite" presStyleCnt="0"/>
      <dgm:spPr/>
    </dgm:pt>
    <dgm:pt modelId="{EBE712A5-D83F-4BD2-AB2D-CE921569C09F}" type="pres">
      <dgm:prSet presAssocID="{A1FEAE25-B009-4B8E-8621-FD5030DD4890}" presName="L1TextContainer" presStyleLbl="revTx" presStyleIdx="4" presStyleCnt="9">
        <dgm:presLayoutVars>
          <dgm:chMax val="1"/>
          <dgm:chPref val="1"/>
          <dgm:bulletEnabled val="1"/>
        </dgm:presLayoutVars>
      </dgm:prSet>
      <dgm:spPr/>
    </dgm:pt>
    <dgm:pt modelId="{A5A168BE-14F4-4B96-8765-BBE641945E5F}" type="pres">
      <dgm:prSet presAssocID="{A1FEAE25-B009-4B8E-8621-FD5030DD4890}" presName="L2TextContainerWrapper" presStyleCnt="0">
        <dgm:presLayoutVars>
          <dgm:chMax val="0"/>
          <dgm:chPref val="0"/>
          <dgm:bulletEnabled val="1"/>
        </dgm:presLayoutVars>
      </dgm:prSet>
      <dgm:spPr/>
    </dgm:pt>
    <dgm:pt modelId="{0198301B-1C81-4297-AC89-069F090A1A2C}" type="pres">
      <dgm:prSet presAssocID="{A1FEAE25-B009-4B8E-8621-FD5030DD4890}" presName="L2TextContainer" presStyleLbl="bgAcc1" presStyleIdx="4" presStyleCnt="9"/>
      <dgm:spPr/>
    </dgm:pt>
    <dgm:pt modelId="{4133EB16-947C-46F1-BBC6-0BF5650291E8}" type="pres">
      <dgm:prSet presAssocID="{A1FEAE25-B009-4B8E-8621-FD5030DD4890}" presName="FlexibleEmptyPlaceHolder" presStyleCnt="0"/>
      <dgm:spPr/>
    </dgm:pt>
    <dgm:pt modelId="{9E999ED5-CA0A-44EC-AABD-D67DA011915F}" type="pres">
      <dgm:prSet presAssocID="{A1FEAE25-B009-4B8E-8621-FD5030DD4890}" presName="ConnectLine" presStyleLbl="sibTrans1D1" presStyleIdx="4" presStyleCnt="9"/>
      <dgm:spPr>
        <a:noFill/>
        <a:ln w="9525" cap="flat" cmpd="sng" algn="ctr">
          <a:solidFill>
            <a:schemeClr val="accent1">
              <a:hueOff val="0"/>
              <a:satOff val="0"/>
              <a:lumOff val="0"/>
              <a:alphaOff val="0"/>
            </a:schemeClr>
          </a:solidFill>
          <a:prstDash val="dash"/>
        </a:ln>
        <a:effectLst/>
      </dgm:spPr>
    </dgm:pt>
    <dgm:pt modelId="{C39894CF-D69D-42B6-8CEF-AA06E1BB437F}" type="pres">
      <dgm:prSet presAssocID="{A1FEAE25-B009-4B8E-8621-FD5030DD4890}" presName="ConnectorPoint" presStyleLbl="alignNode1" presStyleIdx="4" presStyleCnt="9"/>
      <dgm:spPr/>
    </dgm:pt>
    <dgm:pt modelId="{C91922B1-83D0-4707-B6E8-677E25C40FAF}" type="pres">
      <dgm:prSet presAssocID="{A1FEAE25-B009-4B8E-8621-FD5030DD4890}" presName="EmptyPlaceHolder" presStyleCnt="0"/>
      <dgm:spPr/>
    </dgm:pt>
    <dgm:pt modelId="{DC37EDE0-CC4E-4B09-AEC0-6E60CA1FD4A1}" type="pres">
      <dgm:prSet presAssocID="{CBF59FE6-5994-407B-B699-DFA940D0C5BD}" presName="spaceBetweenRectangles" presStyleCnt="0"/>
      <dgm:spPr/>
    </dgm:pt>
    <dgm:pt modelId="{0EF9B271-3DF7-4849-B461-F5549759DA0E}" type="pres">
      <dgm:prSet presAssocID="{9782A77F-80F3-463C-843F-BA0EA3169789}" presName="composite" presStyleCnt="0"/>
      <dgm:spPr/>
    </dgm:pt>
    <dgm:pt modelId="{4DF57538-AD55-445E-920F-399DA1E3EDC2}" type="pres">
      <dgm:prSet presAssocID="{9782A77F-80F3-463C-843F-BA0EA3169789}" presName="L1TextContainer" presStyleLbl="revTx" presStyleIdx="5" presStyleCnt="9">
        <dgm:presLayoutVars>
          <dgm:chMax val="1"/>
          <dgm:chPref val="1"/>
          <dgm:bulletEnabled val="1"/>
        </dgm:presLayoutVars>
      </dgm:prSet>
      <dgm:spPr/>
    </dgm:pt>
    <dgm:pt modelId="{56254455-0E60-4547-A0A7-81B706D92260}" type="pres">
      <dgm:prSet presAssocID="{9782A77F-80F3-463C-843F-BA0EA3169789}" presName="L2TextContainerWrapper" presStyleCnt="0">
        <dgm:presLayoutVars>
          <dgm:chMax val="0"/>
          <dgm:chPref val="0"/>
          <dgm:bulletEnabled val="1"/>
        </dgm:presLayoutVars>
      </dgm:prSet>
      <dgm:spPr/>
    </dgm:pt>
    <dgm:pt modelId="{133F9BFA-609C-434A-9782-5B09DEBCBAE9}" type="pres">
      <dgm:prSet presAssocID="{9782A77F-80F3-463C-843F-BA0EA3169789}" presName="L2TextContainer" presStyleLbl="bgAcc1" presStyleIdx="5" presStyleCnt="9"/>
      <dgm:spPr/>
    </dgm:pt>
    <dgm:pt modelId="{4CA80327-F790-4BD8-B9D0-CA89B0B18FF6}" type="pres">
      <dgm:prSet presAssocID="{9782A77F-80F3-463C-843F-BA0EA3169789}" presName="FlexibleEmptyPlaceHolder" presStyleCnt="0"/>
      <dgm:spPr/>
    </dgm:pt>
    <dgm:pt modelId="{F351D809-42A0-4E55-AF63-8ABA94D8E410}" type="pres">
      <dgm:prSet presAssocID="{9782A77F-80F3-463C-843F-BA0EA3169789}" presName="ConnectLine" presStyleLbl="sibTrans1D1" presStyleIdx="5" presStyleCnt="9"/>
      <dgm:spPr>
        <a:noFill/>
        <a:ln w="9525" cap="flat" cmpd="sng" algn="ctr">
          <a:solidFill>
            <a:schemeClr val="accent1">
              <a:hueOff val="0"/>
              <a:satOff val="0"/>
              <a:lumOff val="0"/>
              <a:alphaOff val="0"/>
            </a:schemeClr>
          </a:solidFill>
          <a:prstDash val="dash"/>
        </a:ln>
        <a:effectLst/>
      </dgm:spPr>
    </dgm:pt>
    <dgm:pt modelId="{F1A307D8-5F63-4743-A782-D27578D663E5}" type="pres">
      <dgm:prSet presAssocID="{9782A77F-80F3-463C-843F-BA0EA3169789}" presName="ConnectorPoint" presStyleLbl="alignNode1" presStyleIdx="5" presStyleCnt="9"/>
      <dgm:spPr/>
    </dgm:pt>
    <dgm:pt modelId="{A52E92D4-FC04-4001-80D8-2A9AFE493352}" type="pres">
      <dgm:prSet presAssocID="{9782A77F-80F3-463C-843F-BA0EA3169789}" presName="EmptyPlaceHolder" presStyleCnt="0"/>
      <dgm:spPr/>
    </dgm:pt>
    <dgm:pt modelId="{A3F4FA9D-67E0-490C-BEC2-62F122440F4A}" type="pres">
      <dgm:prSet presAssocID="{7A1BEB6D-814C-4808-A7CD-A359908C94F8}" presName="spaceBetweenRectangles" presStyleCnt="0"/>
      <dgm:spPr/>
    </dgm:pt>
    <dgm:pt modelId="{74CFB5BE-E5BC-43E1-8CC8-564521C39E47}" type="pres">
      <dgm:prSet presAssocID="{925B6055-D198-4F7D-B122-3FB839588B36}" presName="composite" presStyleCnt="0"/>
      <dgm:spPr/>
    </dgm:pt>
    <dgm:pt modelId="{8C4B7FBA-77DE-474C-933E-230C6468223E}" type="pres">
      <dgm:prSet presAssocID="{925B6055-D198-4F7D-B122-3FB839588B36}" presName="L1TextContainer" presStyleLbl="revTx" presStyleIdx="6" presStyleCnt="9">
        <dgm:presLayoutVars>
          <dgm:chMax val="1"/>
          <dgm:chPref val="1"/>
          <dgm:bulletEnabled val="1"/>
        </dgm:presLayoutVars>
      </dgm:prSet>
      <dgm:spPr/>
    </dgm:pt>
    <dgm:pt modelId="{80E8F9C6-FC86-4CC9-862C-C9D849938CD5}" type="pres">
      <dgm:prSet presAssocID="{925B6055-D198-4F7D-B122-3FB839588B36}" presName="L2TextContainerWrapper" presStyleCnt="0">
        <dgm:presLayoutVars>
          <dgm:chMax val="0"/>
          <dgm:chPref val="0"/>
          <dgm:bulletEnabled val="1"/>
        </dgm:presLayoutVars>
      </dgm:prSet>
      <dgm:spPr/>
    </dgm:pt>
    <dgm:pt modelId="{4A4D325B-E7D1-47B9-AEF6-2F6110F3DC9C}" type="pres">
      <dgm:prSet presAssocID="{925B6055-D198-4F7D-B122-3FB839588B36}" presName="L2TextContainer" presStyleLbl="bgAcc1" presStyleIdx="6" presStyleCnt="9"/>
      <dgm:spPr/>
    </dgm:pt>
    <dgm:pt modelId="{7E42FB06-92E3-4C7E-ADEA-A21A56382D9F}" type="pres">
      <dgm:prSet presAssocID="{925B6055-D198-4F7D-B122-3FB839588B36}" presName="FlexibleEmptyPlaceHolder" presStyleCnt="0"/>
      <dgm:spPr/>
    </dgm:pt>
    <dgm:pt modelId="{50C2F0C7-9D40-4FAA-9B2D-5F71F3E7DEEC}" type="pres">
      <dgm:prSet presAssocID="{925B6055-D198-4F7D-B122-3FB839588B36}" presName="ConnectLine" presStyleLbl="sibTrans1D1" presStyleIdx="6" presStyleCnt="9"/>
      <dgm:spPr>
        <a:noFill/>
        <a:ln w="9525" cap="flat" cmpd="sng" algn="ctr">
          <a:solidFill>
            <a:schemeClr val="accent1">
              <a:hueOff val="0"/>
              <a:satOff val="0"/>
              <a:lumOff val="0"/>
              <a:alphaOff val="0"/>
            </a:schemeClr>
          </a:solidFill>
          <a:prstDash val="dash"/>
        </a:ln>
        <a:effectLst/>
      </dgm:spPr>
    </dgm:pt>
    <dgm:pt modelId="{CD31EBBA-B1FC-4D3F-A468-8944CA39D627}" type="pres">
      <dgm:prSet presAssocID="{925B6055-D198-4F7D-B122-3FB839588B36}" presName="ConnectorPoint" presStyleLbl="alignNode1" presStyleIdx="6" presStyleCnt="9"/>
      <dgm:spPr/>
    </dgm:pt>
    <dgm:pt modelId="{5450FE56-EC67-4642-A306-FE25EB322992}" type="pres">
      <dgm:prSet presAssocID="{925B6055-D198-4F7D-B122-3FB839588B36}" presName="EmptyPlaceHolder" presStyleCnt="0"/>
      <dgm:spPr/>
    </dgm:pt>
    <dgm:pt modelId="{131C9F26-5447-4F66-9A67-A6BB6DBB2521}" type="pres">
      <dgm:prSet presAssocID="{D3CCFAF0-5852-4B87-A845-53B321AB049F}" presName="spaceBetweenRectangles" presStyleCnt="0"/>
      <dgm:spPr/>
    </dgm:pt>
    <dgm:pt modelId="{A31CA36A-59C3-4563-8880-63B68EE43C4E}" type="pres">
      <dgm:prSet presAssocID="{4FC72B00-044C-47AB-B8CA-13C9ED3CFF52}" presName="composite" presStyleCnt="0"/>
      <dgm:spPr/>
    </dgm:pt>
    <dgm:pt modelId="{C85B98DB-5D66-42D2-999C-1D7E6C5EA203}" type="pres">
      <dgm:prSet presAssocID="{4FC72B00-044C-47AB-B8CA-13C9ED3CFF52}" presName="L1TextContainer" presStyleLbl="revTx" presStyleIdx="7" presStyleCnt="9">
        <dgm:presLayoutVars>
          <dgm:chMax val="1"/>
          <dgm:chPref val="1"/>
          <dgm:bulletEnabled val="1"/>
        </dgm:presLayoutVars>
      </dgm:prSet>
      <dgm:spPr/>
    </dgm:pt>
    <dgm:pt modelId="{749E9193-FAFE-428B-8177-2C8CA6B7525A}" type="pres">
      <dgm:prSet presAssocID="{4FC72B00-044C-47AB-B8CA-13C9ED3CFF52}" presName="L2TextContainerWrapper" presStyleCnt="0">
        <dgm:presLayoutVars>
          <dgm:chMax val="0"/>
          <dgm:chPref val="0"/>
          <dgm:bulletEnabled val="1"/>
        </dgm:presLayoutVars>
      </dgm:prSet>
      <dgm:spPr/>
    </dgm:pt>
    <dgm:pt modelId="{E63ADAD3-695C-466C-9866-1D7A3C7904C2}" type="pres">
      <dgm:prSet presAssocID="{4FC72B00-044C-47AB-B8CA-13C9ED3CFF52}" presName="L2TextContainer" presStyleLbl="bgAcc1" presStyleIdx="7" presStyleCnt="9"/>
      <dgm:spPr/>
    </dgm:pt>
    <dgm:pt modelId="{45751DA6-C511-4A8E-835F-002949DA0DD9}" type="pres">
      <dgm:prSet presAssocID="{4FC72B00-044C-47AB-B8CA-13C9ED3CFF52}" presName="FlexibleEmptyPlaceHolder" presStyleCnt="0"/>
      <dgm:spPr/>
    </dgm:pt>
    <dgm:pt modelId="{9CF82633-4722-4D1A-94C7-0B69451BCC0F}" type="pres">
      <dgm:prSet presAssocID="{4FC72B00-044C-47AB-B8CA-13C9ED3CFF52}" presName="ConnectLine" presStyleLbl="sibTrans1D1" presStyleIdx="7" presStyleCnt="9"/>
      <dgm:spPr>
        <a:noFill/>
        <a:ln w="9525" cap="flat" cmpd="sng" algn="ctr">
          <a:solidFill>
            <a:schemeClr val="accent1">
              <a:hueOff val="0"/>
              <a:satOff val="0"/>
              <a:lumOff val="0"/>
              <a:alphaOff val="0"/>
            </a:schemeClr>
          </a:solidFill>
          <a:prstDash val="dash"/>
        </a:ln>
        <a:effectLst/>
      </dgm:spPr>
    </dgm:pt>
    <dgm:pt modelId="{F4FB58AD-9F1B-48A2-9A24-9AE22ACAE480}" type="pres">
      <dgm:prSet presAssocID="{4FC72B00-044C-47AB-B8CA-13C9ED3CFF52}" presName="ConnectorPoint" presStyleLbl="alignNode1" presStyleIdx="7" presStyleCnt="9"/>
      <dgm:spPr/>
    </dgm:pt>
    <dgm:pt modelId="{765D38A6-DD0B-428D-859A-A39CA96C195E}" type="pres">
      <dgm:prSet presAssocID="{4FC72B00-044C-47AB-B8CA-13C9ED3CFF52}" presName="EmptyPlaceHolder" presStyleCnt="0"/>
      <dgm:spPr/>
    </dgm:pt>
    <dgm:pt modelId="{AFC83B50-2477-44BB-885B-F952E94A59B8}" type="pres">
      <dgm:prSet presAssocID="{80A05CC0-40BE-448E-B890-906F639E3A85}" presName="spaceBetweenRectangles" presStyleCnt="0"/>
      <dgm:spPr/>
    </dgm:pt>
    <dgm:pt modelId="{ED0AD01B-5EFF-4B49-BCF9-8F7DCAABB037}" type="pres">
      <dgm:prSet presAssocID="{45FD71FA-B603-4139-9329-5CF68225E739}" presName="composite" presStyleCnt="0"/>
      <dgm:spPr/>
    </dgm:pt>
    <dgm:pt modelId="{BBE6FC8B-034D-40A9-97E5-147273095203}" type="pres">
      <dgm:prSet presAssocID="{45FD71FA-B603-4139-9329-5CF68225E739}" presName="L1TextContainer" presStyleLbl="revTx" presStyleIdx="8" presStyleCnt="9">
        <dgm:presLayoutVars>
          <dgm:chMax val="1"/>
          <dgm:chPref val="1"/>
          <dgm:bulletEnabled val="1"/>
        </dgm:presLayoutVars>
      </dgm:prSet>
      <dgm:spPr/>
    </dgm:pt>
    <dgm:pt modelId="{883F809B-9604-4305-8A27-FD29413044B9}" type="pres">
      <dgm:prSet presAssocID="{45FD71FA-B603-4139-9329-5CF68225E739}" presName="L2TextContainerWrapper" presStyleCnt="0">
        <dgm:presLayoutVars>
          <dgm:chMax val="0"/>
          <dgm:chPref val="0"/>
          <dgm:bulletEnabled val="1"/>
        </dgm:presLayoutVars>
      </dgm:prSet>
      <dgm:spPr/>
    </dgm:pt>
    <dgm:pt modelId="{E5B701A4-3A07-4D00-9ED1-4BFED8283C59}" type="pres">
      <dgm:prSet presAssocID="{45FD71FA-B603-4139-9329-5CF68225E739}" presName="L2TextContainer" presStyleLbl="bgAcc1" presStyleIdx="8" presStyleCnt="9"/>
      <dgm:spPr/>
    </dgm:pt>
    <dgm:pt modelId="{75C50F6A-D078-4CBC-AAF6-976FEA31F98B}" type="pres">
      <dgm:prSet presAssocID="{45FD71FA-B603-4139-9329-5CF68225E739}" presName="FlexibleEmptyPlaceHolder" presStyleCnt="0"/>
      <dgm:spPr/>
    </dgm:pt>
    <dgm:pt modelId="{05C566D5-3912-495F-B526-FE528E26D7E7}" type="pres">
      <dgm:prSet presAssocID="{45FD71FA-B603-4139-9329-5CF68225E739}" presName="ConnectLine" presStyleLbl="sibTrans1D1" presStyleIdx="8" presStyleCnt="9"/>
      <dgm:spPr>
        <a:noFill/>
        <a:ln w="9525" cap="flat" cmpd="sng" algn="ctr">
          <a:solidFill>
            <a:schemeClr val="accent1">
              <a:hueOff val="0"/>
              <a:satOff val="0"/>
              <a:lumOff val="0"/>
              <a:alphaOff val="0"/>
            </a:schemeClr>
          </a:solidFill>
          <a:prstDash val="dash"/>
        </a:ln>
        <a:effectLst/>
      </dgm:spPr>
    </dgm:pt>
    <dgm:pt modelId="{5C807143-2922-4EAF-81A2-21F2320435A3}" type="pres">
      <dgm:prSet presAssocID="{45FD71FA-B603-4139-9329-5CF68225E739}" presName="ConnectorPoint" presStyleLbl="alignNode1" presStyleIdx="8" presStyleCnt="9"/>
      <dgm:spPr/>
    </dgm:pt>
    <dgm:pt modelId="{B4AEA3B0-1D53-4DA6-9793-729F432CC99A}" type="pres">
      <dgm:prSet presAssocID="{45FD71FA-B603-4139-9329-5CF68225E739}" presName="EmptyPlaceHolder" presStyleCnt="0"/>
      <dgm:spPr/>
    </dgm:pt>
  </dgm:ptLst>
  <dgm:cxnLst>
    <dgm:cxn modelId="{32D87909-0865-496A-8E83-891C3C76FE38}" type="presOf" srcId="{0A4A55BF-F21B-4D96-8AF8-783A7086DBF7}" destId="{4A4D325B-E7D1-47B9-AEF6-2F6110F3DC9C}" srcOrd="0" destOrd="0" presId="urn:microsoft.com/office/officeart/2016/7/layout/BasicTimeline"/>
    <dgm:cxn modelId="{E3E84C0F-817A-40C8-9DBA-9C68C1EE2B25}" srcId="{D4972655-5410-4223-8C73-27C84FB25303}" destId="{9782A77F-80F3-463C-843F-BA0EA3169789}" srcOrd="5" destOrd="0" parTransId="{C5CB8397-7044-4FEE-9204-9D5DD060A421}" sibTransId="{7A1BEB6D-814C-4808-A7CD-A359908C94F8}"/>
    <dgm:cxn modelId="{2518F91B-6136-49EF-842C-D6A458060882}" srcId="{D4972655-5410-4223-8C73-27C84FB25303}" destId="{FD884207-8599-477F-8190-BBA9EE5511BB}" srcOrd="3" destOrd="0" parTransId="{539543F1-062D-4646-A47B-B388A6AA9610}" sibTransId="{D74B365E-CE29-46AB-B106-6614FE85D493}"/>
    <dgm:cxn modelId="{8E145227-C62F-4D62-A381-EB8A1766EC4F}" type="presOf" srcId="{34E84FEE-9468-4566-9E87-AA4FEF63A323}" destId="{31B97EB6-8236-4B69-9E81-6AE3FBFF7E8F}" srcOrd="0" destOrd="0" presId="urn:microsoft.com/office/officeart/2016/7/layout/BasicTimeline"/>
    <dgm:cxn modelId="{110C722E-FACE-4880-9FBA-F4ADF0E70355}" type="presOf" srcId="{E6096099-29EC-494E-8FF2-DE6423C47869}" destId="{0198301B-1C81-4297-AC89-069F090A1A2C}" srcOrd="0" destOrd="0" presId="urn:microsoft.com/office/officeart/2016/7/layout/BasicTimeline"/>
    <dgm:cxn modelId="{595EB52E-0BC8-478B-A230-636CF4F0295B}" type="presOf" srcId="{0129EE13-455F-43B2-93BF-852A55CFCA80}" destId="{709EB57F-C4C3-4AC8-8CA8-79B496AB61F3}" srcOrd="0" destOrd="0" presId="urn:microsoft.com/office/officeart/2016/7/layout/BasicTimeline"/>
    <dgm:cxn modelId="{83D3BA31-FE92-4F62-BD76-57ECC6CBAAA8}" srcId="{6C1C5D6F-CBDA-4942-A621-B28F1D5C46D0}" destId="{F312CF7F-6D91-4F6F-86CB-93157A94C320}" srcOrd="0" destOrd="0" parTransId="{05442523-EF06-46E2-80A2-791D9F9DD6BC}" sibTransId="{2CA053EB-A827-4316-9E4A-489E3826A011}"/>
    <dgm:cxn modelId="{E123E132-6F7C-49E3-9C82-E67D760CE426}" type="presOf" srcId="{F19FA8AD-1D0F-4045-8E29-BECA64FB2CE4}" destId="{133F9BFA-609C-434A-9782-5B09DEBCBAE9}" srcOrd="0" destOrd="0" presId="urn:microsoft.com/office/officeart/2016/7/layout/BasicTimeline"/>
    <dgm:cxn modelId="{D28D4C40-CE7D-47A4-BFDB-324A7CDC7247}" srcId="{9782A77F-80F3-463C-843F-BA0EA3169789}" destId="{F19FA8AD-1D0F-4045-8E29-BECA64FB2CE4}" srcOrd="0" destOrd="0" parTransId="{B768723B-291D-4FB2-A855-12B8659BDB77}" sibTransId="{5F4E13B3-595F-4BA1-BE27-734966ED6369}"/>
    <dgm:cxn modelId="{8FEED45F-FB52-4337-A720-EF6460AC3C97}" type="presOf" srcId="{650DF1D1-960F-4232-B544-533B238445B8}" destId="{E5B701A4-3A07-4D00-9ED1-4BFED8283C59}" srcOrd="0" destOrd="0" presId="urn:microsoft.com/office/officeart/2016/7/layout/BasicTimeline"/>
    <dgm:cxn modelId="{97768E63-47D2-43B6-9624-F4804AAC80FB}" srcId="{D4972655-5410-4223-8C73-27C84FB25303}" destId="{34E84FEE-9468-4566-9E87-AA4FEF63A323}" srcOrd="0" destOrd="0" parTransId="{3C960E27-B90C-4A5F-A741-09D5106B240F}" sibTransId="{A8E244AC-1000-4FE3-AC96-977E4520E19A}"/>
    <dgm:cxn modelId="{D2808065-0F40-4BEC-B2B1-5F2560D167B1}" type="presOf" srcId="{F312CF7F-6D91-4F6F-86CB-93157A94C320}" destId="{4ABB07AC-C922-4E8B-94EC-F785151D147C}" srcOrd="0" destOrd="0" presId="urn:microsoft.com/office/officeart/2016/7/layout/BasicTimeline"/>
    <dgm:cxn modelId="{864B5C68-D1F2-4AE0-B8D4-BC35323CA70C}" srcId="{D4972655-5410-4223-8C73-27C84FB25303}" destId="{A1FEAE25-B009-4B8E-8621-FD5030DD4890}" srcOrd="4" destOrd="0" parTransId="{75AD8C30-51B9-44B9-AB40-027DF4B9232B}" sibTransId="{CBF59FE6-5994-407B-B699-DFA940D0C5BD}"/>
    <dgm:cxn modelId="{08AEC06A-621B-42FD-8770-07E2B866DE06}" srcId="{D4972655-5410-4223-8C73-27C84FB25303}" destId="{925B6055-D198-4F7D-B122-3FB839588B36}" srcOrd="6" destOrd="0" parTransId="{BE15EC0B-5212-4728-98D7-832B84EB23F4}" sibTransId="{D3CCFAF0-5852-4B87-A845-53B321AB049F}"/>
    <dgm:cxn modelId="{C22BD14D-7BF2-4A7F-A0C6-A6A78BB6719E}" type="presOf" srcId="{F2325CF7-0016-4D56-AD43-72E2769C0022}" destId="{2947A41B-07EA-4B0E-BEDC-C900CEB3B052}" srcOrd="0" destOrd="0" presId="urn:microsoft.com/office/officeart/2016/7/layout/BasicTimeline"/>
    <dgm:cxn modelId="{3D39CE6F-C597-4393-80E1-02DACEE8336B}" srcId="{D4972655-5410-4223-8C73-27C84FB25303}" destId="{4FC72B00-044C-47AB-B8CA-13C9ED3CFF52}" srcOrd="7" destOrd="0" parTransId="{74968C5F-03D3-4450-A20B-A98BDD0ED498}" sibTransId="{80A05CC0-40BE-448E-B890-906F639E3A85}"/>
    <dgm:cxn modelId="{A4654E74-735D-4CB5-9F7C-918049831528}" type="presOf" srcId="{45FD71FA-B603-4139-9329-5CF68225E739}" destId="{BBE6FC8B-034D-40A9-97E5-147273095203}" srcOrd="0" destOrd="0" presId="urn:microsoft.com/office/officeart/2016/7/layout/BasicTimeline"/>
    <dgm:cxn modelId="{824E7555-B17B-4378-B787-C43363704C0B}" srcId="{D4972655-5410-4223-8C73-27C84FB25303}" destId="{45FD71FA-B603-4139-9329-5CF68225E739}" srcOrd="8" destOrd="0" parTransId="{721215C1-1306-4BFE-8933-362A7605E21C}" sibTransId="{BFDBE4C3-AABD-4664-8119-D153B582AD99}"/>
    <dgm:cxn modelId="{592A4976-074A-487B-BC80-986110061692}" srcId="{45FD71FA-B603-4139-9329-5CF68225E739}" destId="{650DF1D1-960F-4232-B544-533B238445B8}" srcOrd="0" destOrd="0" parTransId="{2DCD5B74-16F9-4CD8-9DDA-7083BFA557AC}" sibTransId="{C5064B34-9B55-4A33-A99A-B1A63305101C}"/>
    <dgm:cxn modelId="{65B09279-CB3A-42A4-9CBC-5C56B63F27A1}" type="presOf" srcId="{58CBC6B5-6245-4C90-AE38-8FCF7BEF233F}" destId="{3B7AD805-968E-42C4-8970-C787AF684CF0}" srcOrd="0" destOrd="0" presId="urn:microsoft.com/office/officeart/2016/7/layout/BasicTimeline"/>
    <dgm:cxn modelId="{8ABB3582-191F-4D9D-84F1-9C67FBC9E8E7}" type="presOf" srcId="{D4972655-5410-4223-8C73-27C84FB25303}" destId="{DC532590-0F51-4BC8-B61D-E433208C0ACC}" srcOrd="0" destOrd="0" presId="urn:microsoft.com/office/officeart/2016/7/layout/BasicTimeline"/>
    <dgm:cxn modelId="{BD52A18B-3974-474B-B693-7287A9B8C622}" type="presOf" srcId="{925B6055-D198-4F7D-B122-3FB839588B36}" destId="{8C4B7FBA-77DE-474C-933E-230C6468223E}" srcOrd="0" destOrd="0" presId="urn:microsoft.com/office/officeart/2016/7/layout/BasicTimeline"/>
    <dgm:cxn modelId="{DAA69290-7B8D-488F-A4DC-911D8BB3E9CF}" type="presOf" srcId="{A1FEAE25-B009-4B8E-8621-FD5030DD4890}" destId="{EBE712A5-D83F-4BD2-AB2D-CE921569C09F}" srcOrd="0" destOrd="0" presId="urn:microsoft.com/office/officeart/2016/7/layout/BasicTimeline"/>
    <dgm:cxn modelId="{A0DD6198-7BCB-4443-8539-4F89CB271C06}" type="presOf" srcId="{E76D7CF8-3EAD-48B4-92FF-342003D61FC5}" destId="{E63ADAD3-695C-466C-9866-1D7A3C7904C2}" srcOrd="0" destOrd="0" presId="urn:microsoft.com/office/officeart/2016/7/layout/BasicTimeline"/>
    <dgm:cxn modelId="{CB1B09A6-30DE-4538-95AA-A8DC3E853C19}" type="presOf" srcId="{FD884207-8599-477F-8190-BBA9EE5511BB}" destId="{131A21E3-A834-45B0-A82D-B1D0D9BEB6FD}" srcOrd="0" destOrd="0" presId="urn:microsoft.com/office/officeart/2016/7/layout/BasicTimeline"/>
    <dgm:cxn modelId="{54B370A7-070D-4490-B5CD-142C720C19D7}" srcId="{34E84FEE-9468-4566-9E87-AA4FEF63A323}" destId="{0129EE13-455F-43B2-93BF-852A55CFCA80}" srcOrd="0" destOrd="0" parTransId="{CA3040A6-0D00-485E-AFC3-BE765BA5A426}" sibTransId="{7AD6C7D8-96F4-4BB2-A0F1-896E407687FB}"/>
    <dgm:cxn modelId="{E0E93EAA-9B08-4344-AE88-61519F2FE668}" srcId="{D4972655-5410-4223-8C73-27C84FB25303}" destId="{D206354D-125B-447A-9444-95BDAED4174C}" srcOrd="1" destOrd="0" parTransId="{662E928A-66CE-4421-AEAB-0B641E4856EE}" sibTransId="{E1BD1267-0EED-4A50-9BC8-48FE90BE9C9F}"/>
    <dgm:cxn modelId="{2AB258B2-2C21-4BE6-92E7-09D3FA8D74EC}" srcId="{925B6055-D198-4F7D-B122-3FB839588B36}" destId="{0A4A55BF-F21B-4D96-8AF8-783A7086DBF7}" srcOrd="0" destOrd="0" parTransId="{1C614027-B221-4F87-A2FA-E84AD499DE95}" sibTransId="{18F0F5BB-822D-47FA-9E98-BF4F9BCAD7ED}"/>
    <dgm:cxn modelId="{E25CE3BF-8C4C-418F-BEBC-C055D24C0060}" type="presOf" srcId="{4FC72B00-044C-47AB-B8CA-13C9ED3CFF52}" destId="{C85B98DB-5D66-42D2-999C-1D7E6C5EA203}" srcOrd="0" destOrd="0" presId="urn:microsoft.com/office/officeart/2016/7/layout/BasicTimeline"/>
    <dgm:cxn modelId="{A27135C1-3005-4DFE-A5EC-0ECE69CA5E35}" type="presOf" srcId="{D206354D-125B-447A-9444-95BDAED4174C}" destId="{F47ACE21-A205-4FFC-969A-CDE363391BDE}" srcOrd="0" destOrd="0" presId="urn:microsoft.com/office/officeart/2016/7/layout/BasicTimeline"/>
    <dgm:cxn modelId="{9C62EBC7-FC18-411B-8FA0-125B00D338BD}" srcId="{D4972655-5410-4223-8C73-27C84FB25303}" destId="{6C1C5D6F-CBDA-4942-A621-B28F1D5C46D0}" srcOrd="2" destOrd="0" parTransId="{C0E498D0-261C-4C2F-AC09-191A4EC677EE}" sibTransId="{8416D7B1-0C8B-477C-9FAC-F8280A6DD2CA}"/>
    <dgm:cxn modelId="{07F93ACF-0ACF-4E64-9297-6E2B56D3BB59}" srcId="{A1FEAE25-B009-4B8E-8621-FD5030DD4890}" destId="{E6096099-29EC-494E-8FF2-DE6423C47869}" srcOrd="0" destOrd="0" parTransId="{63BBC0FE-77D1-4B87-9CF8-E1A11F6B5E63}" sibTransId="{92C8309A-2C5D-48BE-8497-F3E79D60468B}"/>
    <dgm:cxn modelId="{208DD2D2-3C4F-4B27-91F0-00ECA3C33182}" srcId="{FD884207-8599-477F-8190-BBA9EE5511BB}" destId="{58CBC6B5-6245-4C90-AE38-8FCF7BEF233F}" srcOrd="0" destOrd="0" parTransId="{4B8BA355-3504-4DEA-89EF-3C9095668BA7}" sibTransId="{47AD7102-C485-4765-8F36-4755210850B6}"/>
    <dgm:cxn modelId="{8B74FEE0-AC1B-42CB-92BB-DE136693D8E6}" srcId="{D206354D-125B-447A-9444-95BDAED4174C}" destId="{F2325CF7-0016-4D56-AD43-72E2769C0022}" srcOrd="0" destOrd="0" parTransId="{96D43B53-E306-45D2-9929-9E36E1FD60F6}" sibTransId="{379A73FC-604C-445C-86CD-FBF1D85BE2F8}"/>
    <dgm:cxn modelId="{2A82A0EE-B4B8-4FB3-93DA-E6480DBAC174}" type="presOf" srcId="{9782A77F-80F3-463C-843F-BA0EA3169789}" destId="{4DF57538-AD55-445E-920F-399DA1E3EDC2}" srcOrd="0" destOrd="0" presId="urn:microsoft.com/office/officeart/2016/7/layout/BasicTimeline"/>
    <dgm:cxn modelId="{C0A7A3F0-EB00-4B56-A447-BE3BEA6816FB}" type="presOf" srcId="{6C1C5D6F-CBDA-4942-A621-B28F1D5C46D0}" destId="{14A12682-ABD9-4C10-AEB6-51D863E57B7F}" srcOrd="0" destOrd="0" presId="urn:microsoft.com/office/officeart/2016/7/layout/BasicTimeline"/>
    <dgm:cxn modelId="{3D92B7F3-4B38-4C42-877F-B89891177DE4}" srcId="{4FC72B00-044C-47AB-B8CA-13C9ED3CFF52}" destId="{E76D7CF8-3EAD-48B4-92FF-342003D61FC5}" srcOrd="0" destOrd="0" parTransId="{9E2304E9-60BA-4CAF-A042-6602F6B5BD19}" sibTransId="{E7D9B88A-A5CD-48EE-9C9C-0242AB9A7A98}"/>
    <dgm:cxn modelId="{5F2B9F2D-1A90-4328-9EA2-1EEE5641DF22}" type="presParOf" srcId="{DC532590-0F51-4BC8-B61D-E433208C0ACC}" destId="{2AD1876F-9426-4EF1-9172-B1E940CD2CFF}" srcOrd="0" destOrd="0" presId="urn:microsoft.com/office/officeart/2016/7/layout/BasicTimeline"/>
    <dgm:cxn modelId="{4DA76A71-81B5-43F9-9259-BD96A6D595CB}" type="presParOf" srcId="{DC532590-0F51-4BC8-B61D-E433208C0ACC}" destId="{F2F3C27E-FE6A-4FF7-992C-F838F32A2015}" srcOrd="1" destOrd="0" presId="urn:microsoft.com/office/officeart/2016/7/layout/BasicTimeline"/>
    <dgm:cxn modelId="{B9791634-5AD1-462C-930C-D874C7D79969}" type="presParOf" srcId="{F2F3C27E-FE6A-4FF7-992C-F838F32A2015}" destId="{1BDAAD4C-C5AA-4F0F-8246-7E92A41C1FBF}" srcOrd="0" destOrd="0" presId="urn:microsoft.com/office/officeart/2016/7/layout/BasicTimeline"/>
    <dgm:cxn modelId="{FF7DA9E0-6E67-4CD8-B610-1DD3D6D3B94A}" type="presParOf" srcId="{1BDAAD4C-C5AA-4F0F-8246-7E92A41C1FBF}" destId="{31B97EB6-8236-4B69-9E81-6AE3FBFF7E8F}" srcOrd="0" destOrd="0" presId="urn:microsoft.com/office/officeart/2016/7/layout/BasicTimeline"/>
    <dgm:cxn modelId="{54B65197-B71D-4508-862C-E4057AF31E73}" type="presParOf" srcId="{1BDAAD4C-C5AA-4F0F-8246-7E92A41C1FBF}" destId="{D3CDAE17-464D-46DE-8846-FC4B8C5F5AA1}" srcOrd="1" destOrd="0" presId="urn:microsoft.com/office/officeart/2016/7/layout/BasicTimeline"/>
    <dgm:cxn modelId="{06E6D166-6C2A-434D-BC2F-B9B21CA38869}" type="presParOf" srcId="{D3CDAE17-464D-46DE-8846-FC4B8C5F5AA1}" destId="{709EB57F-C4C3-4AC8-8CA8-79B496AB61F3}" srcOrd="0" destOrd="0" presId="urn:microsoft.com/office/officeart/2016/7/layout/BasicTimeline"/>
    <dgm:cxn modelId="{160A6312-B803-405E-8BD0-FB3AB2BE70DB}" type="presParOf" srcId="{D3CDAE17-464D-46DE-8846-FC4B8C5F5AA1}" destId="{E9ABBD6C-2959-4E04-A047-673AD1805621}" srcOrd="1" destOrd="0" presId="urn:microsoft.com/office/officeart/2016/7/layout/BasicTimeline"/>
    <dgm:cxn modelId="{A2550E0C-7D05-4959-912D-6784E2005544}" type="presParOf" srcId="{1BDAAD4C-C5AA-4F0F-8246-7E92A41C1FBF}" destId="{AF2F787B-872C-4D9F-BBA5-054D83CEC474}" srcOrd="2" destOrd="0" presId="urn:microsoft.com/office/officeart/2016/7/layout/BasicTimeline"/>
    <dgm:cxn modelId="{9203C4A9-25D5-4097-B03C-F92095815604}" type="presParOf" srcId="{1BDAAD4C-C5AA-4F0F-8246-7E92A41C1FBF}" destId="{98CB432E-7F76-4474-B408-D57CE8A2E2C3}" srcOrd="3" destOrd="0" presId="urn:microsoft.com/office/officeart/2016/7/layout/BasicTimeline"/>
    <dgm:cxn modelId="{AE7A7C81-3ED4-464E-8656-C140122726E7}" type="presParOf" srcId="{1BDAAD4C-C5AA-4F0F-8246-7E92A41C1FBF}" destId="{4CBC25A9-7C9F-49DF-8411-7DD556CCE742}" srcOrd="4" destOrd="0" presId="urn:microsoft.com/office/officeart/2016/7/layout/BasicTimeline"/>
    <dgm:cxn modelId="{BC6280C8-9FC6-435F-BC79-5063EDA9F0AA}" type="presParOf" srcId="{F2F3C27E-FE6A-4FF7-992C-F838F32A2015}" destId="{AE3BD69A-F989-4FA5-9AAE-6D956CE9D0DB}" srcOrd="1" destOrd="0" presId="urn:microsoft.com/office/officeart/2016/7/layout/BasicTimeline"/>
    <dgm:cxn modelId="{DEEE29AB-4A9C-4616-9523-699A55E4DF00}" type="presParOf" srcId="{F2F3C27E-FE6A-4FF7-992C-F838F32A2015}" destId="{02E36DA5-72E2-4676-908A-1F45EECCB9A0}" srcOrd="2" destOrd="0" presId="urn:microsoft.com/office/officeart/2016/7/layout/BasicTimeline"/>
    <dgm:cxn modelId="{945B97F4-0668-4657-91F1-3EA8A9BBAE56}" type="presParOf" srcId="{02E36DA5-72E2-4676-908A-1F45EECCB9A0}" destId="{F47ACE21-A205-4FFC-969A-CDE363391BDE}" srcOrd="0" destOrd="0" presId="urn:microsoft.com/office/officeart/2016/7/layout/BasicTimeline"/>
    <dgm:cxn modelId="{B47DF9FA-9CD8-420E-89D4-461AFF5C8118}" type="presParOf" srcId="{02E36DA5-72E2-4676-908A-1F45EECCB9A0}" destId="{DCA9B965-14EF-426E-B143-006ACCAC91DA}" srcOrd="1" destOrd="0" presId="urn:microsoft.com/office/officeart/2016/7/layout/BasicTimeline"/>
    <dgm:cxn modelId="{9543D7A8-E840-4CAC-AA3B-AB998E8D7417}" type="presParOf" srcId="{DCA9B965-14EF-426E-B143-006ACCAC91DA}" destId="{2947A41B-07EA-4B0E-BEDC-C900CEB3B052}" srcOrd="0" destOrd="0" presId="urn:microsoft.com/office/officeart/2016/7/layout/BasicTimeline"/>
    <dgm:cxn modelId="{5527E3BF-EA8C-4376-BFC1-33A68FA18EE2}" type="presParOf" srcId="{DCA9B965-14EF-426E-B143-006ACCAC91DA}" destId="{AABC9114-A8F1-4A7B-9C00-B53EF4230A2E}" srcOrd="1" destOrd="0" presId="urn:microsoft.com/office/officeart/2016/7/layout/BasicTimeline"/>
    <dgm:cxn modelId="{E66CF397-05A7-4F4A-856F-1CF67A91EEE2}" type="presParOf" srcId="{02E36DA5-72E2-4676-908A-1F45EECCB9A0}" destId="{096B927E-9C13-437C-BCE5-33D404033927}" srcOrd="2" destOrd="0" presId="urn:microsoft.com/office/officeart/2016/7/layout/BasicTimeline"/>
    <dgm:cxn modelId="{AB459B4E-2FA3-4F9C-849C-8B85DD05351C}" type="presParOf" srcId="{02E36DA5-72E2-4676-908A-1F45EECCB9A0}" destId="{60FCEAF6-736A-493D-9AA7-E7C3C4C6BC1E}" srcOrd="3" destOrd="0" presId="urn:microsoft.com/office/officeart/2016/7/layout/BasicTimeline"/>
    <dgm:cxn modelId="{127D42A9-E207-4258-98F8-CA5999764346}" type="presParOf" srcId="{02E36DA5-72E2-4676-908A-1F45EECCB9A0}" destId="{343252B4-C43A-42D9-9D5D-152CBA1D5EFD}" srcOrd="4" destOrd="0" presId="urn:microsoft.com/office/officeart/2016/7/layout/BasicTimeline"/>
    <dgm:cxn modelId="{67CC632B-9BD2-461D-BA97-6A5E356E637D}" type="presParOf" srcId="{F2F3C27E-FE6A-4FF7-992C-F838F32A2015}" destId="{B08E7C3F-B96D-4CFE-A910-E2237C0CAB73}" srcOrd="3" destOrd="0" presId="urn:microsoft.com/office/officeart/2016/7/layout/BasicTimeline"/>
    <dgm:cxn modelId="{59F7388F-4248-4951-9F5B-01FA0F1A28F7}" type="presParOf" srcId="{F2F3C27E-FE6A-4FF7-992C-F838F32A2015}" destId="{AED5F1DD-15D8-4FBC-9923-EF3D2F40562A}" srcOrd="4" destOrd="0" presId="urn:microsoft.com/office/officeart/2016/7/layout/BasicTimeline"/>
    <dgm:cxn modelId="{8E515254-174A-44C1-A839-BD141D7D4FE9}" type="presParOf" srcId="{AED5F1DD-15D8-4FBC-9923-EF3D2F40562A}" destId="{14A12682-ABD9-4C10-AEB6-51D863E57B7F}" srcOrd="0" destOrd="0" presId="urn:microsoft.com/office/officeart/2016/7/layout/BasicTimeline"/>
    <dgm:cxn modelId="{863F0129-F006-4C6C-9408-3D04F2D96D1E}" type="presParOf" srcId="{AED5F1DD-15D8-4FBC-9923-EF3D2F40562A}" destId="{27915B4D-A6C3-4D25-9116-99227E789A35}" srcOrd="1" destOrd="0" presId="urn:microsoft.com/office/officeart/2016/7/layout/BasicTimeline"/>
    <dgm:cxn modelId="{2FB3DE14-3307-44BF-B876-CE7A199DBB02}" type="presParOf" srcId="{27915B4D-A6C3-4D25-9116-99227E789A35}" destId="{4ABB07AC-C922-4E8B-94EC-F785151D147C}" srcOrd="0" destOrd="0" presId="urn:microsoft.com/office/officeart/2016/7/layout/BasicTimeline"/>
    <dgm:cxn modelId="{2042D5E2-E758-4774-9C2B-DF478BB3D4A3}" type="presParOf" srcId="{27915B4D-A6C3-4D25-9116-99227E789A35}" destId="{71461C7C-0E44-46B9-868F-AC4C64AE8EE2}" srcOrd="1" destOrd="0" presId="urn:microsoft.com/office/officeart/2016/7/layout/BasicTimeline"/>
    <dgm:cxn modelId="{02F45B23-D3E0-46DD-AD17-C2C74978BD47}" type="presParOf" srcId="{AED5F1DD-15D8-4FBC-9923-EF3D2F40562A}" destId="{07D3B9C1-9F2D-4DDD-BE93-5A22EAE7647D}" srcOrd="2" destOrd="0" presId="urn:microsoft.com/office/officeart/2016/7/layout/BasicTimeline"/>
    <dgm:cxn modelId="{7A34183F-D6AE-4D0E-9F47-0CFC13C87725}" type="presParOf" srcId="{AED5F1DD-15D8-4FBC-9923-EF3D2F40562A}" destId="{EAFB3DF1-1BE8-48F2-A9A0-B913D2F2D70B}" srcOrd="3" destOrd="0" presId="urn:microsoft.com/office/officeart/2016/7/layout/BasicTimeline"/>
    <dgm:cxn modelId="{1FC7DE28-DADB-48D1-9E05-A03E7A2F0A17}" type="presParOf" srcId="{AED5F1DD-15D8-4FBC-9923-EF3D2F40562A}" destId="{CBB38424-8E02-44ED-B035-056251630315}" srcOrd="4" destOrd="0" presId="urn:microsoft.com/office/officeart/2016/7/layout/BasicTimeline"/>
    <dgm:cxn modelId="{E001A22B-E751-4694-9CF0-9E24AD0319ED}" type="presParOf" srcId="{F2F3C27E-FE6A-4FF7-992C-F838F32A2015}" destId="{40FAF597-8D22-45F1-8345-00CA55D0A595}" srcOrd="5" destOrd="0" presId="urn:microsoft.com/office/officeart/2016/7/layout/BasicTimeline"/>
    <dgm:cxn modelId="{7BF0EED9-18E3-4BAC-9E22-7B549E873077}" type="presParOf" srcId="{F2F3C27E-FE6A-4FF7-992C-F838F32A2015}" destId="{91822E3B-782B-4560-A51E-FBCE3FBB9086}" srcOrd="6" destOrd="0" presId="urn:microsoft.com/office/officeart/2016/7/layout/BasicTimeline"/>
    <dgm:cxn modelId="{93401B04-C75D-4DF1-A957-EA9C8B0BD59C}" type="presParOf" srcId="{91822E3B-782B-4560-A51E-FBCE3FBB9086}" destId="{131A21E3-A834-45B0-A82D-B1D0D9BEB6FD}" srcOrd="0" destOrd="0" presId="urn:microsoft.com/office/officeart/2016/7/layout/BasicTimeline"/>
    <dgm:cxn modelId="{B4EFD56D-FBB5-4277-9892-C2CADB6EAD54}" type="presParOf" srcId="{91822E3B-782B-4560-A51E-FBCE3FBB9086}" destId="{057C20FA-651C-40BA-8185-86F2D257FEF7}" srcOrd="1" destOrd="0" presId="urn:microsoft.com/office/officeart/2016/7/layout/BasicTimeline"/>
    <dgm:cxn modelId="{38BD58B8-54DE-4D22-86A2-CE8B0CAEAC4E}" type="presParOf" srcId="{057C20FA-651C-40BA-8185-86F2D257FEF7}" destId="{3B7AD805-968E-42C4-8970-C787AF684CF0}" srcOrd="0" destOrd="0" presId="urn:microsoft.com/office/officeart/2016/7/layout/BasicTimeline"/>
    <dgm:cxn modelId="{4CEAA332-3C01-4E5B-93EF-ABD330B8EDFE}" type="presParOf" srcId="{057C20FA-651C-40BA-8185-86F2D257FEF7}" destId="{40FD9333-E58F-4723-BB37-CD6E6A57CDD3}" srcOrd="1" destOrd="0" presId="urn:microsoft.com/office/officeart/2016/7/layout/BasicTimeline"/>
    <dgm:cxn modelId="{3FA5C17A-BA17-4101-A962-29A5A1C88C05}" type="presParOf" srcId="{91822E3B-782B-4560-A51E-FBCE3FBB9086}" destId="{00A79C24-2B7C-4D24-BEC1-244BF0B975D9}" srcOrd="2" destOrd="0" presId="urn:microsoft.com/office/officeart/2016/7/layout/BasicTimeline"/>
    <dgm:cxn modelId="{4DD45138-990A-4823-A375-4E3C9AEF4947}" type="presParOf" srcId="{91822E3B-782B-4560-A51E-FBCE3FBB9086}" destId="{44BC4BB6-D2B9-469F-AE80-53DD2317AB08}" srcOrd="3" destOrd="0" presId="urn:microsoft.com/office/officeart/2016/7/layout/BasicTimeline"/>
    <dgm:cxn modelId="{776D9598-D1D4-4F72-94BE-5DBF643B6EC7}" type="presParOf" srcId="{91822E3B-782B-4560-A51E-FBCE3FBB9086}" destId="{AAE8CC50-28B9-46D9-B25B-FA69FBFEAA83}" srcOrd="4" destOrd="0" presId="urn:microsoft.com/office/officeart/2016/7/layout/BasicTimeline"/>
    <dgm:cxn modelId="{79568901-1CD4-4DB5-84DB-032170C32D88}" type="presParOf" srcId="{F2F3C27E-FE6A-4FF7-992C-F838F32A2015}" destId="{8452A2E3-1087-4BD3-B7ED-2EA704906956}" srcOrd="7" destOrd="0" presId="urn:microsoft.com/office/officeart/2016/7/layout/BasicTimeline"/>
    <dgm:cxn modelId="{17F2A90C-3414-4DBE-8877-262C7EA574A5}" type="presParOf" srcId="{F2F3C27E-FE6A-4FF7-992C-F838F32A2015}" destId="{9645175C-AF42-4DC0-8034-C2F6DC196760}" srcOrd="8" destOrd="0" presId="urn:microsoft.com/office/officeart/2016/7/layout/BasicTimeline"/>
    <dgm:cxn modelId="{606FC41E-45E2-4E3F-A67E-62F3E018D493}" type="presParOf" srcId="{9645175C-AF42-4DC0-8034-C2F6DC196760}" destId="{EBE712A5-D83F-4BD2-AB2D-CE921569C09F}" srcOrd="0" destOrd="0" presId="urn:microsoft.com/office/officeart/2016/7/layout/BasicTimeline"/>
    <dgm:cxn modelId="{51ABDD53-D065-4D04-A318-A643C11CA71E}" type="presParOf" srcId="{9645175C-AF42-4DC0-8034-C2F6DC196760}" destId="{A5A168BE-14F4-4B96-8765-BBE641945E5F}" srcOrd="1" destOrd="0" presId="urn:microsoft.com/office/officeart/2016/7/layout/BasicTimeline"/>
    <dgm:cxn modelId="{A748EE31-CEA2-41BB-8DD6-FB4244AC8397}" type="presParOf" srcId="{A5A168BE-14F4-4B96-8765-BBE641945E5F}" destId="{0198301B-1C81-4297-AC89-069F090A1A2C}" srcOrd="0" destOrd="0" presId="urn:microsoft.com/office/officeart/2016/7/layout/BasicTimeline"/>
    <dgm:cxn modelId="{D177EE8D-CEC1-4B3D-9AD7-B00DC53C3453}" type="presParOf" srcId="{A5A168BE-14F4-4B96-8765-BBE641945E5F}" destId="{4133EB16-947C-46F1-BBC6-0BF5650291E8}" srcOrd="1" destOrd="0" presId="urn:microsoft.com/office/officeart/2016/7/layout/BasicTimeline"/>
    <dgm:cxn modelId="{0F1C2DC5-2CD7-4B6B-954D-8898DD323466}" type="presParOf" srcId="{9645175C-AF42-4DC0-8034-C2F6DC196760}" destId="{9E999ED5-CA0A-44EC-AABD-D67DA011915F}" srcOrd="2" destOrd="0" presId="urn:microsoft.com/office/officeart/2016/7/layout/BasicTimeline"/>
    <dgm:cxn modelId="{7760204D-3463-4360-92CF-09C05B015A0A}" type="presParOf" srcId="{9645175C-AF42-4DC0-8034-C2F6DC196760}" destId="{C39894CF-D69D-42B6-8CEF-AA06E1BB437F}" srcOrd="3" destOrd="0" presId="urn:microsoft.com/office/officeart/2016/7/layout/BasicTimeline"/>
    <dgm:cxn modelId="{C28D6009-D60A-4AE0-A510-41A967A5A966}" type="presParOf" srcId="{9645175C-AF42-4DC0-8034-C2F6DC196760}" destId="{C91922B1-83D0-4707-B6E8-677E25C40FAF}" srcOrd="4" destOrd="0" presId="urn:microsoft.com/office/officeart/2016/7/layout/BasicTimeline"/>
    <dgm:cxn modelId="{0EF15578-BAB6-4664-89B5-EEEACBDB62B3}" type="presParOf" srcId="{F2F3C27E-FE6A-4FF7-992C-F838F32A2015}" destId="{DC37EDE0-CC4E-4B09-AEC0-6E60CA1FD4A1}" srcOrd="9" destOrd="0" presId="urn:microsoft.com/office/officeart/2016/7/layout/BasicTimeline"/>
    <dgm:cxn modelId="{0657137D-F197-40FB-BDA8-A0A421B2A9D2}" type="presParOf" srcId="{F2F3C27E-FE6A-4FF7-992C-F838F32A2015}" destId="{0EF9B271-3DF7-4849-B461-F5549759DA0E}" srcOrd="10" destOrd="0" presId="urn:microsoft.com/office/officeart/2016/7/layout/BasicTimeline"/>
    <dgm:cxn modelId="{BA30F2B5-EFB9-4229-B206-B410C10BB6B4}" type="presParOf" srcId="{0EF9B271-3DF7-4849-B461-F5549759DA0E}" destId="{4DF57538-AD55-445E-920F-399DA1E3EDC2}" srcOrd="0" destOrd="0" presId="urn:microsoft.com/office/officeart/2016/7/layout/BasicTimeline"/>
    <dgm:cxn modelId="{1A26B90E-CC9F-4194-BB63-5DE4C966B612}" type="presParOf" srcId="{0EF9B271-3DF7-4849-B461-F5549759DA0E}" destId="{56254455-0E60-4547-A0A7-81B706D92260}" srcOrd="1" destOrd="0" presId="urn:microsoft.com/office/officeart/2016/7/layout/BasicTimeline"/>
    <dgm:cxn modelId="{F1890EB4-0010-4205-895C-2728F1E8D31B}" type="presParOf" srcId="{56254455-0E60-4547-A0A7-81B706D92260}" destId="{133F9BFA-609C-434A-9782-5B09DEBCBAE9}" srcOrd="0" destOrd="0" presId="urn:microsoft.com/office/officeart/2016/7/layout/BasicTimeline"/>
    <dgm:cxn modelId="{AE26B705-E2AB-4EC7-AFD1-20B17C27B106}" type="presParOf" srcId="{56254455-0E60-4547-A0A7-81B706D92260}" destId="{4CA80327-F790-4BD8-B9D0-CA89B0B18FF6}" srcOrd="1" destOrd="0" presId="urn:microsoft.com/office/officeart/2016/7/layout/BasicTimeline"/>
    <dgm:cxn modelId="{9849A35E-A30A-4592-B4A5-A6AE4D147988}" type="presParOf" srcId="{0EF9B271-3DF7-4849-B461-F5549759DA0E}" destId="{F351D809-42A0-4E55-AF63-8ABA94D8E410}" srcOrd="2" destOrd="0" presId="urn:microsoft.com/office/officeart/2016/7/layout/BasicTimeline"/>
    <dgm:cxn modelId="{2F536D5B-4590-4CD2-B1DF-F4F4DC6AFF08}" type="presParOf" srcId="{0EF9B271-3DF7-4849-B461-F5549759DA0E}" destId="{F1A307D8-5F63-4743-A782-D27578D663E5}" srcOrd="3" destOrd="0" presId="urn:microsoft.com/office/officeart/2016/7/layout/BasicTimeline"/>
    <dgm:cxn modelId="{95851B03-B441-4E7A-90AC-D9C842F6D53D}" type="presParOf" srcId="{0EF9B271-3DF7-4849-B461-F5549759DA0E}" destId="{A52E92D4-FC04-4001-80D8-2A9AFE493352}" srcOrd="4" destOrd="0" presId="urn:microsoft.com/office/officeart/2016/7/layout/BasicTimeline"/>
    <dgm:cxn modelId="{BA6C851D-6039-443E-AC4B-64F9C19C3DEC}" type="presParOf" srcId="{F2F3C27E-FE6A-4FF7-992C-F838F32A2015}" destId="{A3F4FA9D-67E0-490C-BEC2-62F122440F4A}" srcOrd="11" destOrd="0" presId="urn:microsoft.com/office/officeart/2016/7/layout/BasicTimeline"/>
    <dgm:cxn modelId="{39A80DFF-DA35-4F1B-A61D-F92B454C2D75}" type="presParOf" srcId="{F2F3C27E-FE6A-4FF7-992C-F838F32A2015}" destId="{74CFB5BE-E5BC-43E1-8CC8-564521C39E47}" srcOrd="12" destOrd="0" presId="urn:microsoft.com/office/officeart/2016/7/layout/BasicTimeline"/>
    <dgm:cxn modelId="{0AD1453B-7F57-44FC-B5F9-E0D3ED14B9C6}" type="presParOf" srcId="{74CFB5BE-E5BC-43E1-8CC8-564521C39E47}" destId="{8C4B7FBA-77DE-474C-933E-230C6468223E}" srcOrd="0" destOrd="0" presId="urn:microsoft.com/office/officeart/2016/7/layout/BasicTimeline"/>
    <dgm:cxn modelId="{7DF32B22-61CB-4797-A843-ECBB7725BA1B}" type="presParOf" srcId="{74CFB5BE-E5BC-43E1-8CC8-564521C39E47}" destId="{80E8F9C6-FC86-4CC9-862C-C9D849938CD5}" srcOrd="1" destOrd="0" presId="urn:microsoft.com/office/officeart/2016/7/layout/BasicTimeline"/>
    <dgm:cxn modelId="{D7EBC9E0-5DE8-4699-8D8F-AE6399958F80}" type="presParOf" srcId="{80E8F9C6-FC86-4CC9-862C-C9D849938CD5}" destId="{4A4D325B-E7D1-47B9-AEF6-2F6110F3DC9C}" srcOrd="0" destOrd="0" presId="urn:microsoft.com/office/officeart/2016/7/layout/BasicTimeline"/>
    <dgm:cxn modelId="{2259B977-FB32-47BB-B286-81317C4B3109}" type="presParOf" srcId="{80E8F9C6-FC86-4CC9-862C-C9D849938CD5}" destId="{7E42FB06-92E3-4C7E-ADEA-A21A56382D9F}" srcOrd="1" destOrd="0" presId="urn:microsoft.com/office/officeart/2016/7/layout/BasicTimeline"/>
    <dgm:cxn modelId="{EC8F7AFE-84C2-4441-8F67-A7CC33767CC4}" type="presParOf" srcId="{74CFB5BE-E5BC-43E1-8CC8-564521C39E47}" destId="{50C2F0C7-9D40-4FAA-9B2D-5F71F3E7DEEC}" srcOrd="2" destOrd="0" presId="urn:microsoft.com/office/officeart/2016/7/layout/BasicTimeline"/>
    <dgm:cxn modelId="{A91EC42B-719C-4E74-B8E3-AEAAA5031D44}" type="presParOf" srcId="{74CFB5BE-E5BC-43E1-8CC8-564521C39E47}" destId="{CD31EBBA-B1FC-4D3F-A468-8944CA39D627}" srcOrd="3" destOrd="0" presId="urn:microsoft.com/office/officeart/2016/7/layout/BasicTimeline"/>
    <dgm:cxn modelId="{1EBA0AAF-F008-456E-9CD7-F8B193EDD052}" type="presParOf" srcId="{74CFB5BE-E5BC-43E1-8CC8-564521C39E47}" destId="{5450FE56-EC67-4642-A306-FE25EB322992}" srcOrd="4" destOrd="0" presId="urn:microsoft.com/office/officeart/2016/7/layout/BasicTimeline"/>
    <dgm:cxn modelId="{D529DC72-A654-46F1-BBD9-6A693C911C5E}" type="presParOf" srcId="{F2F3C27E-FE6A-4FF7-992C-F838F32A2015}" destId="{131C9F26-5447-4F66-9A67-A6BB6DBB2521}" srcOrd="13" destOrd="0" presId="urn:microsoft.com/office/officeart/2016/7/layout/BasicTimeline"/>
    <dgm:cxn modelId="{9CDA203A-DFE4-4581-A623-2F421D6DF652}" type="presParOf" srcId="{F2F3C27E-FE6A-4FF7-992C-F838F32A2015}" destId="{A31CA36A-59C3-4563-8880-63B68EE43C4E}" srcOrd="14" destOrd="0" presId="urn:microsoft.com/office/officeart/2016/7/layout/BasicTimeline"/>
    <dgm:cxn modelId="{5208DCFE-0ECB-4A9D-9A90-606740B8B2DA}" type="presParOf" srcId="{A31CA36A-59C3-4563-8880-63B68EE43C4E}" destId="{C85B98DB-5D66-42D2-999C-1D7E6C5EA203}" srcOrd="0" destOrd="0" presId="urn:microsoft.com/office/officeart/2016/7/layout/BasicTimeline"/>
    <dgm:cxn modelId="{48E4F152-D824-4A3B-ADBE-A99DEC6AD075}" type="presParOf" srcId="{A31CA36A-59C3-4563-8880-63B68EE43C4E}" destId="{749E9193-FAFE-428B-8177-2C8CA6B7525A}" srcOrd="1" destOrd="0" presId="urn:microsoft.com/office/officeart/2016/7/layout/BasicTimeline"/>
    <dgm:cxn modelId="{E54FB6B2-F3D6-42C8-BE9E-8438A432543A}" type="presParOf" srcId="{749E9193-FAFE-428B-8177-2C8CA6B7525A}" destId="{E63ADAD3-695C-466C-9866-1D7A3C7904C2}" srcOrd="0" destOrd="0" presId="urn:microsoft.com/office/officeart/2016/7/layout/BasicTimeline"/>
    <dgm:cxn modelId="{494F3083-4E65-4EF7-9BC9-177CB3DFDDE7}" type="presParOf" srcId="{749E9193-FAFE-428B-8177-2C8CA6B7525A}" destId="{45751DA6-C511-4A8E-835F-002949DA0DD9}" srcOrd="1" destOrd="0" presId="urn:microsoft.com/office/officeart/2016/7/layout/BasicTimeline"/>
    <dgm:cxn modelId="{30E80DF2-AAF4-41CC-9107-F0C66E4BF75A}" type="presParOf" srcId="{A31CA36A-59C3-4563-8880-63B68EE43C4E}" destId="{9CF82633-4722-4D1A-94C7-0B69451BCC0F}" srcOrd="2" destOrd="0" presId="urn:microsoft.com/office/officeart/2016/7/layout/BasicTimeline"/>
    <dgm:cxn modelId="{48CCE5B9-E8E5-4386-84A4-71D90345C6FD}" type="presParOf" srcId="{A31CA36A-59C3-4563-8880-63B68EE43C4E}" destId="{F4FB58AD-9F1B-48A2-9A24-9AE22ACAE480}" srcOrd="3" destOrd="0" presId="urn:microsoft.com/office/officeart/2016/7/layout/BasicTimeline"/>
    <dgm:cxn modelId="{AE793E01-82B7-442E-9B9D-F2411FFA4A77}" type="presParOf" srcId="{A31CA36A-59C3-4563-8880-63B68EE43C4E}" destId="{765D38A6-DD0B-428D-859A-A39CA96C195E}" srcOrd="4" destOrd="0" presId="urn:microsoft.com/office/officeart/2016/7/layout/BasicTimeline"/>
    <dgm:cxn modelId="{8688EFC0-7B3C-461F-8C49-2B0A157E3B43}" type="presParOf" srcId="{F2F3C27E-FE6A-4FF7-992C-F838F32A2015}" destId="{AFC83B50-2477-44BB-885B-F952E94A59B8}" srcOrd="15" destOrd="0" presId="urn:microsoft.com/office/officeart/2016/7/layout/BasicTimeline"/>
    <dgm:cxn modelId="{7CE97D30-FE30-427F-AD44-0A4B8DFA7B42}" type="presParOf" srcId="{F2F3C27E-FE6A-4FF7-992C-F838F32A2015}" destId="{ED0AD01B-5EFF-4B49-BCF9-8F7DCAABB037}" srcOrd="16" destOrd="0" presId="urn:microsoft.com/office/officeart/2016/7/layout/BasicTimeline"/>
    <dgm:cxn modelId="{08D3B559-68CB-4562-8BB1-BA118E6253DD}" type="presParOf" srcId="{ED0AD01B-5EFF-4B49-BCF9-8F7DCAABB037}" destId="{BBE6FC8B-034D-40A9-97E5-147273095203}" srcOrd="0" destOrd="0" presId="urn:microsoft.com/office/officeart/2016/7/layout/BasicTimeline"/>
    <dgm:cxn modelId="{3C752E3F-2458-4EAB-BFDE-AE47D554C617}" type="presParOf" srcId="{ED0AD01B-5EFF-4B49-BCF9-8F7DCAABB037}" destId="{883F809B-9604-4305-8A27-FD29413044B9}" srcOrd="1" destOrd="0" presId="urn:microsoft.com/office/officeart/2016/7/layout/BasicTimeline"/>
    <dgm:cxn modelId="{AD8F5469-DFCB-4E49-B234-388EE34CCACA}" type="presParOf" srcId="{883F809B-9604-4305-8A27-FD29413044B9}" destId="{E5B701A4-3A07-4D00-9ED1-4BFED8283C59}" srcOrd="0" destOrd="0" presId="urn:microsoft.com/office/officeart/2016/7/layout/BasicTimeline"/>
    <dgm:cxn modelId="{CBB4ACAD-B6BC-4ADA-A435-EE7C0BB09A2C}" type="presParOf" srcId="{883F809B-9604-4305-8A27-FD29413044B9}" destId="{75C50F6A-D078-4CBC-AAF6-976FEA31F98B}" srcOrd="1" destOrd="0" presId="urn:microsoft.com/office/officeart/2016/7/layout/BasicTimeline"/>
    <dgm:cxn modelId="{13BA2E30-D5BD-46C7-9A28-A9310093FF27}" type="presParOf" srcId="{ED0AD01B-5EFF-4B49-BCF9-8F7DCAABB037}" destId="{05C566D5-3912-495F-B526-FE528E26D7E7}" srcOrd="2" destOrd="0" presId="urn:microsoft.com/office/officeart/2016/7/layout/BasicTimeline"/>
    <dgm:cxn modelId="{69EDBA0D-D839-49E4-8B3C-84DEA2D18067}" type="presParOf" srcId="{ED0AD01B-5EFF-4B49-BCF9-8F7DCAABB037}" destId="{5C807143-2922-4EAF-81A2-21F2320435A3}" srcOrd="3" destOrd="0" presId="urn:microsoft.com/office/officeart/2016/7/layout/BasicTimeline"/>
    <dgm:cxn modelId="{B424707F-E0D6-4D1A-8B63-429AC1B71B9A}" type="presParOf" srcId="{ED0AD01B-5EFF-4B49-BCF9-8F7DCAABB037}" destId="{B4AEA3B0-1D53-4DA6-9793-729F432CC99A}" srcOrd="4" destOrd="0" presId="urn:microsoft.com/office/officeart/2016/7/layout/BasicTimeline"/>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2AD1876F-9426-4EF1-9172-B1E940CD2CFF}">
      <dsp:nvSpPr>
        <dsp:cNvPr id="0" name=""/>
        <dsp:cNvSpPr/>
      </dsp:nvSpPr>
      <dsp:spPr>
        <a:xfrm>
          <a:off x="0" y="2887755"/>
          <a:ext cx="11564111" cy="0"/>
        </a:xfrm>
        <a:prstGeom prst="line">
          <a:avLst/>
        </a:prstGeom>
        <a:solidFill>
          <a:schemeClr val="accent1">
            <a:alpha val="90000"/>
            <a:tint val="40000"/>
            <a:hueOff val="0"/>
            <a:satOff val="0"/>
            <a:lumOff val="0"/>
            <a:alphaOff val="0"/>
          </a:schemeClr>
        </a:solidFill>
        <a:ln w="10795" cap="flat" cmpd="sng" algn="ctr">
          <a:solidFill>
            <a:schemeClr val="accent1">
              <a:alpha val="90000"/>
              <a:tint val="40000"/>
              <a:hueOff val="0"/>
              <a:satOff val="0"/>
              <a:lumOff val="0"/>
              <a:alphaOff val="0"/>
            </a:schemeClr>
          </a:solidFill>
          <a:prstDash val="solid"/>
          <a:tailEnd type="triangle" w="lg" len="lg"/>
        </a:ln>
        <a:effectLst/>
      </dsp:spPr>
      <dsp:style>
        <a:lnRef idx="2">
          <a:scrgbClr r="0" g="0" b="0"/>
        </a:lnRef>
        <a:fillRef idx="1">
          <a:scrgbClr r="0" g="0" b="0"/>
        </a:fillRef>
        <a:effectRef idx="0">
          <a:scrgbClr r="0" g="0" b="0"/>
        </a:effectRef>
        <a:fontRef idx="minor"/>
      </dsp:style>
    </dsp:sp>
    <dsp:sp modelId="{31B97EB6-8236-4B69-9E81-6AE3FBFF7E8F}">
      <dsp:nvSpPr>
        <dsp:cNvPr id="0" name=""/>
        <dsp:cNvSpPr/>
      </dsp:nvSpPr>
      <dsp:spPr>
        <a:xfrm>
          <a:off x="124901" y="3101448"/>
          <a:ext cx="1803730" cy="65263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1">
          <a:noAutofit/>
        </a:bodyPr>
        <a:lstStyle/>
        <a:p>
          <a:pPr marL="0" lvl="0" indent="0" algn="ctr" defTabSz="622300">
            <a:lnSpc>
              <a:spcPct val="90000"/>
            </a:lnSpc>
            <a:spcBef>
              <a:spcPct val="0"/>
            </a:spcBef>
            <a:spcAft>
              <a:spcPct val="35000"/>
            </a:spcAft>
            <a:buNone/>
            <a:defRPr b="1"/>
          </a:pPr>
          <a:r>
            <a:rPr lang="en-US" sz="1400" kern="1200" dirty="0">
              <a:latin typeface="Goudy Old Style"/>
              <a:cs typeface="Calibri"/>
            </a:rPr>
            <a:t>October 2016</a:t>
          </a:r>
          <a:endParaRPr lang="en-US" sz="1400" kern="1200" dirty="0">
            <a:cs typeface="Calibri"/>
          </a:endParaRPr>
        </a:p>
      </dsp:txBody>
      <dsp:txXfrm>
        <a:off x="124901" y="3101448"/>
        <a:ext cx="1803730" cy="652632"/>
      </dsp:txXfrm>
    </dsp:sp>
    <dsp:sp modelId="{709EB57F-C4C3-4AC8-8CA8-79B496AB61F3}">
      <dsp:nvSpPr>
        <dsp:cNvPr id="0" name=""/>
        <dsp:cNvSpPr/>
      </dsp:nvSpPr>
      <dsp:spPr>
        <a:xfrm>
          <a:off x="1919" y="805683"/>
          <a:ext cx="2049693" cy="984724"/>
        </a:xfrm>
        <a:prstGeom prst="roundRect">
          <a:avLst/>
        </a:prstGeom>
        <a:solidFill>
          <a:schemeClr val="lt1">
            <a:alpha val="90000"/>
            <a:hueOff val="0"/>
            <a:satOff val="0"/>
            <a:lumOff val="0"/>
            <a:alphaOff val="0"/>
          </a:schemeClr>
        </a:solidFill>
        <a:ln w="10795"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06680" tIns="106680" rIns="106680" bIns="106680" numCol="1" spcCol="1270" anchor="ctr" anchorCtr="0">
          <a:noAutofit/>
        </a:bodyPr>
        <a:lstStyle/>
        <a:p>
          <a:pPr marL="0" lvl="0" indent="0" algn="l" defTabSz="533400">
            <a:lnSpc>
              <a:spcPct val="90000"/>
            </a:lnSpc>
            <a:spcBef>
              <a:spcPct val="0"/>
            </a:spcBef>
            <a:spcAft>
              <a:spcPct val="35000"/>
            </a:spcAft>
            <a:buNone/>
          </a:pPr>
          <a:r>
            <a:rPr lang="en-US" sz="1200" b="0" kern="1200" dirty="0">
              <a:latin typeface="Calibri"/>
              <a:cs typeface="Calibri"/>
            </a:rPr>
            <a:t>Data became exposed.</a:t>
          </a:r>
        </a:p>
      </dsp:txBody>
      <dsp:txXfrm>
        <a:off x="49989" y="853753"/>
        <a:ext cx="1953553" cy="888584"/>
      </dsp:txXfrm>
    </dsp:sp>
    <dsp:sp modelId="{AF2F787B-872C-4D9F-BBA5-054D83CEC474}">
      <dsp:nvSpPr>
        <dsp:cNvPr id="0" name=""/>
        <dsp:cNvSpPr/>
      </dsp:nvSpPr>
      <dsp:spPr>
        <a:xfrm>
          <a:off x="1026766" y="1790408"/>
          <a:ext cx="0" cy="1097346"/>
        </a:xfrm>
        <a:prstGeom prst="line">
          <a:avLst/>
        </a:prstGeom>
        <a:noFill/>
        <a:ln w="9525" cap="flat" cmpd="sng" algn="ctr">
          <a:solidFill>
            <a:schemeClr val="accent1">
              <a:hueOff val="0"/>
              <a:satOff val="0"/>
              <a:lumOff val="0"/>
              <a:alphaOff val="0"/>
            </a:schemeClr>
          </a:solidFill>
          <a:prstDash val="dash"/>
        </a:ln>
        <a:effectLst/>
      </dsp:spPr>
      <dsp:style>
        <a:lnRef idx="1">
          <a:scrgbClr r="0" g="0" b="0"/>
        </a:lnRef>
        <a:fillRef idx="0">
          <a:scrgbClr r="0" g="0" b="0"/>
        </a:fillRef>
        <a:effectRef idx="0">
          <a:scrgbClr r="0" g="0" b="0"/>
        </a:effectRef>
        <a:fontRef idx="minor"/>
      </dsp:style>
    </dsp:sp>
    <dsp:sp modelId="{F47ACE21-A205-4FFC-969A-CDE363391BDE}">
      <dsp:nvSpPr>
        <dsp:cNvPr id="0" name=""/>
        <dsp:cNvSpPr/>
      </dsp:nvSpPr>
      <dsp:spPr>
        <a:xfrm>
          <a:off x="1313723" y="2021428"/>
          <a:ext cx="1803730" cy="65263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b" anchorCtr="1">
          <a:noAutofit/>
        </a:bodyPr>
        <a:lstStyle/>
        <a:p>
          <a:pPr marL="0" lvl="0" indent="0" algn="ctr" defTabSz="622300">
            <a:lnSpc>
              <a:spcPct val="90000"/>
            </a:lnSpc>
            <a:spcBef>
              <a:spcPct val="0"/>
            </a:spcBef>
            <a:spcAft>
              <a:spcPct val="35000"/>
            </a:spcAft>
            <a:buNone/>
            <a:defRPr b="1"/>
          </a:pPr>
          <a:r>
            <a:rPr lang="en-US" sz="1400" b="0" kern="1200" dirty="0">
              <a:latin typeface="Calibri"/>
              <a:cs typeface="Calibri"/>
            </a:rPr>
            <a:t>November 2016</a:t>
          </a:r>
        </a:p>
      </dsp:txBody>
      <dsp:txXfrm>
        <a:off x="1313723" y="2021428"/>
        <a:ext cx="1803730" cy="652632"/>
      </dsp:txXfrm>
    </dsp:sp>
    <dsp:sp modelId="{98CB432E-7F76-4474-B408-D57CE8A2E2C3}">
      <dsp:nvSpPr>
        <dsp:cNvPr id="0" name=""/>
        <dsp:cNvSpPr/>
      </dsp:nvSpPr>
      <dsp:spPr>
        <a:xfrm>
          <a:off x="983450" y="2844438"/>
          <a:ext cx="86632" cy="86632"/>
        </a:xfrm>
        <a:prstGeom prst="ellipse">
          <a:avLst/>
        </a:prstGeom>
        <a:solidFill>
          <a:schemeClr val="accent1">
            <a:hueOff val="0"/>
            <a:satOff val="0"/>
            <a:lumOff val="0"/>
            <a:alphaOff val="0"/>
          </a:schemeClr>
        </a:solidFill>
        <a:ln w="10795"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2947A41B-07EA-4B0E-BEDC-C900CEB3B052}">
      <dsp:nvSpPr>
        <dsp:cNvPr id="0" name=""/>
        <dsp:cNvSpPr/>
      </dsp:nvSpPr>
      <dsp:spPr>
        <a:xfrm>
          <a:off x="1190742" y="3985101"/>
          <a:ext cx="2049693" cy="984724"/>
        </a:xfrm>
        <a:prstGeom prst="roundRect">
          <a:avLst/>
        </a:prstGeom>
        <a:solidFill>
          <a:schemeClr val="lt1">
            <a:alpha val="90000"/>
            <a:hueOff val="0"/>
            <a:satOff val="0"/>
            <a:lumOff val="0"/>
            <a:alphaOff val="0"/>
          </a:schemeClr>
        </a:solidFill>
        <a:ln w="10795"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06680" tIns="106680" rIns="106680" bIns="106680" numCol="1" spcCol="1270" anchor="ctr" anchorCtr="0">
          <a:noAutofit/>
        </a:bodyPr>
        <a:lstStyle/>
        <a:p>
          <a:pPr marL="0" lvl="0" indent="0" algn="l" defTabSz="533400" rtl="0">
            <a:lnSpc>
              <a:spcPct val="90000"/>
            </a:lnSpc>
            <a:spcBef>
              <a:spcPct val="0"/>
            </a:spcBef>
            <a:spcAft>
              <a:spcPct val="35000"/>
            </a:spcAft>
            <a:buNone/>
          </a:pPr>
          <a:r>
            <a:rPr lang="en-US" sz="1200" b="0" kern="1200" dirty="0">
              <a:latin typeface="Calibri"/>
              <a:cs typeface="Calibri"/>
            </a:rPr>
            <a:t>Data exposed.</a:t>
          </a:r>
        </a:p>
      </dsp:txBody>
      <dsp:txXfrm>
        <a:off x="1238812" y="4033171"/>
        <a:ext cx="1953553" cy="888584"/>
      </dsp:txXfrm>
    </dsp:sp>
    <dsp:sp modelId="{096B927E-9C13-437C-BCE5-33D404033927}">
      <dsp:nvSpPr>
        <dsp:cNvPr id="0" name=""/>
        <dsp:cNvSpPr/>
      </dsp:nvSpPr>
      <dsp:spPr>
        <a:xfrm>
          <a:off x="2215588" y="2887754"/>
          <a:ext cx="0" cy="1097346"/>
        </a:xfrm>
        <a:prstGeom prst="line">
          <a:avLst/>
        </a:prstGeom>
        <a:noFill/>
        <a:ln w="9525" cap="flat" cmpd="sng" algn="ctr">
          <a:solidFill>
            <a:schemeClr val="accent1">
              <a:hueOff val="0"/>
              <a:satOff val="0"/>
              <a:lumOff val="0"/>
              <a:alphaOff val="0"/>
            </a:schemeClr>
          </a:solidFill>
          <a:prstDash val="dash"/>
        </a:ln>
        <a:effectLst/>
      </dsp:spPr>
      <dsp:style>
        <a:lnRef idx="1">
          <a:scrgbClr r="0" g="0" b="0"/>
        </a:lnRef>
        <a:fillRef idx="0">
          <a:scrgbClr r="0" g="0" b="0"/>
        </a:fillRef>
        <a:effectRef idx="0">
          <a:scrgbClr r="0" g="0" b="0"/>
        </a:effectRef>
        <a:fontRef idx="minor"/>
      </dsp:style>
    </dsp:sp>
    <dsp:sp modelId="{14A12682-ABD9-4C10-AEB6-51D863E57B7F}">
      <dsp:nvSpPr>
        <dsp:cNvPr id="0" name=""/>
        <dsp:cNvSpPr/>
      </dsp:nvSpPr>
      <dsp:spPr>
        <a:xfrm>
          <a:off x="2502545" y="3101448"/>
          <a:ext cx="1803730" cy="65263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1">
          <a:noAutofit/>
        </a:bodyPr>
        <a:lstStyle/>
        <a:p>
          <a:pPr marL="0" lvl="0" indent="0" algn="ctr" defTabSz="622300">
            <a:lnSpc>
              <a:spcPct val="90000"/>
            </a:lnSpc>
            <a:spcBef>
              <a:spcPct val="0"/>
            </a:spcBef>
            <a:spcAft>
              <a:spcPct val="35000"/>
            </a:spcAft>
            <a:buNone/>
            <a:defRPr b="1"/>
          </a:pPr>
          <a:r>
            <a:rPr lang="en-US" sz="1400" b="0" kern="1200" dirty="0">
              <a:solidFill>
                <a:srgbClr val="444444"/>
              </a:solidFill>
              <a:latin typeface="Calibri"/>
              <a:cs typeface="Calibri"/>
            </a:rPr>
            <a:t>December 2016</a:t>
          </a:r>
        </a:p>
      </dsp:txBody>
      <dsp:txXfrm>
        <a:off x="2502545" y="3101448"/>
        <a:ext cx="1803730" cy="652632"/>
      </dsp:txXfrm>
    </dsp:sp>
    <dsp:sp modelId="{60FCEAF6-736A-493D-9AA7-E7C3C4C6BC1E}">
      <dsp:nvSpPr>
        <dsp:cNvPr id="0" name=""/>
        <dsp:cNvSpPr/>
      </dsp:nvSpPr>
      <dsp:spPr>
        <a:xfrm>
          <a:off x="2172272" y="2844438"/>
          <a:ext cx="86632" cy="86632"/>
        </a:xfrm>
        <a:prstGeom prst="ellipse">
          <a:avLst/>
        </a:prstGeom>
        <a:solidFill>
          <a:schemeClr val="accent1">
            <a:hueOff val="0"/>
            <a:satOff val="0"/>
            <a:lumOff val="0"/>
            <a:alphaOff val="0"/>
          </a:schemeClr>
        </a:solidFill>
        <a:ln w="10795"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4ABB07AC-C922-4E8B-94EC-F785151D147C}">
      <dsp:nvSpPr>
        <dsp:cNvPr id="0" name=""/>
        <dsp:cNvSpPr/>
      </dsp:nvSpPr>
      <dsp:spPr>
        <a:xfrm>
          <a:off x="2379564" y="805683"/>
          <a:ext cx="2049693" cy="984724"/>
        </a:xfrm>
        <a:prstGeom prst="roundRect">
          <a:avLst/>
        </a:prstGeom>
        <a:solidFill>
          <a:schemeClr val="lt1">
            <a:alpha val="90000"/>
            <a:hueOff val="0"/>
            <a:satOff val="0"/>
            <a:lumOff val="0"/>
            <a:alphaOff val="0"/>
          </a:schemeClr>
        </a:solidFill>
        <a:ln w="10795"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06680" tIns="106680" rIns="106680" bIns="106680" numCol="1" spcCol="1270" anchor="ctr" anchorCtr="0">
          <a:noAutofit/>
        </a:bodyPr>
        <a:lstStyle/>
        <a:p>
          <a:pPr marL="0" lvl="0" indent="0" algn="l" defTabSz="533400" rtl="0">
            <a:lnSpc>
              <a:spcPct val="90000"/>
            </a:lnSpc>
            <a:spcBef>
              <a:spcPct val="0"/>
            </a:spcBef>
            <a:spcAft>
              <a:spcPct val="35000"/>
            </a:spcAft>
            <a:buNone/>
          </a:pPr>
          <a:r>
            <a:rPr lang="en-US" sz="1200" b="0" kern="1200" dirty="0">
              <a:latin typeface="Calibri"/>
              <a:cs typeface="Calibri"/>
            </a:rPr>
            <a:t>Data</a:t>
          </a:r>
          <a:r>
            <a:rPr lang="en-US" sz="1200" kern="1200" dirty="0">
              <a:latin typeface="Calibri"/>
              <a:ea typeface="Calibri"/>
              <a:cs typeface="Calibri"/>
            </a:rPr>
            <a:t> exposed.</a:t>
          </a:r>
          <a:endParaRPr lang="en-US" sz="1200" kern="1200" dirty="0"/>
        </a:p>
      </dsp:txBody>
      <dsp:txXfrm>
        <a:off x="2427634" y="853753"/>
        <a:ext cx="1953553" cy="888584"/>
      </dsp:txXfrm>
    </dsp:sp>
    <dsp:sp modelId="{07D3B9C1-9F2D-4DDD-BE93-5A22EAE7647D}">
      <dsp:nvSpPr>
        <dsp:cNvPr id="0" name=""/>
        <dsp:cNvSpPr/>
      </dsp:nvSpPr>
      <dsp:spPr>
        <a:xfrm>
          <a:off x="3404411" y="1790408"/>
          <a:ext cx="0" cy="1097346"/>
        </a:xfrm>
        <a:prstGeom prst="line">
          <a:avLst/>
        </a:prstGeom>
        <a:noFill/>
        <a:ln w="9525" cap="flat" cmpd="sng" algn="ctr">
          <a:solidFill>
            <a:schemeClr val="accent1">
              <a:hueOff val="0"/>
              <a:satOff val="0"/>
              <a:lumOff val="0"/>
              <a:alphaOff val="0"/>
            </a:schemeClr>
          </a:solidFill>
          <a:prstDash val="dash"/>
        </a:ln>
        <a:effectLst/>
      </dsp:spPr>
      <dsp:style>
        <a:lnRef idx="1">
          <a:scrgbClr r="0" g="0" b="0"/>
        </a:lnRef>
        <a:fillRef idx="0">
          <a:scrgbClr r="0" g="0" b="0"/>
        </a:fillRef>
        <a:effectRef idx="0">
          <a:scrgbClr r="0" g="0" b="0"/>
        </a:effectRef>
        <a:fontRef idx="minor"/>
      </dsp:style>
    </dsp:sp>
    <dsp:sp modelId="{131A21E3-A834-45B0-A82D-B1D0D9BEB6FD}">
      <dsp:nvSpPr>
        <dsp:cNvPr id="0" name=""/>
        <dsp:cNvSpPr/>
      </dsp:nvSpPr>
      <dsp:spPr>
        <a:xfrm>
          <a:off x="3691368" y="2021428"/>
          <a:ext cx="1803730" cy="65263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b" anchorCtr="1">
          <a:noAutofit/>
        </a:bodyPr>
        <a:lstStyle/>
        <a:p>
          <a:pPr marL="0" lvl="0" indent="0" algn="ctr" defTabSz="622300">
            <a:lnSpc>
              <a:spcPct val="90000"/>
            </a:lnSpc>
            <a:spcBef>
              <a:spcPct val="0"/>
            </a:spcBef>
            <a:spcAft>
              <a:spcPct val="35000"/>
            </a:spcAft>
            <a:buNone/>
            <a:defRPr b="1"/>
          </a:pPr>
          <a:r>
            <a:rPr lang="en-US" sz="1400" b="0" kern="1200" dirty="0">
              <a:solidFill>
                <a:srgbClr val="444444"/>
              </a:solidFill>
              <a:latin typeface="Calibri"/>
              <a:cs typeface="Calibri"/>
            </a:rPr>
            <a:t>January 01, 2017</a:t>
          </a:r>
          <a:endParaRPr lang="en-US" sz="1400" kern="1200" dirty="0"/>
        </a:p>
      </dsp:txBody>
      <dsp:txXfrm>
        <a:off x="3691368" y="2021428"/>
        <a:ext cx="1803730" cy="652632"/>
      </dsp:txXfrm>
    </dsp:sp>
    <dsp:sp modelId="{EAFB3DF1-1BE8-48F2-A9A0-B913D2F2D70B}">
      <dsp:nvSpPr>
        <dsp:cNvPr id="0" name=""/>
        <dsp:cNvSpPr/>
      </dsp:nvSpPr>
      <dsp:spPr>
        <a:xfrm>
          <a:off x="3361094" y="2844438"/>
          <a:ext cx="86632" cy="86632"/>
        </a:xfrm>
        <a:prstGeom prst="ellipse">
          <a:avLst/>
        </a:prstGeom>
        <a:solidFill>
          <a:schemeClr val="accent1">
            <a:hueOff val="0"/>
            <a:satOff val="0"/>
            <a:lumOff val="0"/>
            <a:alphaOff val="0"/>
          </a:schemeClr>
        </a:solidFill>
        <a:ln w="10795"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3B7AD805-968E-42C4-8970-C787AF684CF0}">
      <dsp:nvSpPr>
        <dsp:cNvPr id="0" name=""/>
        <dsp:cNvSpPr/>
      </dsp:nvSpPr>
      <dsp:spPr>
        <a:xfrm>
          <a:off x="3568386" y="3985101"/>
          <a:ext cx="2049693" cy="1723267"/>
        </a:xfrm>
        <a:prstGeom prst="roundRect">
          <a:avLst/>
        </a:prstGeom>
        <a:solidFill>
          <a:schemeClr val="lt1">
            <a:alpha val="90000"/>
            <a:hueOff val="0"/>
            <a:satOff val="0"/>
            <a:lumOff val="0"/>
            <a:alphaOff val="0"/>
          </a:schemeClr>
        </a:solidFill>
        <a:ln w="10795"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06680" tIns="106680" rIns="106680" bIns="106680" numCol="1" spcCol="1270" anchor="ctr" anchorCtr="0">
          <a:noAutofit/>
        </a:bodyPr>
        <a:lstStyle/>
        <a:p>
          <a:pPr marL="0" lvl="0" indent="0" algn="l" defTabSz="533400">
            <a:lnSpc>
              <a:spcPct val="90000"/>
            </a:lnSpc>
            <a:spcBef>
              <a:spcPct val="0"/>
            </a:spcBef>
            <a:spcAft>
              <a:spcPct val="35000"/>
            </a:spcAft>
            <a:buNone/>
          </a:pPr>
          <a:r>
            <a:rPr lang="en-US" sz="1200" b="0" kern="1200" dirty="0">
              <a:solidFill>
                <a:srgbClr val="444444"/>
              </a:solidFill>
              <a:latin typeface="Calibri"/>
              <a:cs typeface="Calibri"/>
            </a:rPr>
            <a:t>Security researcher, Chris Vickery from MacKeeper, discovered exposed data from River City Media then reported it to his employer, Spamhaus, Salted, Hash, and law enforcement.</a:t>
          </a:r>
        </a:p>
      </dsp:txBody>
      <dsp:txXfrm>
        <a:off x="3652509" y="4069224"/>
        <a:ext cx="1881447" cy="1555021"/>
      </dsp:txXfrm>
    </dsp:sp>
    <dsp:sp modelId="{00A79C24-2B7C-4D24-BEC1-244BF0B975D9}">
      <dsp:nvSpPr>
        <dsp:cNvPr id="0" name=""/>
        <dsp:cNvSpPr/>
      </dsp:nvSpPr>
      <dsp:spPr>
        <a:xfrm>
          <a:off x="4593233" y="2887754"/>
          <a:ext cx="0" cy="1097346"/>
        </a:xfrm>
        <a:prstGeom prst="line">
          <a:avLst/>
        </a:prstGeom>
        <a:noFill/>
        <a:ln w="9525" cap="flat" cmpd="sng" algn="ctr">
          <a:solidFill>
            <a:schemeClr val="accent1">
              <a:hueOff val="0"/>
              <a:satOff val="0"/>
              <a:lumOff val="0"/>
              <a:alphaOff val="0"/>
            </a:schemeClr>
          </a:solidFill>
          <a:prstDash val="dash"/>
        </a:ln>
        <a:effectLst/>
      </dsp:spPr>
      <dsp:style>
        <a:lnRef idx="1">
          <a:scrgbClr r="0" g="0" b="0"/>
        </a:lnRef>
        <a:fillRef idx="0">
          <a:scrgbClr r="0" g="0" b="0"/>
        </a:fillRef>
        <a:effectRef idx="0">
          <a:scrgbClr r="0" g="0" b="0"/>
        </a:effectRef>
        <a:fontRef idx="minor"/>
      </dsp:style>
    </dsp:sp>
    <dsp:sp modelId="{EBE712A5-D83F-4BD2-AB2D-CE921569C09F}">
      <dsp:nvSpPr>
        <dsp:cNvPr id="0" name=""/>
        <dsp:cNvSpPr/>
      </dsp:nvSpPr>
      <dsp:spPr>
        <a:xfrm>
          <a:off x="4880190" y="3101448"/>
          <a:ext cx="1803730" cy="65263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1">
          <a:noAutofit/>
        </a:bodyPr>
        <a:lstStyle/>
        <a:p>
          <a:pPr marL="0" lvl="0" indent="0" algn="ctr" defTabSz="622300">
            <a:lnSpc>
              <a:spcPct val="90000"/>
            </a:lnSpc>
            <a:spcBef>
              <a:spcPct val="0"/>
            </a:spcBef>
            <a:spcAft>
              <a:spcPct val="35000"/>
            </a:spcAft>
            <a:buNone/>
            <a:defRPr b="1"/>
          </a:pPr>
          <a:r>
            <a:rPr lang="en-US" sz="1400" b="0" kern="1200" dirty="0">
              <a:solidFill>
                <a:srgbClr val="444444"/>
              </a:solidFill>
              <a:latin typeface="Calibri"/>
              <a:cs typeface="Calibri"/>
            </a:rPr>
            <a:t> March 06, 2017</a:t>
          </a:r>
        </a:p>
      </dsp:txBody>
      <dsp:txXfrm>
        <a:off x="4880190" y="3101448"/>
        <a:ext cx="1803730" cy="652632"/>
      </dsp:txXfrm>
    </dsp:sp>
    <dsp:sp modelId="{44BC4BB6-D2B9-469F-AE80-53DD2317AB08}">
      <dsp:nvSpPr>
        <dsp:cNvPr id="0" name=""/>
        <dsp:cNvSpPr/>
      </dsp:nvSpPr>
      <dsp:spPr>
        <a:xfrm>
          <a:off x="4549916" y="2844438"/>
          <a:ext cx="86632" cy="86632"/>
        </a:xfrm>
        <a:prstGeom prst="ellipse">
          <a:avLst/>
        </a:prstGeom>
        <a:solidFill>
          <a:schemeClr val="accent1">
            <a:hueOff val="0"/>
            <a:satOff val="0"/>
            <a:lumOff val="0"/>
            <a:alphaOff val="0"/>
          </a:schemeClr>
        </a:solidFill>
        <a:ln w="10795"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0198301B-1C81-4297-AC89-069F090A1A2C}">
      <dsp:nvSpPr>
        <dsp:cNvPr id="0" name=""/>
        <dsp:cNvSpPr/>
      </dsp:nvSpPr>
      <dsp:spPr>
        <a:xfrm>
          <a:off x="4757208" y="805683"/>
          <a:ext cx="2049693" cy="984724"/>
        </a:xfrm>
        <a:prstGeom prst="roundRect">
          <a:avLst/>
        </a:prstGeom>
        <a:solidFill>
          <a:schemeClr val="lt1">
            <a:alpha val="90000"/>
            <a:hueOff val="0"/>
            <a:satOff val="0"/>
            <a:lumOff val="0"/>
            <a:alphaOff val="0"/>
          </a:schemeClr>
        </a:solidFill>
        <a:ln w="10795"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06680" tIns="106680" rIns="106680" bIns="106680" numCol="1" spcCol="1270" anchor="ctr" anchorCtr="0">
          <a:noAutofit/>
        </a:bodyPr>
        <a:lstStyle/>
        <a:p>
          <a:pPr marL="0" lvl="0" indent="0" algn="l" defTabSz="533400">
            <a:lnSpc>
              <a:spcPct val="90000"/>
            </a:lnSpc>
            <a:spcBef>
              <a:spcPct val="0"/>
            </a:spcBef>
            <a:spcAft>
              <a:spcPct val="35000"/>
            </a:spcAft>
            <a:buNone/>
          </a:pPr>
          <a:r>
            <a:rPr lang="en-US" sz="1200" b="0" kern="1200" dirty="0">
              <a:solidFill>
                <a:srgbClr val="444444"/>
              </a:solidFill>
              <a:latin typeface="Calibri"/>
              <a:cs typeface="Calibri"/>
            </a:rPr>
            <a:t>River City Media reported the exposed data, claiming it was a configuration issue when doing backups.</a:t>
          </a:r>
        </a:p>
      </dsp:txBody>
      <dsp:txXfrm>
        <a:off x="4805278" y="853753"/>
        <a:ext cx="1953553" cy="888584"/>
      </dsp:txXfrm>
    </dsp:sp>
    <dsp:sp modelId="{9E999ED5-CA0A-44EC-AABD-D67DA011915F}">
      <dsp:nvSpPr>
        <dsp:cNvPr id="0" name=""/>
        <dsp:cNvSpPr/>
      </dsp:nvSpPr>
      <dsp:spPr>
        <a:xfrm>
          <a:off x="5782055" y="1790408"/>
          <a:ext cx="0" cy="1097346"/>
        </a:xfrm>
        <a:prstGeom prst="line">
          <a:avLst/>
        </a:prstGeom>
        <a:noFill/>
        <a:ln w="9525" cap="flat" cmpd="sng" algn="ctr">
          <a:solidFill>
            <a:schemeClr val="accent1">
              <a:hueOff val="0"/>
              <a:satOff val="0"/>
              <a:lumOff val="0"/>
              <a:alphaOff val="0"/>
            </a:schemeClr>
          </a:solidFill>
          <a:prstDash val="dash"/>
        </a:ln>
        <a:effectLst/>
      </dsp:spPr>
      <dsp:style>
        <a:lnRef idx="1">
          <a:scrgbClr r="0" g="0" b="0"/>
        </a:lnRef>
        <a:fillRef idx="0">
          <a:scrgbClr r="0" g="0" b="0"/>
        </a:fillRef>
        <a:effectRef idx="0">
          <a:scrgbClr r="0" g="0" b="0"/>
        </a:effectRef>
        <a:fontRef idx="minor"/>
      </dsp:style>
    </dsp:sp>
    <dsp:sp modelId="{4DF57538-AD55-445E-920F-399DA1E3EDC2}">
      <dsp:nvSpPr>
        <dsp:cNvPr id="0" name=""/>
        <dsp:cNvSpPr/>
      </dsp:nvSpPr>
      <dsp:spPr>
        <a:xfrm>
          <a:off x="6069012" y="2021428"/>
          <a:ext cx="1803730" cy="65263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b" anchorCtr="1">
          <a:noAutofit/>
        </a:bodyPr>
        <a:lstStyle/>
        <a:p>
          <a:pPr marL="0" lvl="0" indent="0" algn="ctr" defTabSz="622300">
            <a:lnSpc>
              <a:spcPct val="90000"/>
            </a:lnSpc>
            <a:spcBef>
              <a:spcPct val="0"/>
            </a:spcBef>
            <a:spcAft>
              <a:spcPct val="35000"/>
            </a:spcAft>
            <a:buNone/>
            <a:defRPr b="1"/>
          </a:pPr>
          <a:r>
            <a:rPr lang="en-US" sz="1400" b="0" kern="1200" dirty="0">
              <a:solidFill>
                <a:srgbClr val="444444"/>
              </a:solidFill>
              <a:latin typeface="Calibri"/>
              <a:cs typeface="Calibri"/>
            </a:rPr>
            <a:t>April 04, 2017</a:t>
          </a:r>
        </a:p>
      </dsp:txBody>
      <dsp:txXfrm>
        <a:off x="6069012" y="2021428"/>
        <a:ext cx="1803730" cy="652632"/>
      </dsp:txXfrm>
    </dsp:sp>
    <dsp:sp modelId="{C39894CF-D69D-42B6-8CEF-AA06E1BB437F}">
      <dsp:nvSpPr>
        <dsp:cNvPr id="0" name=""/>
        <dsp:cNvSpPr/>
      </dsp:nvSpPr>
      <dsp:spPr>
        <a:xfrm>
          <a:off x="5738739" y="2844438"/>
          <a:ext cx="86632" cy="86632"/>
        </a:xfrm>
        <a:prstGeom prst="ellipse">
          <a:avLst/>
        </a:prstGeom>
        <a:solidFill>
          <a:schemeClr val="accent1">
            <a:hueOff val="0"/>
            <a:satOff val="0"/>
            <a:lumOff val="0"/>
            <a:alphaOff val="0"/>
          </a:schemeClr>
        </a:solidFill>
        <a:ln w="10795"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133F9BFA-609C-434A-9782-5B09DEBCBAE9}">
      <dsp:nvSpPr>
        <dsp:cNvPr id="0" name=""/>
        <dsp:cNvSpPr/>
      </dsp:nvSpPr>
      <dsp:spPr>
        <a:xfrm>
          <a:off x="5946030" y="3985101"/>
          <a:ext cx="2049693" cy="1692495"/>
        </a:xfrm>
        <a:prstGeom prst="roundRect">
          <a:avLst/>
        </a:prstGeom>
        <a:solidFill>
          <a:schemeClr val="lt1">
            <a:alpha val="90000"/>
            <a:hueOff val="0"/>
            <a:satOff val="0"/>
            <a:lumOff val="0"/>
            <a:alphaOff val="0"/>
          </a:schemeClr>
        </a:solidFill>
        <a:ln w="10795"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06680" tIns="106680" rIns="106680" bIns="106680" numCol="1" spcCol="1270" anchor="ctr" anchorCtr="0">
          <a:noAutofit/>
        </a:bodyPr>
        <a:lstStyle/>
        <a:p>
          <a:pPr marL="0" lvl="0" indent="0" algn="l" defTabSz="533400">
            <a:lnSpc>
              <a:spcPct val="90000"/>
            </a:lnSpc>
            <a:spcBef>
              <a:spcPct val="0"/>
            </a:spcBef>
            <a:spcAft>
              <a:spcPct val="35000"/>
            </a:spcAft>
            <a:buNone/>
          </a:pPr>
          <a:r>
            <a:rPr lang="en-US" sz="1200" b="0" kern="1200" dirty="0"/>
            <a:t>River City Media </a:t>
          </a:r>
          <a:r>
            <a:rPr lang="en-US" sz="1200" b="0" kern="1200" dirty="0">
              <a:latin typeface="Goudy Old Style"/>
            </a:rPr>
            <a:t>claimed the</a:t>
          </a:r>
          <a:r>
            <a:rPr lang="en-US" sz="1200" b="0" kern="1200" dirty="0"/>
            <a:t> </a:t>
          </a:r>
          <a:r>
            <a:rPr lang="en-US" sz="1200" b="0" kern="1200" dirty="0">
              <a:latin typeface="Goudy Old Style"/>
            </a:rPr>
            <a:t>data leak </a:t>
          </a:r>
          <a:r>
            <a:rPr lang="en-US" sz="1200" b="0" kern="1200" dirty="0"/>
            <a:t>was </a:t>
          </a:r>
          <a:r>
            <a:rPr lang="en-US" sz="1200" b="0" kern="1200" dirty="0">
              <a:latin typeface="Goudy Old Style"/>
            </a:rPr>
            <a:t>due to a</a:t>
          </a:r>
          <a:r>
            <a:rPr lang="en-US" sz="1200" b="0" kern="1200" dirty="0"/>
            <a:t> configuration issue with setting a password when doing backups</a:t>
          </a:r>
          <a:r>
            <a:rPr lang="en-US" sz="1200" b="0" kern="1200" dirty="0">
              <a:latin typeface="Goudy Old Style"/>
            </a:rPr>
            <a:t> and that they were not associated with the spam email leaks</a:t>
          </a:r>
          <a:r>
            <a:rPr lang="en-US" sz="1200" b="0" kern="1200" dirty="0"/>
            <a:t>.</a:t>
          </a:r>
          <a:endParaRPr lang="en-US" sz="1200" kern="1200" dirty="0"/>
        </a:p>
      </dsp:txBody>
      <dsp:txXfrm>
        <a:off x="6028651" y="4067722"/>
        <a:ext cx="1884451" cy="1527253"/>
      </dsp:txXfrm>
    </dsp:sp>
    <dsp:sp modelId="{F351D809-42A0-4E55-AF63-8ABA94D8E410}">
      <dsp:nvSpPr>
        <dsp:cNvPr id="0" name=""/>
        <dsp:cNvSpPr/>
      </dsp:nvSpPr>
      <dsp:spPr>
        <a:xfrm>
          <a:off x="6970877" y="2887754"/>
          <a:ext cx="0" cy="1097346"/>
        </a:xfrm>
        <a:prstGeom prst="line">
          <a:avLst/>
        </a:prstGeom>
        <a:noFill/>
        <a:ln w="9525" cap="flat" cmpd="sng" algn="ctr">
          <a:solidFill>
            <a:schemeClr val="accent1">
              <a:hueOff val="0"/>
              <a:satOff val="0"/>
              <a:lumOff val="0"/>
              <a:alphaOff val="0"/>
            </a:schemeClr>
          </a:solidFill>
          <a:prstDash val="dash"/>
        </a:ln>
        <a:effectLst/>
      </dsp:spPr>
      <dsp:style>
        <a:lnRef idx="1">
          <a:scrgbClr r="0" g="0" b="0"/>
        </a:lnRef>
        <a:fillRef idx="0">
          <a:scrgbClr r="0" g="0" b="0"/>
        </a:fillRef>
        <a:effectRef idx="0">
          <a:scrgbClr r="0" g="0" b="0"/>
        </a:effectRef>
        <a:fontRef idx="minor"/>
      </dsp:style>
    </dsp:sp>
    <dsp:sp modelId="{8C4B7FBA-77DE-474C-933E-230C6468223E}">
      <dsp:nvSpPr>
        <dsp:cNvPr id="0" name=""/>
        <dsp:cNvSpPr/>
      </dsp:nvSpPr>
      <dsp:spPr>
        <a:xfrm>
          <a:off x="7257834" y="3101448"/>
          <a:ext cx="1803730" cy="65263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1">
          <a:noAutofit/>
        </a:bodyPr>
        <a:lstStyle/>
        <a:p>
          <a:pPr marL="0" lvl="0" indent="0" algn="ctr" defTabSz="622300" rtl="0">
            <a:lnSpc>
              <a:spcPct val="90000"/>
            </a:lnSpc>
            <a:spcBef>
              <a:spcPct val="0"/>
            </a:spcBef>
            <a:spcAft>
              <a:spcPct val="35000"/>
            </a:spcAft>
            <a:buNone/>
            <a:defRPr b="1"/>
          </a:pPr>
          <a:r>
            <a:rPr lang="en-US" sz="1400" b="0" kern="1200" dirty="0">
              <a:solidFill>
                <a:srgbClr val="444444"/>
              </a:solidFill>
              <a:latin typeface="Calibri"/>
              <a:cs typeface="Calibri"/>
            </a:rPr>
            <a:t>May 2017</a:t>
          </a:r>
          <a:endParaRPr lang="en-US" sz="1400" b="0" kern="1200" dirty="0">
            <a:solidFill>
              <a:srgbClr val="444444"/>
            </a:solidFill>
            <a:latin typeface="Calibri"/>
            <a:ea typeface="Calibri"/>
            <a:cs typeface="Calibri"/>
          </a:endParaRPr>
        </a:p>
      </dsp:txBody>
      <dsp:txXfrm>
        <a:off x="7257834" y="3101448"/>
        <a:ext cx="1803730" cy="652632"/>
      </dsp:txXfrm>
    </dsp:sp>
    <dsp:sp modelId="{F1A307D8-5F63-4743-A782-D27578D663E5}">
      <dsp:nvSpPr>
        <dsp:cNvPr id="0" name=""/>
        <dsp:cNvSpPr/>
      </dsp:nvSpPr>
      <dsp:spPr>
        <a:xfrm>
          <a:off x="6927561" y="2844438"/>
          <a:ext cx="86632" cy="86632"/>
        </a:xfrm>
        <a:prstGeom prst="ellipse">
          <a:avLst/>
        </a:prstGeom>
        <a:solidFill>
          <a:schemeClr val="accent1">
            <a:hueOff val="0"/>
            <a:satOff val="0"/>
            <a:lumOff val="0"/>
            <a:alphaOff val="0"/>
          </a:schemeClr>
        </a:solidFill>
        <a:ln w="10795"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4A4D325B-E7D1-47B9-AEF6-2F6110F3DC9C}">
      <dsp:nvSpPr>
        <dsp:cNvPr id="0" name=""/>
        <dsp:cNvSpPr/>
      </dsp:nvSpPr>
      <dsp:spPr>
        <a:xfrm>
          <a:off x="7134853" y="436411"/>
          <a:ext cx="2049693" cy="1353996"/>
        </a:xfrm>
        <a:prstGeom prst="roundRect">
          <a:avLst/>
        </a:prstGeom>
        <a:solidFill>
          <a:schemeClr val="lt1">
            <a:alpha val="90000"/>
            <a:hueOff val="0"/>
            <a:satOff val="0"/>
            <a:lumOff val="0"/>
            <a:alphaOff val="0"/>
          </a:schemeClr>
        </a:solidFill>
        <a:ln w="10795"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06680" tIns="106680" rIns="106680" bIns="106680" numCol="1" spcCol="1270" anchor="ctr" anchorCtr="0">
          <a:noAutofit/>
        </a:bodyPr>
        <a:lstStyle/>
        <a:p>
          <a:pPr marL="0" lvl="0" indent="0" algn="l" defTabSz="533400">
            <a:lnSpc>
              <a:spcPct val="90000"/>
            </a:lnSpc>
            <a:spcBef>
              <a:spcPct val="0"/>
            </a:spcBef>
            <a:spcAft>
              <a:spcPct val="35000"/>
            </a:spcAft>
            <a:buNone/>
          </a:pPr>
          <a:r>
            <a:rPr lang="en-US" sz="1200" b="0" kern="1200" dirty="0">
              <a:solidFill>
                <a:srgbClr val="444444"/>
              </a:solidFill>
              <a:latin typeface="Calibri"/>
              <a:ea typeface="Calibri"/>
              <a:cs typeface="Calibri"/>
            </a:rPr>
            <a:t>River City Media sued Chris Vickery and MacKeeper for defamation and for perpetrating a coordinated, months-long cyberattack against them.</a:t>
          </a:r>
          <a:endParaRPr lang="en-US" sz="1200" b="1" kern="1200" dirty="0"/>
        </a:p>
      </dsp:txBody>
      <dsp:txXfrm>
        <a:off x="7200950" y="502508"/>
        <a:ext cx="1917499" cy="1221802"/>
      </dsp:txXfrm>
    </dsp:sp>
    <dsp:sp modelId="{50C2F0C7-9D40-4FAA-9B2D-5F71F3E7DEEC}">
      <dsp:nvSpPr>
        <dsp:cNvPr id="0" name=""/>
        <dsp:cNvSpPr/>
      </dsp:nvSpPr>
      <dsp:spPr>
        <a:xfrm>
          <a:off x="8159699" y="1790408"/>
          <a:ext cx="0" cy="1097346"/>
        </a:xfrm>
        <a:prstGeom prst="line">
          <a:avLst/>
        </a:prstGeom>
        <a:noFill/>
        <a:ln w="9525" cap="flat" cmpd="sng" algn="ctr">
          <a:solidFill>
            <a:schemeClr val="accent1">
              <a:hueOff val="0"/>
              <a:satOff val="0"/>
              <a:lumOff val="0"/>
              <a:alphaOff val="0"/>
            </a:schemeClr>
          </a:solidFill>
          <a:prstDash val="dash"/>
        </a:ln>
        <a:effectLst/>
      </dsp:spPr>
      <dsp:style>
        <a:lnRef idx="1">
          <a:scrgbClr r="0" g="0" b="0"/>
        </a:lnRef>
        <a:fillRef idx="0">
          <a:scrgbClr r="0" g="0" b="0"/>
        </a:fillRef>
        <a:effectRef idx="0">
          <a:scrgbClr r="0" g="0" b="0"/>
        </a:effectRef>
        <a:fontRef idx="minor"/>
      </dsp:style>
    </dsp:sp>
    <dsp:sp modelId="{C85B98DB-5D66-42D2-999C-1D7E6C5EA203}">
      <dsp:nvSpPr>
        <dsp:cNvPr id="0" name=""/>
        <dsp:cNvSpPr/>
      </dsp:nvSpPr>
      <dsp:spPr>
        <a:xfrm>
          <a:off x="8446657" y="2021428"/>
          <a:ext cx="1803730" cy="65263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b" anchorCtr="1">
          <a:noAutofit/>
        </a:bodyPr>
        <a:lstStyle/>
        <a:p>
          <a:pPr marL="0" lvl="0" indent="0" algn="ctr" defTabSz="622300">
            <a:lnSpc>
              <a:spcPct val="90000"/>
            </a:lnSpc>
            <a:spcBef>
              <a:spcPct val="0"/>
            </a:spcBef>
            <a:spcAft>
              <a:spcPct val="35000"/>
            </a:spcAft>
            <a:buNone/>
            <a:defRPr b="1"/>
          </a:pPr>
          <a:r>
            <a:rPr lang="en-US" sz="1400" kern="1200" dirty="0">
              <a:solidFill>
                <a:srgbClr val="444444"/>
              </a:solidFill>
              <a:latin typeface="Calibri"/>
              <a:ea typeface="Calibri"/>
              <a:cs typeface="Calibri"/>
            </a:rPr>
            <a:t>August 28, </a:t>
          </a:r>
          <a:r>
            <a:rPr lang="en-US" sz="1400" kern="1200" dirty="0">
              <a:latin typeface="Calibri"/>
              <a:ea typeface="Calibri"/>
              <a:cs typeface="Calibri"/>
            </a:rPr>
            <a:t>2017</a:t>
          </a:r>
          <a:endParaRPr lang="en-US" sz="1400" kern="1200" dirty="0"/>
        </a:p>
      </dsp:txBody>
      <dsp:txXfrm>
        <a:off x="8446657" y="2021428"/>
        <a:ext cx="1803730" cy="652632"/>
      </dsp:txXfrm>
    </dsp:sp>
    <dsp:sp modelId="{CD31EBBA-B1FC-4D3F-A468-8944CA39D627}">
      <dsp:nvSpPr>
        <dsp:cNvPr id="0" name=""/>
        <dsp:cNvSpPr/>
      </dsp:nvSpPr>
      <dsp:spPr>
        <a:xfrm>
          <a:off x="8116383" y="2844438"/>
          <a:ext cx="86632" cy="86632"/>
        </a:xfrm>
        <a:prstGeom prst="ellipse">
          <a:avLst/>
        </a:prstGeom>
        <a:solidFill>
          <a:schemeClr val="accent1">
            <a:hueOff val="0"/>
            <a:satOff val="0"/>
            <a:lumOff val="0"/>
            <a:alphaOff val="0"/>
          </a:schemeClr>
        </a:solidFill>
        <a:ln w="10795"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E63ADAD3-695C-466C-9866-1D7A3C7904C2}">
      <dsp:nvSpPr>
        <dsp:cNvPr id="0" name=""/>
        <dsp:cNvSpPr/>
      </dsp:nvSpPr>
      <dsp:spPr>
        <a:xfrm>
          <a:off x="8323675" y="3985101"/>
          <a:ext cx="2049693" cy="1790408"/>
        </a:xfrm>
        <a:prstGeom prst="roundRect">
          <a:avLst/>
        </a:prstGeom>
        <a:solidFill>
          <a:schemeClr val="lt1">
            <a:alpha val="90000"/>
            <a:hueOff val="0"/>
            <a:satOff val="0"/>
            <a:lumOff val="0"/>
            <a:alphaOff val="0"/>
          </a:schemeClr>
        </a:solidFill>
        <a:ln w="10795"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06680" tIns="106680" rIns="106680" bIns="106680" numCol="1" spcCol="1270" anchor="ctr" anchorCtr="0">
          <a:noAutofit/>
        </a:bodyPr>
        <a:lstStyle/>
        <a:p>
          <a:pPr marL="0" lvl="0" indent="0" algn="l" defTabSz="533400" rtl="0">
            <a:lnSpc>
              <a:spcPct val="90000"/>
            </a:lnSpc>
            <a:spcBef>
              <a:spcPct val="0"/>
            </a:spcBef>
            <a:spcAft>
              <a:spcPct val="35000"/>
            </a:spcAft>
            <a:buNone/>
          </a:pPr>
          <a:r>
            <a:rPr lang="en-US" sz="1200" kern="1200" dirty="0">
              <a:latin typeface="Calibri"/>
              <a:ea typeface="Calibri"/>
              <a:cs typeface="Calibri"/>
            </a:rPr>
            <a:t>Course case. Allegations of legal violations related to computer fraud, privacy, trade secrets, and other claims, with River City Media seeking damages and legal remedies. Thefendants are disputing the court's jurisdiction over them.</a:t>
          </a:r>
        </a:p>
      </dsp:txBody>
      <dsp:txXfrm>
        <a:off x="8411076" y="4072502"/>
        <a:ext cx="1874891" cy="1615606"/>
      </dsp:txXfrm>
    </dsp:sp>
    <dsp:sp modelId="{9CF82633-4722-4D1A-94C7-0B69451BCC0F}">
      <dsp:nvSpPr>
        <dsp:cNvPr id="0" name=""/>
        <dsp:cNvSpPr/>
      </dsp:nvSpPr>
      <dsp:spPr>
        <a:xfrm>
          <a:off x="9348522" y="2887754"/>
          <a:ext cx="0" cy="1097346"/>
        </a:xfrm>
        <a:prstGeom prst="line">
          <a:avLst/>
        </a:prstGeom>
        <a:noFill/>
        <a:ln w="9525" cap="flat" cmpd="sng" algn="ctr">
          <a:solidFill>
            <a:schemeClr val="accent1">
              <a:hueOff val="0"/>
              <a:satOff val="0"/>
              <a:lumOff val="0"/>
              <a:alphaOff val="0"/>
            </a:schemeClr>
          </a:solidFill>
          <a:prstDash val="dash"/>
        </a:ln>
        <a:effectLst/>
      </dsp:spPr>
      <dsp:style>
        <a:lnRef idx="1">
          <a:scrgbClr r="0" g="0" b="0"/>
        </a:lnRef>
        <a:fillRef idx="0">
          <a:scrgbClr r="0" g="0" b="0"/>
        </a:fillRef>
        <a:effectRef idx="0">
          <a:scrgbClr r="0" g="0" b="0"/>
        </a:effectRef>
        <a:fontRef idx="minor"/>
      </dsp:style>
    </dsp:sp>
    <dsp:sp modelId="{BBE6FC8B-034D-40A9-97E5-147273095203}">
      <dsp:nvSpPr>
        <dsp:cNvPr id="0" name=""/>
        <dsp:cNvSpPr/>
      </dsp:nvSpPr>
      <dsp:spPr>
        <a:xfrm>
          <a:off x="9635479" y="3101448"/>
          <a:ext cx="1803730" cy="652632"/>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0" tIns="0" rIns="0" bIns="0" numCol="1" spcCol="1270" anchor="t" anchorCtr="1">
          <a:noAutofit/>
        </a:bodyPr>
        <a:lstStyle/>
        <a:p>
          <a:pPr marL="0" lvl="0" indent="0" algn="ctr" defTabSz="622300">
            <a:lnSpc>
              <a:spcPct val="90000"/>
            </a:lnSpc>
            <a:spcBef>
              <a:spcPct val="0"/>
            </a:spcBef>
            <a:spcAft>
              <a:spcPct val="35000"/>
            </a:spcAft>
            <a:buNone/>
            <a:defRPr b="1"/>
          </a:pPr>
          <a:r>
            <a:rPr lang="en-US" sz="1400" kern="1200" dirty="0">
              <a:solidFill>
                <a:srgbClr val="444444"/>
              </a:solidFill>
              <a:latin typeface="Calibri"/>
              <a:cs typeface="Calibri"/>
            </a:rPr>
            <a:t>August 08, 2020</a:t>
          </a:r>
        </a:p>
      </dsp:txBody>
      <dsp:txXfrm>
        <a:off x="9635479" y="3101448"/>
        <a:ext cx="1803730" cy="652632"/>
      </dsp:txXfrm>
    </dsp:sp>
    <dsp:sp modelId="{F4FB58AD-9F1B-48A2-9A24-9AE22ACAE480}">
      <dsp:nvSpPr>
        <dsp:cNvPr id="0" name=""/>
        <dsp:cNvSpPr/>
      </dsp:nvSpPr>
      <dsp:spPr>
        <a:xfrm>
          <a:off x="9305205" y="2844438"/>
          <a:ext cx="86632" cy="86632"/>
        </a:xfrm>
        <a:prstGeom prst="ellipse">
          <a:avLst/>
        </a:prstGeom>
        <a:solidFill>
          <a:schemeClr val="accent1">
            <a:hueOff val="0"/>
            <a:satOff val="0"/>
            <a:lumOff val="0"/>
            <a:alphaOff val="0"/>
          </a:schemeClr>
        </a:solidFill>
        <a:ln w="10795"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 modelId="{E5B701A4-3A07-4D00-9ED1-4BFED8283C59}">
      <dsp:nvSpPr>
        <dsp:cNvPr id="0" name=""/>
        <dsp:cNvSpPr/>
      </dsp:nvSpPr>
      <dsp:spPr>
        <a:xfrm>
          <a:off x="9512497" y="251776"/>
          <a:ext cx="2049693" cy="1538631"/>
        </a:xfrm>
        <a:prstGeom prst="roundRect">
          <a:avLst/>
        </a:prstGeom>
        <a:solidFill>
          <a:schemeClr val="lt1">
            <a:alpha val="90000"/>
            <a:hueOff val="0"/>
            <a:satOff val="0"/>
            <a:lumOff val="0"/>
            <a:alphaOff val="0"/>
          </a:schemeClr>
        </a:solidFill>
        <a:ln w="10795"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txBody>
        <a:bodyPr spcFirstLastPara="0" vert="horz" wrap="square" lIns="106680" tIns="106680" rIns="106680" bIns="106680" numCol="1" spcCol="1270" anchor="ctr" anchorCtr="0">
          <a:noAutofit/>
        </a:bodyPr>
        <a:lstStyle/>
        <a:p>
          <a:pPr marL="0" lvl="0" indent="0" algn="l" defTabSz="533400">
            <a:lnSpc>
              <a:spcPct val="90000"/>
            </a:lnSpc>
            <a:spcBef>
              <a:spcPct val="0"/>
            </a:spcBef>
            <a:spcAft>
              <a:spcPct val="35000"/>
            </a:spcAft>
            <a:buNone/>
          </a:pPr>
          <a:r>
            <a:rPr lang="en-US" sz="1200" kern="1200" dirty="0">
              <a:latin typeface="Calibri"/>
              <a:cs typeface="Calibri"/>
            </a:rPr>
            <a:t>River City Media underwent a site overhaul and removed their banner that displayed they had no associations with the spam email leak</a:t>
          </a:r>
          <a:r>
            <a:rPr lang="en-US" sz="1200" kern="1200" dirty="0">
              <a:latin typeface="Calibri"/>
              <a:ea typeface="Calibri"/>
              <a:cs typeface="Calibri"/>
            </a:rPr>
            <a:t> and continued business.</a:t>
          </a:r>
          <a:endParaRPr lang="en-US" sz="1200" kern="1200" dirty="0"/>
        </a:p>
      </dsp:txBody>
      <dsp:txXfrm>
        <a:off x="9587607" y="326886"/>
        <a:ext cx="1899473" cy="1388411"/>
      </dsp:txXfrm>
    </dsp:sp>
    <dsp:sp modelId="{05C566D5-3912-495F-B526-FE528E26D7E7}">
      <dsp:nvSpPr>
        <dsp:cNvPr id="0" name=""/>
        <dsp:cNvSpPr/>
      </dsp:nvSpPr>
      <dsp:spPr>
        <a:xfrm>
          <a:off x="10537344" y="1790408"/>
          <a:ext cx="0" cy="1097346"/>
        </a:xfrm>
        <a:prstGeom prst="line">
          <a:avLst/>
        </a:prstGeom>
        <a:noFill/>
        <a:ln w="9525" cap="flat" cmpd="sng" algn="ctr">
          <a:solidFill>
            <a:schemeClr val="accent1">
              <a:hueOff val="0"/>
              <a:satOff val="0"/>
              <a:lumOff val="0"/>
              <a:alphaOff val="0"/>
            </a:schemeClr>
          </a:solidFill>
          <a:prstDash val="dash"/>
        </a:ln>
        <a:effectLst/>
      </dsp:spPr>
      <dsp:style>
        <a:lnRef idx="1">
          <a:scrgbClr r="0" g="0" b="0"/>
        </a:lnRef>
        <a:fillRef idx="0">
          <a:scrgbClr r="0" g="0" b="0"/>
        </a:fillRef>
        <a:effectRef idx="0">
          <a:scrgbClr r="0" g="0" b="0"/>
        </a:effectRef>
        <a:fontRef idx="minor"/>
      </dsp:style>
    </dsp:sp>
    <dsp:sp modelId="{5C807143-2922-4EAF-81A2-21F2320435A3}">
      <dsp:nvSpPr>
        <dsp:cNvPr id="0" name=""/>
        <dsp:cNvSpPr/>
      </dsp:nvSpPr>
      <dsp:spPr>
        <a:xfrm>
          <a:off x="10494028" y="2844438"/>
          <a:ext cx="86632" cy="86632"/>
        </a:xfrm>
        <a:prstGeom prst="ellipse">
          <a:avLst/>
        </a:prstGeom>
        <a:solidFill>
          <a:schemeClr val="accent1">
            <a:hueOff val="0"/>
            <a:satOff val="0"/>
            <a:lumOff val="0"/>
            <a:alphaOff val="0"/>
          </a:schemeClr>
        </a:solidFill>
        <a:ln w="10795" cap="flat" cmpd="sng" algn="ctr">
          <a:solidFill>
            <a:schemeClr val="accen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sp>
  </dsp:spTree>
</dsp:drawing>
</file>

<file path=ppt/diagrams/layout1.xml><?xml version="1.0" encoding="utf-8"?>
<dgm:layoutDef xmlns:dgm="http://schemas.openxmlformats.org/drawingml/2006/diagram" xmlns:a="http://schemas.openxmlformats.org/drawingml/2006/main" uniqueId="urn:microsoft.com/office/officeart/2016/7/layout/BasicTimeline">
  <dgm:title val="Basic Timeline"/>
  <dgm:desc val="Use to show a list of events in chronological order. The rounded rectangular shape contains the description while the date is shown below on the time line. It's the perfect SmartArt for displaying large amount of text with a medium date format."/>
  <dgm:catLst>
    <dgm:cat type="timeline" pri="500"/>
    <dgm:cat type="process" pri="600"/>
  </dgm:catLst>
  <dgm:sampData>
    <dgm:dataModel>
      <dgm:ptLst>
        <dgm:pt modelId="0" type="doc"/>
        <dgm:pt modelId="10">
          <dgm:prSet phldr="1"/>
        </dgm:pt>
        <dgm:pt modelId="11">
          <dgm:prSet phldr="1"/>
        </dgm:pt>
        <dgm:pt modelId="20">
          <dgm:prSet phldr="1"/>
        </dgm:pt>
        <dgm:pt modelId="21">
          <dgm:prSet phldr="1"/>
        </dgm:pt>
        <dgm:pt modelId="30">
          <dgm:prSet phldr="1"/>
        </dgm:pt>
        <dgm:pt modelId="31">
          <dgm:prSet phldr="1"/>
        </dgm:pt>
      </dgm:ptLst>
      <dgm:cxnLst>
        <dgm:cxn modelId="40" srcId="0" destId="10" srcOrd="0" destOrd="0"/>
        <dgm:cxn modelId="12" srcId="10" destId="11" srcOrd="0" destOrd="0"/>
        <dgm:cxn modelId="50" srcId="0" destId="20" srcOrd="1" destOrd="0"/>
        <dgm:cxn modelId="22" srcId="20" destId="21" srcOrd="0" destOrd="0"/>
        <dgm:cxn modelId="60" srcId="0" destId="30" srcOrd="1" destOrd="0"/>
        <dgm:cxn modelId="32" srcId="30" destId="31" srcOrd="0" destOrd="0"/>
      </dgm:cxnLst>
      <dgm:bg/>
      <dgm:whole/>
    </dgm:dataModel>
  </dgm:sampData>
  <dgm:styleData>
    <dgm:dataModel>
      <dgm:ptLst>
        <dgm:pt modelId="0" type="doc"/>
        <dgm:pt modelId="10">
          <dgm:prSet phldr="1"/>
        </dgm:pt>
        <dgm:pt modelId="20">
          <dgm:prSet phldr="1"/>
        </dgm:pt>
      </dgm:ptLst>
      <dgm:cxnLst>
        <dgm:cxn modelId="60" srcId="0" destId="10" srcOrd="0" destOrd="0"/>
        <dgm:cxn modelId="70" srcId="0" destId="20" srcOrd="1" destOrd="0"/>
      </dgm:cxnLst>
      <dgm:bg/>
      <dgm:whole/>
    </dgm:dataModel>
  </dgm:styleData>
  <dgm:clrData>
    <dgm:dataModel>
      <dgm:ptLst>
        <dgm:pt modelId="0" type="doc"/>
        <dgm:pt modelId="10">
          <dgm:prSet phldr="1"/>
        </dgm:pt>
        <dgm:pt modelId="20">
          <dgm:prSet phldr="1"/>
        </dgm:pt>
        <dgm:pt modelId="30">
          <dgm:prSet phldr="1"/>
        </dgm:pt>
        <dgm:pt modelId="40">
          <dgm:prSet phldr="1"/>
        </dgm:pt>
      </dgm:ptLst>
      <dgm:cxnLst>
        <dgm:cxn modelId="60" srcId="0" destId="10" srcOrd="0" destOrd="0"/>
        <dgm:cxn modelId="70" srcId="0" destId="20" srcOrd="1" destOrd="0"/>
        <dgm:cxn modelId="80" srcId="0" destId="30" srcOrd="2" destOrd="0"/>
        <dgm:cxn modelId="90" srcId="0" destId="40" srcOrd="3" destOrd="0"/>
      </dgm:cxnLst>
      <dgm:bg/>
      <dgm:whole/>
    </dgm:dataModel>
  </dgm:clrData>
  <dgm:layoutNode name="root">
    <dgm:varLst>
      <dgm:chMax/>
      <dgm:chPref/>
      <dgm:animLvl val="lvl"/>
    </dgm:varLst>
    <dgm:alg type="composite"/>
    <dgm:shape xmlns:r="http://schemas.openxmlformats.org/officeDocument/2006/relationships" r:blip="">
      <dgm:adjLst/>
    </dgm:shape>
    <dgm:constrLst>
      <dgm:constr type="w" for="ch" forName="divider" refType="w"/>
      <dgm:constr type="h" for="ch" forName="divider"/>
      <dgm:constr type="ctrY" for="ch" forName="divider" refType="h" fact="0.5"/>
      <dgm:constr type="l" for="ch" forName="divider"/>
      <dgm:constr type="w" for="ch" forName="nodes" refType="w"/>
      <dgm:constr type="h" for="ch" forName="nodes" refType="h"/>
    </dgm:constrLst>
    <dgm:layoutNode name="divider" styleLbl="fgAccFollowNode1">
      <dgm:alg type="sp"/>
      <dgm:choose name="ArrowShape">
        <dgm:if name="ArrowShapeLTR" func="var" arg="dir" op="equ" val="norm">
          <dgm:shape xmlns:r="http://schemas.openxmlformats.org/officeDocument/2006/relationships" type="line" r:blip="" zOrderOff="-1">
            <dgm:adjLst/>
            <dgm:extLst>
              <a:ext uri="{B698B0E9-8C71-41B9-8309-B3DCBF30829C}">
                <dgm1612:spPr xmlns:dgm1612="http://schemas.microsoft.com/office/drawing/2016/12/diagram">
                  <a:ln>
                    <a:tailEnd type="triangle" w="lg" len="lg"/>
                  </a:ln>
                </dgm1612:spPr>
              </a:ext>
            </dgm:extLst>
          </dgm:shape>
        </dgm:if>
        <dgm:else name="ArrowShapeRTL">
          <dgm:shape xmlns:r="http://schemas.openxmlformats.org/officeDocument/2006/relationships" type="line" r:blip="" zOrderOff="-1">
            <dgm:adjLst/>
            <dgm:extLst>
              <a:ext uri="{B698B0E9-8C71-41B9-8309-B3DCBF30829C}">
                <dgm1612:spPr xmlns:dgm1612="http://schemas.microsoft.com/office/drawing/2016/12/diagram">
                  <a:ln>
                    <a:headEnd type="triangle" w="lg" len="lg"/>
                  </a:ln>
                </dgm1612:spPr>
              </a:ext>
            </dgm:extLst>
          </dgm:shape>
        </dgm:else>
      </dgm:choose>
      <dgm:presOf/>
      <dgm:constrLst/>
      <dgm:ruleLst/>
    </dgm:layoutNode>
    <dgm:layoutNode name="nodes">
      <dgm:varLst>
        <dgm:chMax/>
        <dgm:chPref/>
        <dgm:animLvl val="lvl"/>
      </dgm:varLst>
      <dgm:choose name="Name1">
        <dgm:if name="Name2" func="var" arg="dir" op="equ" val="norm">
          <dgm:alg type="lin"/>
        </dgm:if>
        <dgm:else name="Name3">
          <dgm:alg type="lin">
            <dgm:param type="linDir" val="fromR"/>
          </dgm:alg>
        </dgm:else>
      </dgm:choose>
      <dgm:presOf/>
      <dgm:shape xmlns:r="http://schemas.openxmlformats.org/officeDocument/2006/relationships" r:blip="">
        <dgm:adjLst/>
      </dgm:shape>
      <dgm:choose name="constrBasedOnChildrenCount">
        <dgm:if name="constrForTwoChildren" axis="ch" ptType="node" func="cnt" op="lte" val="2">
          <dgm:constrLst>
            <dgm:constr type="primFontSz" for="des" forName="L1TextContainer" val="20"/>
            <dgm:constr type="primFontSz" for="des" forName="L2TextContainer" refType="primFontSz" refFor="des" refForName="L1TextContainer" op="equ" fact="0.85"/>
            <dgm:constr type="w" for="ch" forName="composite" refType="w"/>
            <dgm:constr type="h" for="ch" forName="composite" refType="h"/>
            <dgm:constr type="w" for="ch" forName="spaceBetweenRectangles" refType="w" refFor="ch" refForName="composite" fact="0.16"/>
            <dgm:constr type="w" for="ch" ptType="sibTrans" op="equ"/>
            <dgm:constr type="primFontSz" for="des" forName="L1TextContainer" op="equ"/>
            <dgm:constr type="primFontSz" for="des" forName="L2TextContainer" op="equ"/>
          </dgm:constrLst>
        </dgm:if>
        <dgm:else name="constrForRest">
          <dgm:constrLst>
            <dgm:constr type="primFontSz" for="des" forName="L1TextContainer" val="20"/>
            <dgm:constr type="primFontSz" for="des" forName="L2TextContainer" refType="primFontSz" refFor="des" refForName="L1TextContainer" op="equ" fact="0.85"/>
            <dgm:constr type="w" for="ch" forName="composite" refType="w"/>
            <dgm:constr type="h" for="ch" forName="composite" refType="h"/>
            <dgm:constr type="w" for="ch" forName="spaceBetweenRectangles" refType="w" refFor="ch" refForName="composite" fact="-0.42"/>
            <dgm:constr type="w" for="ch" ptType="sibTrans" op="equ"/>
            <dgm:constr type="primFontSz" for="des" forName="L1TextContainer" op="equ"/>
            <dgm:constr type="primFontSz" for="des" forName="L2TextContainer" op="equ"/>
          </dgm:constrLst>
        </dgm:else>
      </dgm:choose>
      <dgm:forEach name="nodesForEach" axis="ch" ptType="node">
        <dgm:layoutNode name="composite">
          <dgm:alg type="composite"/>
          <dgm:shape xmlns:r="http://schemas.openxmlformats.org/officeDocument/2006/relationships" r:blip="">
            <dgm:adjLst/>
          </dgm:shape>
          <dgm:choose name="CaseForPlacingNodesAboveAndBelowDivider">
            <dgm:if name="CaseForPlacingNodeAboveDivider" axis="self" ptType="node" func="posOdd" op="equ" val="1">
              <dgm:constrLst>
                <dgm:constr type="w" for="ch" forName="L1TextContainer" refType="w" fact="0.88"/>
                <dgm:constr type="l" for="ch" forName="L1TextContainer" refType="w" fact="0.06"/>
                <dgm:constr type="t" for="ch" forName="L1TextContainer" refType="h" fact="0.537"/>
                <dgm:constr type="h" for="ch" forName="L1TextContainer" refType="h" fact="0.113"/>
                <dgm:constr type="w" for="ch" forName="L2TextContainerWrapper" refType="w"/>
                <dgm:constr type="h" for="ch" forName="L2TextContainerWrapper" refType="h" fact="0.31"/>
                <dgm:constr type="b" for="ch" forName="L2TextContainerWrapper" refType="h" fact="0.31"/>
                <dgm:constr type="w" for="ch" forName="ConnectLine"/>
                <dgm:constr type="l" for="ch" forName="ConnectLine" refType="w" fact="0.5"/>
                <dgm:constr type="h" for="ch" forName="ConnectLine" refType="h" fact="0.19"/>
                <dgm:constr type="t" for="ch" forName="ConnectLine" refType="h" fact="0.31"/>
                <dgm:constr type="w" for="ch" forName="ConnectorPoint" refType="h" fact="0.015"/>
                <dgm:constr type="h" for="ch" forName="ConnectorPoint" refType="h" fact="0.015"/>
                <dgm:constr type="ctrX" for="ch" forName="ConnectorPoint" refType="w" fact="0.5"/>
                <dgm:constr type="ctrY" for="ch" forName="ConnectorPoint" refType="h" fact="0.5"/>
                <dgm:constr type="w" for="ch" forName="EmptyPlaceHolder" refType="w"/>
                <dgm:constr type="t" for="ch" forName="EmptyPlaceHolder" refType="h" fact="0.65"/>
                <dgm:constr type="h" for="ch" forName="EmptyPlaceHolder" refType="h" fact="0.35"/>
              </dgm:constrLst>
            </dgm:if>
            <dgm:else name="CaseForPlacingNodeBelowDivider">
              <dgm:constrLst>
                <dgm:constr type="w" for="ch" forName="L1TextContainer" refType="w" fact="0.88"/>
                <dgm:constr type="l" for="ch" forName="L1TextContainer" refType="w" fact="0.06"/>
                <dgm:constr type="t" for="ch" forName="L1TextContainer" refType="h" fact="0.35"/>
                <dgm:constr type="h" for="ch" forName="L1TextContainer" refType="h" fact="0.113"/>
                <dgm:constr type="w" for="ch" forName="L2TextContainerWrapper" refType="w"/>
                <dgm:constr type="h" for="ch" forName="L2TextContainerWrapper" refType="h" fact="0.31"/>
                <dgm:constr type="t" for="ch" forName="L2TextContainerWrapper" refType="h" fact="0.69"/>
                <dgm:constr type="w" for="ch" forName="ConnectLine"/>
                <dgm:constr type="l" for="ch" forName="ConnectLine" refType="w" fact="0.5"/>
                <dgm:constr type="h" for="ch" forName="ConnectLine" refType="h" fact="0.19"/>
                <dgm:constr type="t" for="ch" forName="ConnectLine" refType="h" fact="0.5"/>
                <dgm:constr type="w" for="ch" forName="ConnectorPoint" refType="h" fact="0.015"/>
                <dgm:constr type="h" for="ch" forName="ConnectorPoint" refType="h" fact="0.015"/>
                <dgm:constr type="ctrX" for="ch" forName="ConnectorPoint" refType="w" fact="0.5"/>
                <dgm:constr type="ctrY" for="ch" forName="ConnectorPoint" refType="h" fact="0.5"/>
                <dgm:constr type="w" for="ch" forName="EmptyPlaceHolder" refType="w"/>
                <dgm:constr type="h" for="ch" forName="EmptyPlaceHolder" refType="h" fact="0.35"/>
                <dgm:constr type="t" for="ch" forName="EmptyPlaceHolder" refType="h" fact="0"/>
              </dgm:constrLst>
            </dgm:else>
          </dgm:choose>
          <dgm:layoutNode name="L1TextContainer" styleLbl="revTx">
            <dgm:varLst>
              <dgm:chMax val="1"/>
              <dgm:chPref val="1"/>
              <dgm:bulletEnabled val="1"/>
            </dgm:varLst>
            <dgm:choose name="casesForTxtDirLogic">
              <dgm:if name="Name78" axis="self" ptType="node" func="posOdd" op="equ" val="1">
                <dgm:alg type="tx">
                  <dgm:param type="txAnchorHorz" val="ctr"/>
                  <dgm:param type="txAnchorVert" val="t"/>
                  <dgm:param type="parTxLTRAlign" val="ctr"/>
                  <dgm:param type="parTxRTLAlign" val="ctr"/>
                </dgm:alg>
              </dgm:if>
              <dgm:else name="Name89">
                <dgm:alg type="tx">
                  <dgm:param type="txAnchorHorz" val="ctr"/>
                  <dgm:param type="txAnchorVert" val="b"/>
                  <dgm:param type="parTxLTRAlign" val="ctr"/>
                  <dgm:param type="parTxRTLAlign" val="ctr"/>
                </dgm:alg>
              </dgm:else>
            </dgm:choose>
            <dgm:shape xmlns:r="http://schemas.openxmlformats.org/officeDocument/2006/relationships" type="rect" r:blip="">
              <dgm:adjLst/>
            </dgm:shape>
            <dgm:presOf axis="self"/>
            <dgm:constrLst>
              <dgm:constr type="lMarg"/>
              <dgm:constr type="rMarg"/>
              <dgm:constr type="tMarg"/>
              <dgm:constr type="bMarg"/>
            </dgm:constrLst>
            <dgm:ruleLst>
              <dgm:rule type="primFontSz" val="14" fact="NaN" max="NaN"/>
            </dgm:ruleLst>
          </dgm:layoutNode>
          <dgm:layoutNode name="L2TextContainerWrapper">
            <dgm:varLst>
              <dgm:chMax val="0"/>
              <dgm:chPref val="0"/>
              <dgm:bulletEnabled val="1"/>
            </dgm:varLst>
            <dgm:alg type="composite"/>
            <dgm:choose name="L2TextContainerConstr">
              <dgm:if name="CaseForPlacingL2TextContaineAboveDivider" axis="self" ptType="node" func="posOdd" op="equ" val="1">
                <dgm:constrLst>
                  <dgm:constr type="h" for="ch" forName="L2TextContainer" refType="h" fact="0.55"/>
                  <dgm:constr type="b" for="ch" forName="L2TextContainer" refType="h"/>
                  <dgm:constr type="h" for="ch" forName="FlexibleEmptyPlaceHolder" refType="h" fact="0.45"/>
                </dgm:constrLst>
              </dgm:if>
              <dgm:else name="CaseForPlacingL2TextContaineBelowDivider">
                <dgm:constrLst>
                  <dgm:constr type="h" for="ch" forName="L2TextContainer" refType="h" fact="0.55"/>
                  <dgm:constr type="h" for="ch" forName="FlexibleEmptyPlaceHolder" refType="h" fact="0.45"/>
                  <dgm:constr type="b" for="ch" forName="FlexibleEmptyPlaceHolder" refType="h"/>
                </dgm:constrLst>
              </dgm:else>
            </dgm:choose>
            <dgm:layoutNode name="L2TextContainer" styleLbl="bgAcc1">
              <dgm:choose name="L2TextContainerAlgo">
                <dgm:if name="L2TextContainerAlgoLTR" func="var" arg="dir" op="equ" val="norm">
                  <dgm:alg type="tx">
                    <dgm:param type="txAnchorVert" val="mid"/>
                    <dgm:param type="parTxRTLAlign" val="l"/>
                    <dgm:param type="parTxLTRAlign" val="l"/>
                    <dgm:param type="txAnchorVertCh" val="mid"/>
                    <dgm:param type="shpTxRTLAlignCh" val="l"/>
                    <dgm:param type="shpTxLTRAlignCh" val="l"/>
                  </dgm:alg>
                </dgm:if>
                <dgm:else name="L2TextContainerAlgoRTL">
                  <dgm:alg type="tx">
                    <dgm:param type="txAnchorVert" val="mid"/>
                    <dgm:param type="parTxRTLAlign" val="r"/>
                    <dgm:param type="parTxLTRAlign" val="r"/>
                    <dgm:param type="txAnchorVertCh" val="mid"/>
                    <dgm:param type="shpTxRTLAlignCh" val="r"/>
                    <dgm:param type="shpTxLTRAlignCh" val="r"/>
                  </dgm:alg>
                </dgm:else>
              </dgm:choose>
              <dgm:shape xmlns:r="http://schemas.openxmlformats.org/officeDocument/2006/relationships" type="roundRect" r:blip="">
                <dgm:adjLst/>
              </dgm:shape>
              <dgm:presOf axis="des" ptType="node"/>
              <dgm:constrLst>
                <dgm:constr type="primFontSz" val="17"/>
                <dgm:constr type="lMarg" refType="primFontSz" fact="0.7"/>
                <dgm:constr type="rMarg" refType="primFontSz" fact="0.7"/>
                <dgm:constr type="tMarg" refType="primFontSz" fact="0.7"/>
                <dgm:constr type="bMarg" refType="primFontSz" fact="0.7"/>
              </dgm:constrLst>
              <dgm:ruleLst>
                <dgm:rule type="primFontSz" val="12" fact="NaN" max="NaN"/>
                <dgm:rule type="secFontSz" val="10" fact="NaN" max="NaN"/>
                <dgm:rule type="h" val="INF" fact="NaN" max="NaN"/>
              </dgm:ruleLst>
            </dgm:layoutNode>
            <dgm:layoutNode name="FlexibleEmptyPlaceHolder">
              <dgm:alg type="sp"/>
              <dgm:shape xmlns:r="http://schemas.openxmlformats.org/officeDocument/2006/relationships" r:blip="">
                <dgm:adjLst/>
              </dgm:shape>
              <dgm:presOf/>
              <dgm:constrLst/>
            </dgm:layoutNode>
          </dgm:layoutNode>
          <dgm:layoutNode name="ConnectLine" styleLbl="sibTrans1D1" moveWith="L2TextContainer">
            <dgm:alg type="sp"/>
            <dgm:shape xmlns:r="http://schemas.openxmlformats.org/officeDocument/2006/relationships" type="line" r:blip="">
              <dgm:adjLst/>
              <dgm:extLst>
                <a:ext uri="{B698B0E9-8C71-41B9-8309-B3DCBF30829C}">
                  <dgm1612:spPr xmlns:dgm1612="http://schemas.microsoft.com/office/drawing/2016/12/diagram">
                    <a:ln>
                      <a:prstDash val="dash"/>
                    </a:ln>
                  </dgm1612:spPr>
                </a:ext>
              </dgm:extLst>
            </dgm:shape>
            <dgm:presOf/>
            <dgm:constrLst/>
          </dgm:layoutNode>
          <dgm:layoutNode name="ConnectorPoint" styleLbl="alignNode1" moveWith="L2TextContainer">
            <dgm:alg type="sp"/>
            <dgm:shape xmlns:r="http://schemas.openxmlformats.org/officeDocument/2006/relationships" type="ellipse" r:blip="" zOrderOff="1">
              <dgm:adjLst/>
            </dgm:shape>
            <dgm:presOf/>
            <dgm:constrLst/>
          </dgm:layoutNode>
          <dgm:layoutNode name="EmptyPlaceHolder">
            <dgm:alg type="sp"/>
            <dgm:shape xmlns:r="http://schemas.openxmlformats.org/officeDocument/2006/relationships" r:blip="">
              <dgm:adjLst/>
            </dgm:shape>
            <dgm:presOf/>
            <dgm:constrLst/>
          </dgm:layoutNode>
        </dgm:layoutNode>
        <dgm:forEach name="Name28" axis="followSib" ptType="sibTrans" cnt="1">
          <dgm:layoutNode name="spaceBetweenRectangles">
            <dgm:alg type="sp"/>
            <dgm:shape xmlns:r="http://schemas.openxmlformats.org/officeDocument/2006/relationships" r:blip="">
              <dgm:adjLst/>
            </dgm:shape>
            <dgm:presOf/>
            <dgm:constrLst/>
            <dgm:ruleLst/>
          </dgm:layoutNode>
        </dgm:forEach>
      </dgm:forEach>
    </dgm:layoutNode>
  </dgm:layoutNode>
  <dgm:extLst>
    <a:ext uri="{68A01E43-0DF5-4B5B-8FA6-DAF915123BFB}">
      <dgm1612:lstStyle xmlns:dgm1612="http://schemas.microsoft.com/office/drawing/2016/12/diagram">
        <a:lvl1pPr>
          <a:defRPr b="1"/>
        </a:lvl1pPr>
      </dgm1612:lstStyle>
    </a:ext>
  </dgm:extLst>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CBA1826-1B3E-4E2E-8D6C-93BCEAA3D6C6}"/>
              </a:ext>
            </a:extLst>
          </p:cNvPr>
          <p:cNvSpPr>
            <a:spLocks noGrp="1"/>
          </p:cNvSpPr>
          <p:nvPr>
            <p:ph type="ctrTitle"/>
          </p:nvPr>
        </p:nvSpPr>
        <p:spPr>
          <a:xfrm>
            <a:off x="2107200" y="1096965"/>
            <a:ext cx="7977600" cy="2085696"/>
          </a:xfrm>
        </p:spPr>
        <p:txBody>
          <a:bodyPr anchor="b">
            <a:normAutofit/>
          </a:bodyPr>
          <a:lstStyle>
            <a:lvl1pPr algn="ctr">
              <a:defRPr sz="4800"/>
            </a:lvl1pPr>
          </a:lstStyle>
          <a:p>
            <a:r>
              <a:rPr lang="en-US"/>
              <a:t>Click to edit Master title style</a:t>
            </a:r>
          </a:p>
        </p:txBody>
      </p:sp>
      <p:sp>
        <p:nvSpPr>
          <p:cNvPr id="3" name="Subtitle 2">
            <a:extLst>
              <a:ext uri="{FF2B5EF4-FFF2-40B4-BE49-F238E27FC236}">
                <a16:creationId xmlns:a16="http://schemas.microsoft.com/office/drawing/2014/main" id="{AAB5F0CE-1714-4650-9690-5676C06349A0}"/>
              </a:ext>
            </a:extLst>
          </p:cNvPr>
          <p:cNvSpPr>
            <a:spLocks noGrp="1"/>
          </p:cNvSpPr>
          <p:nvPr>
            <p:ph type="subTitle" idx="1"/>
          </p:nvPr>
        </p:nvSpPr>
        <p:spPr>
          <a:xfrm>
            <a:off x="3216000" y="3945771"/>
            <a:ext cx="5760000" cy="1832730"/>
          </a:xfrm>
        </p:spPr>
        <p:txBody>
          <a:bodyPr>
            <a:normAutofit/>
          </a:bodyPr>
          <a:lstStyle>
            <a:lvl1pPr marL="0" indent="0" algn="ctr">
              <a:lnSpc>
                <a:spcPct val="125000"/>
              </a:lnSpc>
              <a:buNone/>
              <a:defRPr sz="2400" i="0" spc="50" baseline="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BFD0CA85-BF38-4762-934C-D00F2047C2D1}"/>
              </a:ext>
            </a:extLst>
          </p:cNvPr>
          <p:cNvSpPr>
            <a:spLocks noGrp="1"/>
          </p:cNvSpPr>
          <p:nvPr>
            <p:ph type="dt" sz="half" idx="10"/>
          </p:nvPr>
        </p:nvSpPr>
        <p:spPr/>
        <p:txBody>
          <a:bodyPr/>
          <a:lstStyle/>
          <a:p>
            <a:fld id="{4EC743F4-8769-40B4-85DF-6CB8DE9F66AA}" type="datetimeFigureOut">
              <a:rPr lang="en-US" smtClean="0"/>
              <a:t>5/1/2024</a:t>
            </a:fld>
            <a:endParaRPr lang="en-US"/>
          </a:p>
        </p:txBody>
      </p:sp>
      <p:sp>
        <p:nvSpPr>
          <p:cNvPr id="5" name="Footer Placeholder 4">
            <a:extLst>
              <a:ext uri="{FF2B5EF4-FFF2-40B4-BE49-F238E27FC236}">
                <a16:creationId xmlns:a16="http://schemas.microsoft.com/office/drawing/2014/main" id="{649CA3C9-6579-49D9-A5FD-20231FB4B35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BB9B94FE-6287-4D49-B0E5-FE9A9BA75A0C}"/>
              </a:ext>
            </a:extLst>
          </p:cNvPr>
          <p:cNvSpPr>
            <a:spLocks noGrp="1"/>
          </p:cNvSpPr>
          <p:nvPr>
            <p:ph type="sldNum" sz="quarter" idx="12"/>
          </p:nvPr>
        </p:nvSpPr>
        <p:spPr/>
        <p:txBody>
          <a:bodyPr/>
          <a:lstStyle/>
          <a:p>
            <a:fld id="{FF2BD96E-3838-45D2-9031-D3AF67C920A5}" type="slidenum">
              <a:rPr lang="en-US" smtClean="0"/>
              <a:t>‹#›</a:t>
            </a:fld>
            <a:endParaRPr lang="en-US"/>
          </a:p>
        </p:txBody>
      </p:sp>
      <p:cxnSp>
        <p:nvCxnSpPr>
          <p:cNvPr id="7" name="Straight Connector 6">
            <a:extLst>
              <a:ext uri="{FF2B5EF4-FFF2-40B4-BE49-F238E27FC236}">
                <a16:creationId xmlns:a16="http://schemas.microsoft.com/office/drawing/2014/main" id="{AE0C0B2A-3FD1-4235-A16E-0ED1E028A93E}"/>
              </a:ext>
            </a:extLst>
          </p:cNvPr>
          <p:cNvCxnSpPr>
            <a:cxnSpLocks/>
          </p:cNvCxnSpPr>
          <p:nvPr/>
        </p:nvCxnSpPr>
        <p:spPr>
          <a:xfrm>
            <a:off x="5826000" y="3525773"/>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grpSp>
        <p:nvGrpSpPr>
          <p:cNvPr id="8" name="Group 7">
            <a:extLst>
              <a:ext uri="{FF2B5EF4-FFF2-40B4-BE49-F238E27FC236}">
                <a16:creationId xmlns:a16="http://schemas.microsoft.com/office/drawing/2014/main" id="{9494E066-0146-46E9-BAF1-C33240ABA294}"/>
              </a:ext>
            </a:extLst>
          </p:cNvPr>
          <p:cNvGrpSpPr/>
          <p:nvPr/>
        </p:nvGrpSpPr>
        <p:grpSpPr>
          <a:xfrm rot="2700000">
            <a:off x="10127693" y="4178240"/>
            <a:ext cx="633413" cy="1862138"/>
            <a:chOff x="5959192" y="333389"/>
            <a:chExt cx="633413" cy="1862138"/>
          </a:xfrm>
        </p:grpSpPr>
        <p:grpSp>
          <p:nvGrpSpPr>
            <p:cNvPr id="9" name="Group 8">
              <a:extLst>
                <a:ext uri="{FF2B5EF4-FFF2-40B4-BE49-F238E27FC236}">
                  <a16:creationId xmlns:a16="http://schemas.microsoft.com/office/drawing/2014/main" id="{B02BD80B-C499-4DAC-9580-575B04F8658F}"/>
                </a:ext>
              </a:extLst>
            </p:cNvPr>
            <p:cNvGrpSpPr/>
            <p:nvPr/>
          </p:nvGrpSpPr>
          <p:grpSpPr>
            <a:xfrm>
              <a:off x="5959192" y="333389"/>
              <a:ext cx="633413" cy="1419225"/>
              <a:chOff x="5959192" y="333389"/>
              <a:chExt cx="633413" cy="1419225"/>
            </a:xfrm>
          </p:grpSpPr>
          <p:sp>
            <p:nvSpPr>
              <p:cNvPr id="11" name="Freeform 68">
                <a:extLst>
                  <a:ext uri="{FF2B5EF4-FFF2-40B4-BE49-F238E27FC236}">
                    <a16:creationId xmlns:a16="http://schemas.microsoft.com/office/drawing/2014/main" id="{CCF069F3-858C-4C67-90C2-46017C3D4CEB}"/>
                  </a:ext>
                </a:extLst>
              </p:cNvPr>
              <p:cNvSpPr>
                <a:spLocks/>
              </p:cNvSpPr>
              <p:nvPr/>
            </p:nvSpPr>
            <p:spPr bwMode="auto">
              <a:xfrm>
                <a:off x="5959192" y="333389"/>
                <a:ext cx="319088" cy="1419225"/>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12" name="Freeform 69">
                <a:extLst>
                  <a:ext uri="{FF2B5EF4-FFF2-40B4-BE49-F238E27FC236}">
                    <a16:creationId xmlns:a16="http://schemas.microsoft.com/office/drawing/2014/main" id="{8A1FFA52-DFA8-4A81-8A85-50BE13257F51}"/>
                  </a:ext>
                </a:extLst>
              </p:cNvPr>
              <p:cNvSpPr>
                <a:spLocks/>
              </p:cNvSpPr>
              <p:nvPr/>
            </p:nvSpPr>
            <p:spPr bwMode="auto">
              <a:xfrm>
                <a:off x="6278280" y="333389"/>
                <a:ext cx="314325" cy="1419225"/>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grpSp>
        <p:sp>
          <p:nvSpPr>
            <p:cNvPr id="10" name="Line 70">
              <a:extLst>
                <a:ext uri="{FF2B5EF4-FFF2-40B4-BE49-F238E27FC236}">
                  <a16:creationId xmlns:a16="http://schemas.microsoft.com/office/drawing/2014/main" id="{BAEDA471-60CB-4A0C-B9AD-B2B3C51EA2FD}"/>
                </a:ext>
              </a:extLst>
            </p:cNvPr>
            <p:cNvSpPr>
              <a:spLocks noChangeShapeType="1"/>
            </p:cNvSpPr>
            <p:nvPr/>
          </p:nvSpPr>
          <p:spPr bwMode="auto">
            <a:xfrm flipV="1">
              <a:off x="6278280" y="333389"/>
              <a:ext cx="0" cy="1862138"/>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spTree>
    <p:extLst>
      <p:ext uri="{BB962C8B-B14F-4D97-AF65-F5344CB8AC3E}">
        <p14:creationId xmlns:p14="http://schemas.microsoft.com/office/powerpoint/2010/main" val="188295075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5732E59-6597-437B-B2F8-E2DD1F86A8F8}"/>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70E3BC1D-912E-4012-84AC-A509C9EF4F4E}"/>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E977110C-4AA3-4101-B3BD-140B90AF99C9}"/>
              </a:ext>
            </a:extLst>
          </p:cNvPr>
          <p:cNvSpPr>
            <a:spLocks noGrp="1"/>
          </p:cNvSpPr>
          <p:nvPr>
            <p:ph type="dt" sz="half" idx="10"/>
          </p:nvPr>
        </p:nvSpPr>
        <p:spPr/>
        <p:txBody>
          <a:bodyPr/>
          <a:lstStyle/>
          <a:p>
            <a:fld id="{4EC743F4-8769-40B4-85DF-6CB8DE9F66AA}" type="datetimeFigureOut">
              <a:rPr lang="en-US" smtClean="0"/>
              <a:t>5/1/2024</a:t>
            </a:fld>
            <a:endParaRPr lang="en-US"/>
          </a:p>
        </p:txBody>
      </p:sp>
      <p:sp>
        <p:nvSpPr>
          <p:cNvPr id="5" name="Footer Placeholder 4">
            <a:extLst>
              <a:ext uri="{FF2B5EF4-FFF2-40B4-BE49-F238E27FC236}">
                <a16:creationId xmlns:a16="http://schemas.microsoft.com/office/drawing/2014/main" id="{4C50F189-4D8E-4DE6-8295-CF92FA8BFDEF}"/>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575F33EC-1ACF-4D46-AEA5-A20802210B75}"/>
              </a:ext>
            </a:extLst>
          </p:cNvPr>
          <p:cNvSpPr>
            <a:spLocks noGrp="1"/>
          </p:cNvSpPr>
          <p:nvPr>
            <p:ph type="sldNum" sz="quarter" idx="12"/>
          </p:nvPr>
        </p:nvSpPr>
        <p:spPr/>
        <p:txBody>
          <a:bodyPr/>
          <a:lstStyle/>
          <a:p>
            <a:fld id="{FF2BD96E-3838-45D2-9031-D3AF67C920A5}" type="slidenum">
              <a:rPr lang="en-US" smtClean="0"/>
              <a:t>‹#›</a:t>
            </a:fld>
            <a:endParaRPr lang="en-US"/>
          </a:p>
        </p:txBody>
      </p:sp>
    </p:spTree>
    <p:extLst>
      <p:ext uri="{BB962C8B-B14F-4D97-AF65-F5344CB8AC3E}">
        <p14:creationId xmlns:p14="http://schemas.microsoft.com/office/powerpoint/2010/main" val="128106801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7045267-19A7-4A3D-9658-AD3F78DD35CB}"/>
              </a:ext>
            </a:extLst>
          </p:cNvPr>
          <p:cNvSpPr>
            <a:spLocks noGrp="1"/>
          </p:cNvSpPr>
          <p:nvPr>
            <p:ph type="title"/>
          </p:nvPr>
        </p:nvSpPr>
        <p:spPr>
          <a:xfrm>
            <a:off x="990000" y="2305800"/>
            <a:ext cx="4636800" cy="2246400"/>
          </a:xfrm>
        </p:spPr>
        <p:txBody>
          <a:bodyPr anchor="ctr">
            <a:normAutofit/>
          </a:bodyPr>
          <a:lstStyle>
            <a:lvl1pPr algn="ctr">
              <a:defRPr sz="4800"/>
            </a:lvl1pPr>
          </a:lstStyle>
          <a:p>
            <a:r>
              <a:rPr lang="en-US"/>
              <a:t>Click to edit Master title style</a:t>
            </a:r>
          </a:p>
        </p:txBody>
      </p:sp>
      <p:sp>
        <p:nvSpPr>
          <p:cNvPr id="3" name="Text Placeholder 2">
            <a:extLst>
              <a:ext uri="{FF2B5EF4-FFF2-40B4-BE49-F238E27FC236}">
                <a16:creationId xmlns:a16="http://schemas.microsoft.com/office/drawing/2014/main" id="{85F17554-5672-499F-BEB9-AB069E6D15F2}"/>
              </a:ext>
            </a:extLst>
          </p:cNvPr>
          <p:cNvSpPr>
            <a:spLocks noGrp="1"/>
          </p:cNvSpPr>
          <p:nvPr>
            <p:ph type="body" idx="1"/>
          </p:nvPr>
        </p:nvSpPr>
        <p:spPr>
          <a:xfrm>
            <a:off x="6565250" y="2305800"/>
            <a:ext cx="4636800" cy="2246400"/>
          </a:xfrm>
        </p:spPr>
        <p:txBody>
          <a:bodyPr anchor="ctr">
            <a:normAutofit/>
          </a:bodyPr>
          <a:lstStyle>
            <a:lvl1pPr marL="0" indent="0" algn="ctr">
              <a:lnSpc>
                <a:spcPct val="125000"/>
              </a:lnSpc>
              <a:buNone/>
              <a:defRPr sz="2400" i="1">
                <a:solidFill>
                  <a:schemeClr val="tx1">
                    <a:alpha val="60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C0CBA3C6-C279-46AA-B4EE-5F861D83D2AC}"/>
              </a:ext>
            </a:extLst>
          </p:cNvPr>
          <p:cNvSpPr>
            <a:spLocks noGrp="1"/>
          </p:cNvSpPr>
          <p:nvPr>
            <p:ph type="dt" sz="half" idx="10"/>
          </p:nvPr>
        </p:nvSpPr>
        <p:spPr/>
        <p:txBody>
          <a:bodyPr/>
          <a:lstStyle/>
          <a:p>
            <a:fld id="{4EC743F4-8769-40B4-85DF-6CB8DE9F66AA}" type="datetimeFigureOut">
              <a:rPr lang="en-US" smtClean="0"/>
              <a:t>5/1/2024</a:t>
            </a:fld>
            <a:endParaRPr lang="en-US"/>
          </a:p>
        </p:txBody>
      </p:sp>
      <p:sp>
        <p:nvSpPr>
          <p:cNvPr id="5" name="Footer Placeholder 4">
            <a:extLst>
              <a:ext uri="{FF2B5EF4-FFF2-40B4-BE49-F238E27FC236}">
                <a16:creationId xmlns:a16="http://schemas.microsoft.com/office/drawing/2014/main" id="{F04C125B-DDB9-4F4E-B9E9-A747E648FC92}"/>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A83D465E-E86B-42A8-B18A-9046E40D63D6}"/>
              </a:ext>
            </a:extLst>
          </p:cNvPr>
          <p:cNvSpPr>
            <a:spLocks noGrp="1"/>
          </p:cNvSpPr>
          <p:nvPr>
            <p:ph type="sldNum" sz="quarter" idx="12"/>
          </p:nvPr>
        </p:nvSpPr>
        <p:spPr/>
        <p:txBody>
          <a:bodyPr/>
          <a:lstStyle/>
          <a:p>
            <a:fld id="{FF2BD96E-3838-45D2-9031-D3AF67C920A5}" type="slidenum">
              <a:rPr lang="en-US" smtClean="0"/>
              <a:t>‹#›</a:t>
            </a:fld>
            <a:endParaRPr lang="en-US"/>
          </a:p>
        </p:txBody>
      </p:sp>
      <p:sp>
        <p:nvSpPr>
          <p:cNvPr id="7" name="Oval 6">
            <a:extLst>
              <a:ext uri="{FF2B5EF4-FFF2-40B4-BE49-F238E27FC236}">
                <a16:creationId xmlns:a16="http://schemas.microsoft.com/office/drawing/2014/main" id="{6681007E-0E57-40DB-9A98-D04E0A05937B}"/>
              </a:ext>
            </a:extLst>
          </p:cNvPr>
          <p:cNvSpPr/>
          <p:nvPr/>
        </p:nvSpPr>
        <p:spPr>
          <a:xfrm>
            <a:off x="1437136" y="649304"/>
            <a:ext cx="340415" cy="340415"/>
          </a:xfrm>
          <a:prstGeom prst="ellipse">
            <a:avLst/>
          </a:pr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pPr lvl="0"/>
            <a:endParaRPr lang="en-US">
              <a:solidFill>
                <a:schemeClr val="tx1"/>
              </a:solidFill>
            </a:endParaRPr>
          </a:p>
        </p:txBody>
      </p:sp>
      <p:grpSp>
        <p:nvGrpSpPr>
          <p:cNvPr id="8" name="Group 7">
            <a:extLst>
              <a:ext uri="{FF2B5EF4-FFF2-40B4-BE49-F238E27FC236}">
                <a16:creationId xmlns:a16="http://schemas.microsoft.com/office/drawing/2014/main" id="{4C2D7ED2-BAE3-470E-9EFF-F2A49EDD9767}"/>
              </a:ext>
            </a:extLst>
          </p:cNvPr>
          <p:cNvGrpSpPr/>
          <p:nvPr/>
        </p:nvGrpSpPr>
        <p:grpSpPr>
          <a:xfrm rot="10800000">
            <a:off x="1079500" y="952167"/>
            <a:ext cx="641184" cy="1069728"/>
            <a:chOff x="6484111" y="2967038"/>
            <a:chExt cx="641184" cy="1069728"/>
          </a:xfrm>
        </p:grpSpPr>
        <p:grpSp>
          <p:nvGrpSpPr>
            <p:cNvPr id="9" name="Group 8">
              <a:extLst>
                <a:ext uri="{FF2B5EF4-FFF2-40B4-BE49-F238E27FC236}">
                  <a16:creationId xmlns:a16="http://schemas.microsoft.com/office/drawing/2014/main" id="{15B14D1A-9E1B-41C3-96AA-A5C40C4F9B3A}"/>
                </a:ext>
              </a:extLst>
            </p:cNvPr>
            <p:cNvGrpSpPr/>
            <p:nvPr/>
          </p:nvGrpSpPr>
          <p:grpSpPr>
            <a:xfrm>
              <a:off x="6808136" y="2967038"/>
              <a:ext cx="317159" cy="932400"/>
              <a:chOff x="6808136" y="2967038"/>
              <a:chExt cx="317159" cy="932400"/>
            </a:xfrm>
          </p:grpSpPr>
          <p:sp>
            <p:nvSpPr>
              <p:cNvPr id="14" name="Freeform 68">
                <a:extLst>
                  <a:ext uri="{FF2B5EF4-FFF2-40B4-BE49-F238E27FC236}">
                    <a16:creationId xmlns:a16="http://schemas.microsoft.com/office/drawing/2014/main" id="{00EC83EC-04A6-4533-80A5-B1817F1FB35E}"/>
                  </a:ext>
                </a:extLst>
              </p:cNvPr>
              <p:cNvSpPr>
                <a:spLocks/>
              </p:cNvSpPr>
              <p:nvPr/>
            </p:nvSpPr>
            <p:spPr bwMode="auto">
              <a:xfrm>
                <a:off x="6808136" y="2967038"/>
                <a:ext cx="159772" cy="710627"/>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15" name="Freeform 69">
                <a:extLst>
                  <a:ext uri="{FF2B5EF4-FFF2-40B4-BE49-F238E27FC236}">
                    <a16:creationId xmlns:a16="http://schemas.microsoft.com/office/drawing/2014/main" id="{BF61FF24-9074-4265-ACF4-1AEC3621B766}"/>
                  </a:ext>
                </a:extLst>
              </p:cNvPr>
              <p:cNvSpPr>
                <a:spLocks/>
              </p:cNvSpPr>
              <p:nvPr/>
            </p:nvSpPr>
            <p:spPr bwMode="auto">
              <a:xfrm>
                <a:off x="6967908" y="2967038"/>
                <a:ext cx="157387" cy="710627"/>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16" name="Line 70">
                <a:extLst>
                  <a:ext uri="{FF2B5EF4-FFF2-40B4-BE49-F238E27FC236}">
                    <a16:creationId xmlns:a16="http://schemas.microsoft.com/office/drawing/2014/main" id="{8D31D9FF-672B-4C5E-B4B2-DD86A124413F}"/>
                  </a:ext>
                </a:extLst>
              </p:cNvPr>
              <p:cNvSpPr>
                <a:spLocks noChangeShapeType="1"/>
              </p:cNvSpPr>
              <p:nvPr/>
            </p:nvSpPr>
            <p:spPr bwMode="auto">
              <a:xfrm flipV="1">
                <a:off x="6967908" y="2967038"/>
                <a:ext cx="0" cy="932400"/>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grpSp>
          <p:nvGrpSpPr>
            <p:cNvPr id="10" name="Group 9">
              <a:extLst>
                <a:ext uri="{FF2B5EF4-FFF2-40B4-BE49-F238E27FC236}">
                  <a16:creationId xmlns:a16="http://schemas.microsoft.com/office/drawing/2014/main" id="{8991EBFD-EBD5-48CE-9178-AF5B6F50D416}"/>
                </a:ext>
              </a:extLst>
            </p:cNvPr>
            <p:cNvGrpSpPr/>
            <p:nvPr/>
          </p:nvGrpSpPr>
          <p:grpSpPr>
            <a:xfrm rot="18900000" flipH="1">
              <a:off x="6484111" y="3104366"/>
              <a:ext cx="317159" cy="932400"/>
              <a:chOff x="6808136" y="2967038"/>
              <a:chExt cx="317159" cy="932400"/>
            </a:xfrm>
          </p:grpSpPr>
          <p:sp>
            <p:nvSpPr>
              <p:cNvPr id="11" name="Freeform 68">
                <a:extLst>
                  <a:ext uri="{FF2B5EF4-FFF2-40B4-BE49-F238E27FC236}">
                    <a16:creationId xmlns:a16="http://schemas.microsoft.com/office/drawing/2014/main" id="{1B45F046-3129-4A30-9402-44BA590CD1B6}"/>
                  </a:ext>
                </a:extLst>
              </p:cNvPr>
              <p:cNvSpPr>
                <a:spLocks/>
              </p:cNvSpPr>
              <p:nvPr/>
            </p:nvSpPr>
            <p:spPr bwMode="auto">
              <a:xfrm>
                <a:off x="6808136" y="2967038"/>
                <a:ext cx="159772" cy="710627"/>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12" name="Freeform 69">
                <a:extLst>
                  <a:ext uri="{FF2B5EF4-FFF2-40B4-BE49-F238E27FC236}">
                    <a16:creationId xmlns:a16="http://schemas.microsoft.com/office/drawing/2014/main" id="{24589F32-BB2E-46B1-BAB5-75EA779C7A25}"/>
                  </a:ext>
                </a:extLst>
              </p:cNvPr>
              <p:cNvSpPr>
                <a:spLocks/>
              </p:cNvSpPr>
              <p:nvPr/>
            </p:nvSpPr>
            <p:spPr bwMode="auto">
              <a:xfrm>
                <a:off x="6967908" y="2967038"/>
                <a:ext cx="157387" cy="710627"/>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13" name="Line 70">
                <a:extLst>
                  <a:ext uri="{FF2B5EF4-FFF2-40B4-BE49-F238E27FC236}">
                    <a16:creationId xmlns:a16="http://schemas.microsoft.com/office/drawing/2014/main" id="{0BD46CA5-AE89-4413-AB8D-347179D88133}"/>
                  </a:ext>
                </a:extLst>
              </p:cNvPr>
              <p:cNvSpPr>
                <a:spLocks noChangeShapeType="1"/>
              </p:cNvSpPr>
              <p:nvPr/>
            </p:nvSpPr>
            <p:spPr bwMode="auto">
              <a:xfrm flipV="1">
                <a:off x="6967908" y="2967038"/>
                <a:ext cx="0" cy="932400"/>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grpSp>
      <p:cxnSp>
        <p:nvCxnSpPr>
          <p:cNvPr id="17" name="Straight Connector 16">
            <a:extLst>
              <a:ext uri="{FF2B5EF4-FFF2-40B4-BE49-F238E27FC236}">
                <a16:creationId xmlns:a16="http://schemas.microsoft.com/office/drawing/2014/main" id="{4043A360-3214-4DB8-BD85-C6AE48D02D3A}"/>
              </a:ext>
            </a:extLst>
          </p:cNvPr>
          <p:cNvCxnSpPr>
            <a:cxnSpLocks/>
          </p:cNvCxnSpPr>
          <p:nvPr/>
        </p:nvCxnSpPr>
        <p:spPr>
          <a:xfrm rot="16200000" flipH="1">
            <a:off x="5826000" y="3429001"/>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88253422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D84AEE3-6C7B-402E-B26D-1D079D78D307}"/>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B1101641-6BDA-433D-9393-1DDACE06701C}"/>
              </a:ext>
            </a:extLst>
          </p:cNvPr>
          <p:cNvSpPr>
            <a:spLocks noGrp="1"/>
          </p:cNvSpPr>
          <p:nvPr>
            <p:ph sz="half" idx="1"/>
          </p:nvPr>
        </p:nvSpPr>
        <p:spPr>
          <a:xfrm>
            <a:off x="989400" y="1685925"/>
            <a:ext cx="4928400" cy="409257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DB8F8D2A-A489-488D-B1E1-23F36D3E95C7}"/>
              </a:ext>
            </a:extLst>
          </p:cNvPr>
          <p:cNvSpPr>
            <a:spLocks noGrp="1"/>
          </p:cNvSpPr>
          <p:nvPr>
            <p:ph sz="half" idx="2"/>
          </p:nvPr>
        </p:nvSpPr>
        <p:spPr>
          <a:xfrm>
            <a:off x="6274202" y="1685925"/>
            <a:ext cx="4928400" cy="409257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1CA242E8-AEEF-4BBD-94E9-86F89D69522C}"/>
              </a:ext>
            </a:extLst>
          </p:cNvPr>
          <p:cNvSpPr>
            <a:spLocks noGrp="1"/>
          </p:cNvSpPr>
          <p:nvPr>
            <p:ph type="dt" sz="half" idx="10"/>
          </p:nvPr>
        </p:nvSpPr>
        <p:spPr/>
        <p:txBody>
          <a:bodyPr/>
          <a:lstStyle/>
          <a:p>
            <a:fld id="{4EC743F4-8769-40B4-85DF-6CB8DE9F66AA}" type="datetimeFigureOut">
              <a:rPr lang="en-US" smtClean="0"/>
              <a:t>5/1/2024</a:t>
            </a:fld>
            <a:endParaRPr lang="en-US"/>
          </a:p>
        </p:txBody>
      </p:sp>
      <p:sp>
        <p:nvSpPr>
          <p:cNvPr id="6" name="Footer Placeholder 5">
            <a:extLst>
              <a:ext uri="{FF2B5EF4-FFF2-40B4-BE49-F238E27FC236}">
                <a16:creationId xmlns:a16="http://schemas.microsoft.com/office/drawing/2014/main" id="{BD58D2CA-06C9-412D-A5D6-F97DDBBB03DB}"/>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021A80D9-E04B-47BF-80DA-01E68346A51C}"/>
              </a:ext>
            </a:extLst>
          </p:cNvPr>
          <p:cNvSpPr>
            <a:spLocks noGrp="1"/>
          </p:cNvSpPr>
          <p:nvPr>
            <p:ph type="sldNum" sz="quarter" idx="12"/>
          </p:nvPr>
        </p:nvSpPr>
        <p:spPr/>
        <p:txBody>
          <a:bodyPr/>
          <a:lstStyle/>
          <a:p>
            <a:fld id="{FF2BD96E-3838-45D2-9031-D3AF67C920A5}" type="slidenum">
              <a:rPr lang="en-US" smtClean="0"/>
              <a:t>‹#›</a:t>
            </a:fld>
            <a:endParaRPr lang="en-US"/>
          </a:p>
        </p:txBody>
      </p:sp>
    </p:spTree>
    <p:extLst>
      <p:ext uri="{BB962C8B-B14F-4D97-AF65-F5344CB8AC3E}">
        <p14:creationId xmlns:p14="http://schemas.microsoft.com/office/powerpoint/2010/main" val="60294196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7A42251-8A4B-463E-982B-C657C3810F36}"/>
              </a:ext>
            </a:extLst>
          </p:cNvPr>
          <p:cNvSpPr>
            <a:spLocks noGrp="1"/>
          </p:cNvSpPr>
          <p:nvPr>
            <p:ph type="title"/>
          </p:nvPr>
        </p:nvSpPr>
        <p:spPr>
          <a:xfrm>
            <a:off x="989400" y="395289"/>
            <a:ext cx="10213200" cy="1112836"/>
          </a:xfrm>
        </p:spPr>
        <p:txBody>
          <a:bodyPr/>
          <a:lstStyle/>
          <a:p>
            <a:r>
              <a:rPr lang="en-US"/>
              <a:t>Click to edit Master title style</a:t>
            </a:r>
          </a:p>
        </p:txBody>
      </p:sp>
      <p:sp>
        <p:nvSpPr>
          <p:cNvPr id="3" name="Text Placeholder 2">
            <a:extLst>
              <a:ext uri="{FF2B5EF4-FFF2-40B4-BE49-F238E27FC236}">
                <a16:creationId xmlns:a16="http://schemas.microsoft.com/office/drawing/2014/main" id="{61C74D5E-AC0B-46BF-8840-61CC89C3B6BE}"/>
              </a:ext>
            </a:extLst>
          </p:cNvPr>
          <p:cNvSpPr>
            <a:spLocks noGrp="1"/>
          </p:cNvSpPr>
          <p:nvPr>
            <p:ph type="body" idx="1"/>
          </p:nvPr>
        </p:nvSpPr>
        <p:spPr>
          <a:xfrm>
            <a:off x="989399" y="1736732"/>
            <a:ext cx="4928400" cy="661912"/>
          </a:xfrm>
        </p:spPr>
        <p:txBody>
          <a:bodyPr anchor="b">
            <a:normAutofit/>
          </a:bodyPr>
          <a:lstStyle>
            <a:lvl1pPr marL="0" indent="0">
              <a:buNone/>
              <a:defRPr sz="1600" b="0" cap="all" spc="300" baseline="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901A0738-7A90-4A35-AB98-9656D6187286}"/>
              </a:ext>
            </a:extLst>
          </p:cNvPr>
          <p:cNvSpPr>
            <a:spLocks noGrp="1"/>
          </p:cNvSpPr>
          <p:nvPr>
            <p:ph sz="half" idx="2"/>
          </p:nvPr>
        </p:nvSpPr>
        <p:spPr>
          <a:xfrm>
            <a:off x="989400" y="2431256"/>
            <a:ext cx="4928400" cy="334724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5DADFE01-1BA7-4288-9355-8B2B508BE582}"/>
              </a:ext>
            </a:extLst>
          </p:cNvPr>
          <p:cNvSpPr>
            <a:spLocks noGrp="1"/>
          </p:cNvSpPr>
          <p:nvPr>
            <p:ph type="body" sz="quarter" idx="3"/>
          </p:nvPr>
        </p:nvSpPr>
        <p:spPr>
          <a:xfrm>
            <a:off x="6274200" y="1736732"/>
            <a:ext cx="4928400" cy="662400"/>
          </a:xfrm>
        </p:spPr>
        <p:txBody>
          <a:bodyPr anchor="b">
            <a:normAutofit/>
          </a:bodyPr>
          <a:lstStyle>
            <a:lvl1pPr marL="0" indent="0">
              <a:buNone/>
              <a:defRPr sz="1600" b="0" cap="all" spc="300" baseline="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F7D49F77-6C55-47AC-B1AE-5D9906DBD7F6}"/>
              </a:ext>
            </a:extLst>
          </p:cNvPr>
          <p:cNvSpPr>
            <a:spLocks noGrp="1"/>
          </p:cNvSpPr>
          <p:nvPr>
            <p:ph sz="quarter" idx="4"/>
          </p:nvPr>
        </p:nvSpPr>
        <p:spPr>
          <a:xfrm>
            <a:off x="6274200" y="2431257"/>
            <a:ext cx="4928400" cy="3347244"/>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21D8EF53-AF86-47E8-83DC-8C419847A639}"/>
              </a:ext>
            </a:extLst>
          </p:cNvPr>
          <p:cNvSpPr>
            <a:spLocks noGrp="1"/>
          </p:cNvSpPr>
          <p:nvPr>
            <p:ph type="dt" sz="half" idx="10"/>
          </p:nvPr>
        </p:nvSpPr>
        <p:spPr/>
        <p:txBody>
          <a:bodyPr/>
          <a:lstStyle/>
          <a:p>
            <a:fld id="{4EC743F4-8769-40B4-85DF-6CB8DE9F66AA}" type="datetimeFigureOut">
              <a:rPr lang="en-US" smtClean="0"/>
              <a:t>5/1/2024</a:t>
            </a:fld>
            <a:endParaRPr lang="en-US"/>
          </a:p>
        </p:txBody>
      </p:sp>
      <p:sp>
        <p:nvSpPr>
          <p:cNvPr id="8" name="Footer Placeholder 7">
            <a:extLst>
              <a:ext uri="{FF2B5EF4-FFF2-40B4-BE49-F238E27FC236}">
                <a16:creationId xmlns:a16="http://schemas.microsoft.com/office/drawing/2014/main" id="{5C01D653-ED9A-46D3-A97F-B5FA1DAE6CA9}"/>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CC5B9B66-64EA-4022-BD96-ECF2A80CE2F0}"/>
              </a:ext>
            </a:extLst>
          </p:cNvPr>
          <p:cNvSpPr>
            <a:spLocks noGrp="1"/>
          </p:cNvSpPr>
          <p:nvPr>
            <p:ph type="sldNum" sz="quarter" idx="12"/>
          </p:nvPr>
        </p:nvSpPr>
        <p:spPr/>
        <p:txBody>
          <a:bodyPr/>
          <a:lstStyle/>
          <a:p>
            <a:fld id="{FF2BD96E-3838-45D2-9031-D3AF67C920A5}" type="slidenum">
              <a:rPr lang="en-US" smtClean="0"/>
              <a:t>‹#›</a:t>
            </a:fld>
            <a:endParaRPr lang="en-US"/>
          </a:p>
        </p:txBody>
      </p:sp>
    </p:spTree>
    <p:extLst>
      <p:ext uri="{BB962C8B-B14F-4D97-AF65-F5344CB8AC3E}">
        <p14:creationId xmlns:p14="http://schemas.microsoft.com/office/powerpoint/2010/main" val="11135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033B6B0-54DE-4F2D-84DD-D06CD3B117B4}"/>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AEFFE053-BB16-4940-B248-2D496BB29975}"/>
              </a:ext>
            </a:extLst>
          </p:cNvPr>
          <p:cNvSpPr>
            <a:spLocks noGrp="1"/>
          </p:cNvSpPr>
          <p:nvPr>
            <p:ph type="dt" sz="half" idx="10"/>
          </p:nvPr>
        </p:nvSpPr>
        <p:spPr/>
        <p:txBody>
          <a:bodyPr/>
          <a:lstStyle/>
          <a:p>
            <a:fld id="{4EC743F4-8769-40B4-85DF-6CB8DE9F66AA}" type="datetimeFigureOut">
              <a:rPr lang="en-US" smtClean="0"/>
              <a:t>5/1/2024</a:t>
            </a:fld>
            <a:endParaRPr lang="en-US"/>
          </a:p>
        </p:txBody>
      </p:sp>
      <p:sp>
        <p:nvSpPr>
          <p:cNvPr id="4" name="Footer Placeholder 3">
            <a:extLst>
              <a:ext uri="{FF2B5EF4-FFF2-40B4-BE49-F238E27FC236}">
                <a16:creationId xmlns:a16="http://schemas.microsoft.com/office/drawing/2014/main" id="{31FBD80C-6CA1-42DB-B732-4807A27DA8C7}"/>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B7A9DA86-C177-42C6-90F8-37C6844A2AA8}"/>
              </a:ext>
            </a:extLst>
          </p:cNvPr>
          <p:cNvSpPr>
            <a:spLocks noGrp="1"/>
          </p:cNvSpPr>
          <p:nvPr>
            <p:ph type="sldNum" sz="quarter" idx="12"/>
          </p:nvPr>
        </p:nvSpPr>
        <p:spPr/>
        <p:txBody>
          <a:bodyPr/>
          <a:lstStyle/>
          <a:p>
            <a:fld id="{FF2BD96E-3838-45D2-9031-D3AF67C920A5}" type="slidenum">
              <a:rPr lang="en-US" smtClean="0"/>
              <a:t>‹#›</a:t>
            </a:fld>
            <a:endParaRPr lang="en-US"/>
          </a:p>
        </p:txBody>
      </p:sp>
    </p:spTree>
    <p:extLst>
      <p:ext uri="{BB962C8B-B14F-4D97-AF65-F5344CB8AC3E}">
        <p14:creationId xmlns:p14="http://schemas.microsoft.com/office/powerpoint/2010/main" val="157827515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4746A27C-9BDA-43B3-96EA-C145EA7F04DE}"/>
              </a:ext>
            </a:extLst>
          </p:cNvPr>
          <p:cNvSpPr>
            <a:spLocks noGrp="1"/>
          </p:cNvSpPr>
          <p:nvPr>
            <p:ph type="dt" sz="half" idx="10"/>
          </p:nvPr>
        </p:nvSpPr>
        <p:spPr/>
        <p:txBody>
          <a:bodyPr/>
          <a:lstStyle/>
          <a:p>
            <a:fld id="{4EC743F4-8769-40B4-85DF-6CB8DE9F66AA}" type="datetimeFigureOut">
              <a:rPr lang="en-US" smtClean="0"/>
              <a:t>5/1/2024</a:t>
            </a:fld>
            <a:endParaRPr lang="en-US"/>
          </a:p>
        </p:txBody>
      </p:sp>
      <p:sp>
        <p:nvSpPr>
          <p:cNvPr id="3" name="Footer Placeholder 2">
            <a:extLst>
              <a:ext uri="{FF2B5EF4-FFF2-40B4-BE49-F238E27FC236}">
                <a16:creationId xmlns:a16="http://schemas.microsoft.com/office/drawing/2014/main" id="{791FBD5E-AA17-42F1-8615-49F2664DD46F}"/>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AE57A2D5-EBE5-43DD-8CF2-8B90801A0DF5}"/>
              </a:ext>
            </a:extLst>
          </p:cNvPr>
          <p:cNvSpPr>
            <a:spLocks noGrp="1"/>
          </p:cNvSpPr>
          <p:nvPr>
            <p:ph type="sldNum" sz="quarter" idx="12"/>
          </p:nvPr>
        </p:nvSpPr>
        <p:spPr/>
        <p:txBody>
          <a:bodyPr/>
          <a:lstStyle/>
          <a:p>
            <a:fld id="{FF2BD96E-3838-45D2-9031-D3AF67C920A5}" type="slidenum">
              <a:rPr lang="en-US" smtClean="0"/>
              <a:t>‹#›</a:t>
            </a:fld>
            <a:endParaRPr lang="en-US"/>
          </a:p>
        </p:txBody>
      </p:sp>
    </p:spTree>
    <p:extLst>
      <p:ext uri="{BB962C8B-B14F-4D97-AF65-F5344CB8AC3E}">
        <p14:creationId xmlns:p14="http://schemas.microsoft.com/office/powerpoint/2010/main" val="154233995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E4451E1-40E1-4ED2-A9E3-6376E774AD27}"/>
              </a:ext>
            </a:extLst>
          </p:cNvPr>
          <p:cNvSpPr>
            <a:spLocks noGrp="1"/>
          </p:cNvSpPr>
          <p:nvPr>
            <p:ph type="title"/>
          </p:nvPr>
        </p:nvSpPr>
        <p:spPr>
          <a:xfrm>
            <a:off x="990001" y="955674"/>
            <a:ext cx="3531600" cy="1384995"/>
          </a:xfrm>
        </p:spPr>
        <p:txBody>
          <a:bodyPr anchor="b">
            <a:normAutofit/>
          </a:bodyPr>
          <a:lstStyle>
            <a:lvl1pPr>
              <a:defRPr sz="2800"/>
            </a:lvl1pPr>
          </a:lstStyle>
          <a:p>
            <a:r>
              <a:rPr lang="en-US"/>
              <a:t>Click to edit Master title style</a:t>
            </a:r>
          </a:p>
        </p:txBody>
      </p:sp>
      <p:sp>
        <p:nvSpPr>
          <p:cNvPr id="3" name="Content Placeholder 2">
            <a:extLst>
              <a:ext uri="{FF2B5EF4-FFF2-40B4-BE49-F238E27FC236}">
                <a16:creationId xmlns:a16="http://schemas.microsoft.com/office/drawing/2014/main" id="{49BAAE5E-AD83-40D4-8BDB-6B25250247AA}"/>
              </a:ext>
            </a:extLst>
          </p:cNvPr>
          <p:cNvSpPr>
            <a:spLocks noGrp="1"/>
          </p:cNvSpPr>
          <p:nvPr>
            <p:ph idx="1"/>
          </p:nvPr>
        </p:nvSpPr>
        <p:spPr>
          <a:xfrm>
            <a:off x="5444850" y="882651"/>
            <a:ext cx="5760000" cy="4895849"/>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4D4DF8E2-A28B-4889-AD9E-1D733FEA2E0C}"/>
              </a:ext>
            </a:extLst>
          </p:cNvPr>
          <p:cNvSpPr>
            <a:spLocks noGrp="1"/>
          </p:cNvSpPr>
          <p:nvPr>
            <p:ph type="body" sz="half" idx="2"/>
          </p:nvPr>
        </p:nvSpPr>
        <p:spPr>
          <a:xfrm>
            <a:off x="989401" y="2584759"/>
            <a:ext cx="3531600" cy="3193741"/>
          </a:xfrm>
        </p:spPr>
        <p:txBody>
          <a:bodyPr>
            <a:normAutofit/>
          </a:bodyPr>
          <a:lstStyle>
            <a:lvl1pPr marL="0" indent="0">
              <a:buNone/>
              <a:defRPr sz="20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A52EF812-B775-468C-84D9-4394CC19F298}"/>
              </a:ext>
            </a:extLst>
          </p:cNvPr>
          <p:cNvSpPr>
            <a:spLocks noGrp="1"/>
          </p:cNvSpPr>
          <p:nvPr>
            <p:ph type="dt" sz="half" idx="10"/>
          </p:nvPr>
        </p:nvSpPr>
        <p:spPr/>
        <p:txBody>
          <a:bodyPr/>
          <a:lstStyle/>
          <a:p>
            <a:fld id="{4EC743F4-8769-40B4-85DF-6CB8DE9F66AA}" type="datetimeFigureOut">
              <a:rPr lang="en-US" smtClean="0"/>
              <a:t>5/1/2024</a:t>
            </a:fld>
            <a:endParaRPr lang="en-US"/>
          </a:p>
        </p:txBody>
      </p:sp>
      <p:sp>
        <p:nvSpPr>
          <p:cNvPr id="6" name="Footer Placeholder 5">
            <a:extLst>
              <a:ext uri="{FF2B5EF4-FFF2-40B4-BE49-F238E27FC236}">
                <a16:creationId xmlns:a16="http://schemas.microsoft.com/office/drawing/2014/main" id="{9DE1DEB3-5237-467C-A5B6-EDA7F366EB60}"/>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41877A6B-440F-4D7B-92DA-1B964D029F12}"/>
              </a:ext>
            </a:extLst>
          </p:cNvPr>
          <p:cNvSpPr>
            <a:spLocks noGrp="1"/>
          </p:cNvSpPr>
          <p:nvPr>
            <p:ph type="sldNum" sz="quarter" idx="12"/>
          </p:nvPr>
        </p:nvSpPr>
        <p:spPr/>
        <p:txBody>
          <a:bodyPr/>
          <a:lstStyle/>
          <a:p>
            <a:fld id="{FF2BD96E-3838-45D2-9031-D3AF67C920A5}" type="slidenum">
              <a:rPr lang="en-US" smtClean="0"/>
              <a:t>‹#›</a:t>
            </a:fld>
            <a:endParaRPr lang="en-US"/>
          </a:p>
        </p:txBody>
      </p:sp>
      <p:cxnSp>
        <p:nvCxnSpPr>
          <p:cNvPr id="10" name="Straight Connector 9">
            <a:extLst>
              <a:ext uri="{FF2B5EF4-FFF2-40B4-BE49-F238E27FC236}">
                <a16:creationId xmlns:a16="http://schemas.microsoft.com/office/drawing/2014/main" id="{DC89B2F1-1E32-44DB-B50E-BEA1896CAD81}"/>
              </a:ext>
              <a:ext uri="{C183D7F6-B498-43B3-948B-1728B52AA6E4}">
                <adec:decorative xmlns:adec="http://schemas.microsoft.com/office/drawing/2017/decorative" val="0"/>
              </a:ext>
            </a:extLst>
          </p:cNvPr>
          <p:cNvCxnSpPr>
            <a:cxnSpLocks/>
          </p:cNvCxnSpPr>
          <p:nvPr/>
        </p:nvCxnSpPr>
        <p:spPr>
          <a:xfrm>
            <a:off x="4979988" y="540000"/>
            <a:ext cx="0" cy="5778000"/>
          </a:xfrm>
          <a:prstGeom prst="line">
            <a:avLst/>
          </a:prstGeom>
          <a:ln w="12700">
            <a:solidFill>
              <a:srgbClr val="FFFFFF">
                <a:alpha val="40000"/>
              </a:srgb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02365487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8C6B204-119E-45DB-A177-995FF5D9B4E5}"/>
              </a:ext>
            </a:extLst>
          </p:cNvPr>
          <p:cNvSpPr>
            <a:spLocks noGrp="1"/>
          </p:cNvSpPr>
          <p:nvPr>
            <p:ph type="title"/>
          </p:nvPr>
        </p:nvSpPr>
        <p:spPr>
          <a:xfrm>
            <a:off x="990000" y="955456"/>
            <a:ext cx="3531600" cy="1384995"/>
          </a:xfrm>
        </p:spPr>
        <p:txBody>
          <a:bodyPr anchor="b" anchorCtr="0">
            <a:normAutofit/>
          </a:bodyPr>
          <a:lstStyle>
            <a:lvl1pPr>
              <a:defRPr sz="2800"/>
            </a:lvl1pPr>
          </a:lstStyle>
          <a:p>
            <a:r>
              <a:rPr lang="en-US"/>
              <a:t>Click to edit Master title style</a:t>
            </a:r>
          </a:p>
        </p:txBody>
      </p:sp>
      <p:sp>
        <p:nvSpPr>
          <p:cNvPr id="3" name="Picture Placeholder 2">
            <a:extLst>
              <a:ext uri="{FF2B5EF4-FFF2-40B4-BE49-F238E27FC236}">
                <a16:creationId xmlns:a16="http://schemas.microsoft.com/office/drawing/2014/main" id="{9CCD3036-53A8-4361-AAAC-D8072EB470FE}"/>
              </a:ext>
            </a:extLst>
          </p:cNvPr>
          <p:cNvSpPr>
            <a:spLocks noGrp="1"/>
          </p:cNvSpPr>
          <p:nvPr>
            <p:ph type="pic" idx="1"/>
          </p:nvPr>
        </p:nvSpPr>
        <p:spPr>
          <a:xfrm>
            <a:off x="5537200" y="540001"/>
            <a:ext cx="6115050" cy="52385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p>
        </p:txBody>
      </p:sp>
      <p:sp>
        <p:nvSpPr>
          <p:cNvPr id="4" name="Text Placeholder 3">
            <a:extLst>
              <a:ext uri="{FF2B5EF4-FFF2-40B4-BE49-F238E27FC236}">
                <a16:creationId xmlns:a16="http://schemas.microsoft.com/office/drawing/2014/main" id="{D0FCFCD5-820E-47D9-9A60-57680C4C9405}"/>
              </a:ext>
            </a:extLst>
          </p:cNvPr>
          <p:cNvSpPr>
            <a:spLocks noGrp="1"/>
          </p:cNvSpPr>
          <p:nvPr>
            <p:ph type="body" sz="half" idx="2"/>
          </p:nvPr>
        </p:nvSpPr>
        <p:spPr>
          <a:xfrm>
            <a:off x="990000" y="2584758"/>
            <a:ext cx="3531600" cy="3284229"/>
          </a:xfrm>
        </p:spPr>
        <p:txBody>
          <a:bodyPr>
            <a:normAutofit/>
          </a:bodyPr>
          <a:lstStyle>
            <a:lvl1pPr marL="0" indent="0">
              <a:buNone/>
              <a:defRPr sz="20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052446C3-A62E-4690-9098-53D59C4C33E0}"/>
              </a:ext>
            </a:extLst>
          </p:cNvPr>
          <p:cNvSpPr>
            <a:spLocks noGrp="1"/>
          </p:cNvSpPr>
          <p:nvPr>
            <p:ph type="dt" sz="half" idx="10"/>
          </p:nvPr>
        </p:nvSpPr>
        <p:spPr/>
        <p:txBody>
          <a:bodyPr/>
          <a:lstStyle/>
          <a:p>
            <a:fld id="{4EC743F4-8769-40B4-85DF-6CB8DE9F66AA}" type="datetimeFigureOut">
              <a:rPr lang="en-US" smtClean="0"/>
              <a:t>5/1/2024</a:t>
            </a:fld>
            <a:endParaRPr lang="en-US"/>
          </a:p>
        </p:txBody>
      </p:sp>
      <p:sp>
        <p:nvSpPr>
          <p:cNvPr id="6" name="Footer Placeholder 5">
            <a:extLst>
              <a:ext uri="{FF2B5EF4-FFF2-40B4-BE49-F238E27FC236}">
                <a16:creationId xmlns:a16="http://schemas.microsoft.com/office/drawing/2014/main" id="{40A6C8B8-EA3D-45E5-950A-B6F1EA0B4782}"/>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A72ACAB7-ADBF-42E5-A214-232BA9EFB3B6}"/>
              </a:ext>
            </a:extLst>
          </p:cNvPr>
          <p:cNvSpPr>
            <a:spLocks noGrp="1"/>
          </p:cNvSpPr>
          <p:nvPr>
            <p:ph type="sldNum" sz="quarter" idx="12"/>
          </p:nvPr>
        </p:nvSpPr>
        <p:spPr/>
        <p:txBody>
          <a:bodyPr/>
          <a:lstStyle/>
          <a:p>
            <a:fld id="{FF2BD96E-3838-45D2-9031-D3AF67C920A5}" type="slidenum">
              <a:rPr lang="en-US" smtClean="0"/>
              <a:t>‹#›</a:t>
            </a:fld>
            <a:endParaRPr lang="en-US"/>
          </a:p>
        </p:txBody>
      </p:sp>
      <p:cxnSp>
        <p:nvCxnSpPr>
          <p:cNvPr id="9" name="Straight Connector 8">
            <a:extLst>
              <a:ext uri="{FF2B5EF4-FFF2-40B4-BE49-F238E27FC236}">
                <a16:creationId xmlns:a16="http://schemas.microsoft.com/office/drawing/2014/main" id="{D0E80DA6-B971-46B7-B0D3-8581AE0B6ACB}"/>
              </a:ext>
              <a:ext uri="{C183D7F6-B498-43B3-948B-1728B52AA6E4}">
                <adec:decorative xmlns:adec="http://schemas.microsoft.com/office/drawing/2017/decorative" val="0"/>
              </a:ext>
            </a:extLst>
          </p:cNvPr>
          <p:cNvCxnSpPr>
            <a:cxnSpLocks/>
          </p:cNvCxnSpPr>
          <p:nvPr/>
        </p:nvCxnSpPr>
        <p:spPr>
          <a:xfrm>
            <a:off x="4979988" y="540000"/>
            <a:ext cx="0" cy="5778000"/>
          </a:xfrm>
          <a:prstGeom prst="line">
            <a:avLst/>
          </a:prstGeom>
          <a:ln w="12700">
            <a:solidFill>
              <a:srgbClr val="FFFFFF">
                <a:alpha val="40000"/>
              </a:srgb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28335291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72FB6D0-92CA-4910-AE77-E238F4C89D52}"/>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7A913172-A138-4DD4-A5B1-58BA62507824}"/>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373897B9-E4AD-469B-A60D-9A1A4BD1980A}"/>
              </a:ext>
            </a:extLst>
          </p:cNvPr>
          <p:cNvSpPr>
            <a:spLocks noGrp="1"/>
          </p:cNvSpPr>
          <p:nvPr>
            <p:ph type="dt" sz="half" idx="10"/>
          </p:nvPr>
        </p:nvSpPr>
        <p:spPr/>
        <p:txBody>
          <a:bodyPr/>
          <a:lstStyle/>
          <a:p>
            <a:fld id="{4EC743F4-8769-40B4-85DF-6CB8DE9F66AA}" type="datetimeFigureOut">
              <a:rPr lang="en-US" smtClean="0"/>
              <a:t>5/1/2024</a:t>
            </a:fld>
            <a:endParaRPr lang="en-US"/>
          </a:p>
        </p:txBody>
      </p:sp>
      <p:sp>
        <p:nvSpPr>
          <p:cNvPr id="5" name="Footer Placeholder 4">
            <a:extLst>
              <a:ext uri="{FF2B5EF4-FFF2-40B4-BE49-F238E27FC236}">
                <a16:creationId xmlns:a16="http://schemas.microsoft.com/office/drawing/2014/main" id="{31C5E1B0-48D6-4F99-9955-39958BA969EC}"/>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59F49DA-55D4-4E36-AEB9-A0E99E31A87E}"/>
              </a:ext>
            </a:extLst>
          </p:cNvPr>
          <p:cNvSpPr>
            <a:spLocks noGrp="1"/>
          </p:cNvSpPr>
          <p:nvPr>
            <p:ph type="sldNum" sz="quarter" idx="12"/>
          </p:nvPr>
        </p:nvSpPr>
        <p:spPr/>
        <p:txBody>
          <a:bodyPr/>
          <a:lstStyle/>
          <a:p>
            <a:fld id="{FF2BD96E-3838-45D2-9031-D3AF67C920A5}" type="slidenum">
              <a:rPr lang="en-US" smtClean="0"/>
              <a:t>‹#›</a:t>
            </a:fld>
            <a:endParaRPr lang="en-US"/>
          </a:p>
        </p:txBody>
      </p:sp>
    </p:spTree>
    <p:extLst>
      <p:ext uri="{BB962C8B-B14F-4D97-AF65-F5344CB8AC3E}">
        <p14:creationId xmlns:p14="http://schemas.microsoft.com/office/powerpoint/2010/main" val="186048486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14FEBC7C-C5C1-4A79-A195-B35701C2897D}"/>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B8D34A74-3328-469B-ABCA-96F2FE368737}"/>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0BAE19AB-5637-455E-89C3-B41702C202D4}"/>
              </a:ext>
            </a:extLst>
          </p:cNvPr>
          <p:cNvSpPr>
            <a:spLocks noGrp="1"/>
          </p:cNvSpPr>
          <p:nvPr>
            <p:ph type="dt" sz="half" idx="10"/>
          </p:nvPr>
        </p:nvSpPr>
        <p:spPr/>
        <p:txBody>
          <a:bodyPr/>
          <a:lstStyle/>
          <a:p>
            <a:fld id="{4EC743F4-8769-40B4-85DF-6CB8DE9F66AA}" type="datetimeFigureOut">
              <a:rPr lang="en-US" smtClean="0"/>
              <a:t>5/1/2024</a:t>
            </a:fld>
            <a:endParaRPr lang="en-US"/>
          </a:p>
        </p:txBody>
      </p:sp>
      <p:sp>
        <p:nvSpPr>
          <p:cNvPr id="5" name="Footer Placeholder 4">
            <a:extLst>
              <a:ext uri="{FF2B5EF4-FFF2-40B4-BE49-F238E27FC236}">
                <a16:creationId xmlns:a16="http://schemas.microsoft.com/office/drawing/2014/main" id="{A364F2A3-EBEE-4F42-BAC2-A482F00E674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BBFE1C27-1A43-4B0B-88D0-0C5FE1DBE161}"/>
              </a:ext>
            </a:extLst>
          </p:cNvPr>
          <p:cNvSpPr>
            <a:spLocks noGrp="1"/>
          </p:cNvSpPr>
          <p:nvPr>
            <p:ph type="sldNum" sz="quarter" idx="12"/>
          </p:nvPr>
        </p:nvSpPr>
        <p:spPr/>
        <p:txBody>
          <a:bodyPr/>
          <a:lstStyle/>
          <a:p>
            <a:fld id="{FF2BD96E-3838-45D2-9031-D3AF67C920A5}" type="slidenum">
              <a:rPr lang="en-US" smtClean="0"/>
              <a:t>‹#›</a:t>
            </a:fld>
            <a:endParaRPr lang="en-US"/>
          </a:p>
        </p:txBody>
      </p:sp>
    </p:spTree>
    <p:extLst>
      <p:ext uri="{BB962C8B-B14F-4D97-AF65-F5344CB8AC3E}">
        <p14:creationId xmlns:p14="http://schemas.microsoft.com/office/powerpoint/2010/main" val="185077664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2"/>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002DDA7E-8449-42D1-93BD-4E96C1BFC18D}"/>
              </a:ext>
            </a:extLst>
          </p:cNvPr>
          <p:cNvSpPr>
            <a:spLocks noGrp="1"/>
          </p:cNvSpPr>
          <p:nvPr>
            <p:ph type="title"/>
          </p:nvPr>
        </p:nvSpPr>
        <p:spPr>
          <a:xfrm>
            <a:off x="989400" y="395289"/>
            <a:ext cx="10213200" cy="1112836"/>
          </a:xfrm>
          <a:prstGeom prst="rect">
            <a:avLst/>
          </a:prstGeom>
        </p:spPr>
        <p:txBody>
          <a:bodyPr vert="horz" lIns="91440" tIns="45720" rIns="91440" bIns="45720" rtlCol="0" anchor="b" anchorCtr="0">
            <a:normAutofit/>
          </a:bodyPr>
          <a:lstStyle/>
          <a:p>
            <a:r>
              <a:rPr lang="en-US"/>
              <a:t>Click to edit Master title style</a:t>
            </a:r>
          </a:p>
        </p:txBody>
      </p:sp>
      <p:sp>
        <p:nvSpPr>
          <p:cNvPr id="3" name="Text Placeholder 2">
            <a:extLst>
              <a:ext uri="{FF2B5EF4-FFF2-40B4-BE49-F238E27FC236}">
                <a16:creationId xmlns:a16="http://schemas.microsoft.com/office/drawing/2014/main" id="{1172EB64-DBC0-4012-830E-9166670D17C5}"/>
              </a:ext>
            </a:extLst>
          </p:cNvPr>
          <p:cNvSpPr>
            <a:spLocks noGrp="1"/>
          </p:cNvSpPr>
          <p:nvPr>
            <p:ph type="body" idx="1"/>
          </p:nvPr>
        </p:nvSpPr>
        <p:spPr>
          <a:xfrm>
            <a:off x="989400" y="1685925"/>
            <a:ext cx="10213200" cy="4040191"/>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749A3E9-8704-4E26-A519-8215B3E943F5}"/>
              </a:ext>
            </a:extLst>
          </p:cNvPr>
          <p:cNvSpPr>
            <a:spLocks noGrp="1"/>
          </p:cNvSpPr>
          <p:nvPr>
            <p:ph type="dt" sz="half" idx="2"/>
          </p:nvPr>
        </p:nvSpPr>
        <p:spPr>
          <a:xfrm>
            <a:off x="450000" y="6357168"/>
            <a:ext cx="1760150" cy="461665"/>
          </a:xfrm>
          <a:prstGeom prst="rect">
            <a:avLst/>
          </a:prstGeom>
        </p:spPr>
        <p:txBody>
          <a:bodyPr vert="horz" lIns="91440" tIns="45720" rIns="91440" bIns="45720" rtlCol="0" anchor="ctr">
            <a:normAutofit/>
          </a:bodyPr>
          <a:lstStyle>
            <a:lvl1pPr algn="l">
              <a:defRPr sz="1000" cap="all" spc="200" baseline="0">
                <a:solidFill>
                  <a:schemeClr val="tx1">
                    <a:alpha val="60000"/>
                  </a:schemeClr>
                </a:solidFill>
                <a:latin typeface="+mj-lt"/>
              </a:defRPr>
            </a:lvl1pPr>
          </a:lstStyle>
          <a:p>
            <a:fld id="{4EC743F4-8769-40B4-85DF-6CB8DE9F66AA}" type="datetimeFigureOut">
              <a:rPr lang="en-US" smtClean="0"/>
              <a:pPr/>
              <a:t>5/1/2024</a:t>
            </a:fld>
            <a:endParaRPr lang="en-US"/>
          </a:p>
        </p:txBody>
      </p:sp>
      <p:sp>
        <p:nvSpPr>
          <p:cNvPr id="5" name="Footer Placeholder 4">
            <a:extLst>
              <a:ext uri="{FF2B5EF4-FFF2-40B4-BE49-F238E27FC236}">
                <a16:creationId xmlns:a16="http://schemas.microsoft.com/office/drawing/2014/main" id="{C8590E32-87A0-44C2-A299-D45FAB146E08}"/>
              </a:ext>
            </a:extLst>
          </p:cNvPr>
          <p:cNvSpPr>
            <a:spLocks noGrp="1"/>
          </p:cNvSpPr>
          <p:nvPr>
            <p:ph type="ftr" sz="quarter" idx="3"/>
          </p:nvPr>
        </p:nvSpPr>
        <p:spPr>
          <a:xfrm>
            <a:off x="2754312" y="6357600"/>
            <a:ext cx="6683376" cy="460800"/>
          </a:xfrm>
          <a:prstGeom prst="rect">
            <a:avLst/>
          </a:prstGeom>
        </p:spPr>
        <p:txBody>
          <a:bodyPr vert="horz" lIns="91440" tIns="45720" rIns="91440" bIns="45720" rtlCol="0" anchor="ctr"/>
          <a:lstStyle>
            <a:lvl1pPr algn="ctr">
              <a:defRPr sz="1000" cap="all" spc="300" baseline="0">
                <a:solidFill>
                  <a:schemeClr val="tx1">
                    <a:alpha val="60000"/>
                  </a:schemeClr>
                </a:solidFill>
                <a:latin typeface="+mj-lt"/>
              </a:defRPr>
            </a:lvl1pPr>
          </a:lstStyle>
          <a:p>
            <a:endParaRPr lang="en-US"/>
          </a:p>
        </p:txBody>
      </p:sp>
      <p:sp>
        <p:nvSpPr>
          <p:cNvPr id="6" name="Slide Number Placeholder 5">
            <a:extLst>
              <a:ext uri="{FF2B5EF4-FFF2-40B4-BE49-F238E27FC236}">
                <a16:creationId xmlns:a16="http://schemas.microsoft.com/office/drawing/2014/main" id="{BE1C1A41-01A7-44E2-965B-ACFD4F2806FC}"/>
              </a:ext>
            </a:extLst>
          </p:cNvPr>
          <p:cNvSpPr>
            <a:spLocks noGrp="1"/>
          </p:cNvSpPr>
          <p:nvPr>
            <p:ph type="sldNum" sz="quarter" idx="4"/>
          </p:nvPr>
        </p:nvSpPr>
        <p:spPr>
          <a:xfrm>
            <a:off x="9982800" y="6357600"/>
            <a:ext cx="1760150" cy="460800"/>
          </a:xfrm>
          <a:prstGeom prst="rect">
            <a:avLst/>
          </a:prstGeom>
        </p:spPr>
        <p:txBody>
          <a:bodyPr vert="horz" lIns="91440" tIns="45720" rIns="91440" bIns="45720" rtlCol="0" anchor="ctr"/>
          <a:lstStyle>
            <a:lvl1pPr algn="r">
              <a:defRPr sz="1000" cap="all" spc="200" baseline="0">
                <a:solidFill>
                  <a:schemeClr val="tx1">
                    <a:alpha val="60000"/>
                  </a:schemeClr>
                </a:solidFill>
                <a:latin typeface="+mj-lt"/>
              </a:defRPr>
            </a:lvl1pPr>
          </a:lstStyle>
          <a:p>
            <a:fld id="{FF2BD96E-3838-45D2-9031-D3AF67C920A5}" type="slidenum">
              <a:rPr lang="en-US" smtClean="0"/>
              <a:pPr/>
              <a:t>‹#›</a:t>
            </a:fld>
            <a:endParaRPr lang="en-US"/>
          </a:p>
        </p:txBody>
      </p:sp>
    </p:spTree>
    <p:extLst>
      <p:ext uri="{BB962C8B-B14F-4D97-AF65-F5344CB8AC3E}">
        <p14:creationId xmlns:p14="http://schemas.microsoft.com/office/powerpoint/2010/main" val="741273926"/>
      </p:ext>
    </p:extLst>
  </p:cSld>
  <p:clrMap bg1="lt1" tx1="dk1" bg2="lt2" tx2="dk2" accent1="accent1" accent2="accent2" accent3="accent3" accent4="accent4" accent5="accent5" accent6="accent6" hlink="hlink" folHlink="folHlink"/>
  <p:sldLayoutIdLst>
    <p:sldLayoutId id="2147483734" r:id="rId1"/>
    <p:sldLayoutId id="2147483735" r:id="rId2"/>
    <p:sldLayoutId id="2147483736" r:id="rId3"/>
    <p:sldLayoutId id="2147483737" r:id="rId4"/>
    <p:sldLayoutId id="2147483727" r:id="rId5"/>
    <p:sldLayoutId id="2147483732" r:id="rId6"/>
    <p:sldLayoutId id="2147483728" r:id="rId7"/>
    <p:sldLayoutId id="2147483729" r:id="rId8"/>
    <p:sldLayoutId id="2147483730" r:id="rId9"/>
    <p:sldLayoutId id="2147483731" r:id="rId10"/>
    <p:sldLayoutId id="2147483733" r:id="rId11"/>
  </p:sldLayoutIdLst>
  <p:txStyles>
    <p:titleStyle>
      <a:lvl1pPr algn="l" defTabSz="914400" rtl="0" eaLnBrk="1" latinLnBrk="0" hangingPunct="1">
        <a:lnSpc>
          <a:spcPct val="100000"/>
        </a:lnSpc>
        <a:spcBef>
          <a:spcPct val="0"/>
        </a:spcBef>
        <a:buNone/>
        <a:defRPr sz="3200" kern="1200" cap="none" spc="0" baseline="0">
          <a:solidFill>
            <a:schemeClr val="tx1"/>
          </a:solidFill>
          <a:latin typeface="+mj-lt"/>
          <a:ea typeface="+mj-ea"/>
          <a:cs typeface="+mj-cs"/>
        </a:defRPr>
      </a:lvl1pPr>
    </p:titleStyle>
    <p:bodyStyle>
      <a:lvl1pPr marL="360000" indent="-360000" algn="l" defTabSz="914400" rtl="0" eaLnBrk="1" latinLnBrk="0" hangingPunct="1">
        <a:lnSpc>
          <a:spcPct val="150000"/>
        </a:lnSpc>
        <a:spcBef>
          <a:spcPts val="1000"/>
        </a:spcBef>
        <a:buClr>
          <a:schemeClr val="accent3"/>
        </a:buClr>
        <a:buFont typeface="Wingdings" panose="05000000000000000000" pitchFamily="2" charset="2"/>
        <a:buChar char=""/>
        <a:defRPr sz="2000" kern="1200" spc="50">
          <a:solidFill>
            <a:schemeClr val="tx1">
              <a:alpha val="60000"/>
            </a:schemeClr>
          </a:solidFill>
          <a:latin typeface="+mn-lt"/>
          <a:ea typeface="+mn-ea"/>
          <a:cs typeface="+mn-cs"/>
        </a:defRPr>
      </a:lvl1pPr>
      <a:lvl2pPr marL="360000" indent="0" algn="l" defTabSz="914400" rtl="0" eaLnBrk="1" latinLnBrk="0" hangingPunct="1">
        <a:lnSpc>
          <a:spcPct val="150000"/>
        </a:lnSpc>
        <a:spcBef>
          <a:spcPts val="500"/>
        </a:spcBef>
        <a:buFontTx/>
        <a:buNone/>
        <a:defRPr sz="2000" b="0" i="1" kern="1200" spc="50" baseline="0">
          <a:solidFill>
            <a:schemeClr val="tx1">
              <a:alpha val="60000"/>
            </a:schemeClr>
          </a:solidFill>
          <a:latin typeface="+mn-lt"/>
          <a:ea typeface="+mn-ea"/>
          <a:cs typeface="+mn-cs"/>
        </a:defRPr>
      </a:lvl2pPr>
      <a:lvl3pPr marL="1080000" indent="-360000" algn="l" defTabSz="914400" rtl="0" eaLnBrk="1" latinLnBrk="0" hangingPunct="1">
        <a:lnSpc>
          <a:spcPct val="150000"/>
        </a:lnSpc>
        <a:spcBef>
          <a:spcPts val="500"/>
        </a:spcBef>
        <a:buClr>
          <a:schemeClr val="accent3"/>
        </a:buClr>
        <a:buFont typeface="Wingdings" panose="05000000000000000000" pitchFamily="2" charset="2"/>
        <a:buChar char=""/>
        <a:defRPr sz="2000" kern="1200" spc="50">
          <a:solidFill>
            <a:schemeClr val="tx1">
              <a:alpha val="60000"/>
            </a:schemeClr>
          </a:solidFill>
          <a:latin typeface="+mn-lt"/>
          <a:ea typeface="+mn-ea"/>
          <a:cs typeface="+mn-cs"/>
        </a:defRPr>
      </a:lvl3pPr>
      <a:lvl4pPr marL="1080000" indent="0" algn="l" defTabSz="914400" rtl="0" eaLnBrk="1" latinLnBrk="0" hangingPunct="1">
        <a:lnSpc>
          <a:spcPct val="150000"/>
        </a:lnSpc>
        <a:spcBef>
          <a:spcPts val="500"/>
        </a:spcBef>
        <a:buClr>
          <a:schemeClr val="accent3"/>
        </a:buClr>
        <a:buFontTx/>
        <a:buNone/>
        <a:defRPr sz="2000" b="0" i="1" kern="1200" spc="50" baseline="0">
          <a:solidFill>
            <a:schemeClr val="tx1">
              <a:alpha val="60000"/>
            </a:schemeClr>
          </a:solidFill>
          <a:latin typeface="+mn-lt"/>
          <a:ea typeface="+mn-ea"/>
          <a:cs typeface="+mn-cs"/>
        </a:defRPr>
      </a:lvl4pPr>
      <a:lvl5pPr marL="1800000" indent="-360000" algn="l" defTabSz="914400" rtl="0" eaLnBrk="1" latinLnBrk="0" hangingPunct="1">
        <a:lnSpc>
          <a:spcPct val="150000"/>
        </a:lnSpc>
        <a:spcBef>
          <a:spcPts val="500"/>
        </a:spcBef>
        <a:buClr>
          <a:schemeClr val="accent3"/>
        </a:buClr>
        <a:buFont typeface="Wingdings" panose="05000000000000000000" pitchFamily="2" charset="2"/>
        <a:buChar char=""/>
        <a:defRPr sz="2000" kern="1200" spc="50">
          <a:solidFill>
            <a:schemeClr val="tx1">
              <a:alpha val="60000"/>
            </a:schemeClr>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2.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11.jpe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pn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image" Target="../media/image16.pn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image" Target="../media/image17.pn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19.pn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image" Target="../media/image21.png"/><Relationship Id="rId1" Type="http://schemas.openxmlformats.org/officeDocument/2006/relationships/slideLayout" Target="../slideLayouts/slideLayout2.xml"/><Relationship Id="rId6" Type="http://schemas.openxmlformats.org/officeDocument/2006/relationships/image" Target="../media/image25.png"/><Relationship Id="rId5" Type="http://schemas.openxmlformats.org/officeDocument/2006/relationships/image" Target="../media/image24.png"/><Relationship Id="rId4" Type="http://schemas.openxmlformats.org/officeDocument/2006/relationships/image" Target="../media/image23.png"/></Relationships>
</file>

<file path=ppt/slides/_rels/slide25.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image" Target="../media/image26.pn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28.pn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image" Target="../media/image29.png"/><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image" Target="../media/image30.png"/><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image" Target="../media/image31.png"/><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image" Target="../media/image33.pn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3" Type="http://schemas.openxmlformats.org/officeDocument/2006/relationships/hyperlink" Target="https://www.spamhaus.org/rokso/evidence/ROK9829/alvin-slocombe-cyber-world-internet-services/main-info" TargetMode="External"/><Relationship Id="rId2" Type="http://schemas.openxmlformats.org/officeDocument/2006/relationships/hyperlink" Target="http://www.upguard.com/blog/biggest-data-breaches-us" TargetMode="External"/><Relationship Id="rId1" Type="http://schemas.openxmlformats.org/officeDocument/2006/relationships/slideLayout" Target="../slideLayouts/slideLayout2.xml"/><Relationship Id="rId5" Type="http://schemas.openxmlformats.org/officeDocument/2006/relationships/hyperlink" Target="http://www.csoonline.com/article/3176433/security/spammers-expose-their-entire-operation-through-bad-backups.html" TargetMode="External"/><Relationship Id="rId4" Type="http://schemas.openxmlformats.org/officeDocument/2006/relationships/hyperlink" Target="http://www.prnewswire.com/news-releases/river-city-media-response-to-defamatory-and-false-articles-300421975.html" TargetMode="Externa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useBgFill="1">
        <p:nvSpPr>
          <p:cNvPr id="16" name="Rectangle 15">
            <a:extLst>
              <a:ext uri="{FF2B5EF4-FFF2-40B4-BE49-F238E27FC236}">
                <a16:creationId xmlns:a16="http://schemas.microsoft.com/office/drawing/2014/main" id="{3011B0B3-5679-4759-90B8-3B908C4CBD2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ctrTitle"/>
          </p:nvPr>
        </p:nvSpPr>
        <p:spPr>
          <a:xfrm>
            <a:off x="1079510" y="531814"/>
            <a:ext cx="5074547" cy="1720850"/>
          </a:xfrm>
        </p:spPr>
        <p:txBody>
          <a:bodyPr vert="horz" lIns="91440" tIns="45720" rIns="91440" bIns="45720" rtlCol="0" anchor="ctr" anchorCtr="0">
            <a:noAutofit/>
          </a:bodyPr>
          <a:lstStyle/>
          <a:p>
            <a:r>
              <a:rPr lang="en-US" sz="5400" b="1"/>
              <a:t>River City Media Breach 2017</a:t>
            </a:r>
            <a:endParaRPr lang="en-US" sz="5400"/>
          </a:p>
        </p:txBody>
      </p:sp>
      <p:sp>
        <p:nvSpPr>
          <p:cNvPr id="3" name="Subtitle 2"/>
          <p:cNvSpPr>
            <a:spLocks noGrp="1"/>
          </p:cNvSpPr>
          <p:nvPr>
            <p:ph type="subTitle" idx="1"/>
          </p:nvPr>
        </p:nvSpPr>
        <p:spPr>
          <a:xfrm>
            <a:off x="6654801" y="531815"/>
            <a:ext cx="4451347" cy="1720850"/>
          </a:xfrm>
        </p:spPr>
        <p:txBody>
          <a:bodyPr anchor="ctr">
            <a:normAutofit/>
          </a:bodyPr>
          <a:lstStyle/>
          <a:p>
            <a:r>
              <a:rPr lang="en-US">
                <a:solidFill>
                  <a:srgbClr val="000000">
                    <a:alpha val="60000"/>
                  </a:srgbClr>
                </a:solidFill>
              </a:rPr>
              <a:t>By Michaella Harris &amp; Evan Headrick</a:t>
            </a:r>
            <a:endParaRPr lang="en-US"/>
          </a:p>
        </p:txBody>
      </p:sp>
      <p:cxnSp>
        <p:nvCxnSpPr>
          <p:cNvPr id="18" name="Straight Connector 17">
            <a:extLst>
              <a:ext uri="{FF2B5EF4-FFF2-40B4-BE49-F238E27FC236}">
                <a16:creationId xmlns:a16="http://schemas.microsoft.com/office/drawing/2014/main" id="{32E97E5C-7A5F-424E-AAE4-654396E90799}"/>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rot="5400000">
            <a:off x="5826000" y="1392239"/>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sp useBgFill="1">
        <p:nvSpPr>
          <p:cNvPr id="20" name="Rectangle 19">
            <a:extLst>
              <a:ext uri="{FF2B5EF4-FFF2-40B4-BE49-F238E27FC236}">
                <a16:creationId xmlns:a16="http://schemas.microsoft.com/office/drawing/2014/main" id="{5803EFCD-EE34-4F9B-896E-8571701142E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2843212"/>
            <a:ext cx="12192000" cy="4014787"/>
          </a:xfrm>
          <a:prstGeom prst="rect">
            <a:avLst/>
          </a:prstGeom>
          <a:solidFill>
            <a:srgbClr val="FFFFFF"/>
          </a:solidFill>
          <a:ln w="12700" cap="flat" cmpd="sng" algn="ctr">
            <a:noFill/>
            <a:prstDash val="solid"/>
            <a:miter lim="800000"/>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bg1">
                  <a:alpha val="20000"/>
                </a:schemeClr>
              </a:solidFill>
            </a:endParaRPr>
          </a:p>
        </p:txBody>
      </p:sp>
      <p:pic>
        <p:nvPicPr>
          <p:cNvPr id="7" name="Picture 6" descr="From discovery to verdict... - River City Media">
            <a:extLst>
              <a:ext uri="{FF2B5EF4-FFF2-40B4-BE49-F238E27FC236}">
                <a16:creationId xmlns:a16="http://schemas.microsoft.com/office/drawing/2014/main" id="{79F5FD26-027C-58CC-68A7-D00EB8C09B70}"/>
              </a:ext>
            </a:extLst>
          </p:cNvPr>
          <p:cNvPicPr>
            <a:picLocks noChangeAspect="1"/>
          </p:cNvPicPr>
          <p:nvPr/>
        </p:nvPicPr>
        <p:blipFill>
          <a:blip r:embed="rId2"/>
          <a:stretch>
            <a:fillRect/>
          </a:stretch>
        </p:blipFill>
        <p:spPr>
          <a:xfrm>
            <a:off x="1802555" y="3828374"/>
            <a:ext cx="8578457" cy="2033158"/>
          </a:xfrm>
          <a:prstGeom prst="rect">
            <a:avLst/>
          </a:prstGeom>
        </p:spPr>
      </p:pic>
      <p:sp>
        <p:nvSpPr>
          <p:cNvPr id="4" name="TextBox 3">
            <a:extLst>
              <a:ext uri="{FF2B5EF4-FFF2-40B4-BE49-F238E27FC236}">
                <a16:creationId xmlns:a16="http://schemas.microsoft.com/office/drawing/2014/main" id="{9F6E6B25-D10A-CE95-64D0-C8E1236A412B}"/>
              </a:ext>
            </a:extLst>
          </p:cNvPr>
          <p:cNvSpPr txBox="1"/>
          <p:nvPr/>
        </p:nvSpPr>
        <p:spPr>
          <a:xfrm>
            <a:off x="5890558" y="1888102"/>
            <a:ext cx="5977004" cy="369332"/>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dirty="0"/>
              <a:t>Principles of Information Assurance Breach Presentation</a:t>
            </a:r>
          </a:p>
        </p:txBody>
      </p:sp>
    </p:spTree>
    <p:extLst>
      <p:ext uri="{BB962C8B-B14F-4D97-AF65-F5344CB8AC3E}">
        <p14:creationId xmlns:p14="http://schemas.microsoft.com/office/powerpoint/2010/main" val="109857222"/>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55443F8-ED9C-4581-9742-E2539B3352B3}"/>
              </a:ext>
            </a:extLst>
          </p:cNvPr>
          <p:cNvSpPr>
            <a:spLocks noGrp="1"/>
          </p:cNvSpPr>
          <p:nvPr>
            <p:ph type="title"/>
          </p:nvPr>
        </p:nvSpPr>
        <p:spPr/>
        <p:txBody>
          <a:bodyPr/>
          <a:lstStyle/>
          <a:p>
            <a:pPr algn="ctr"/>
            <a:r>
              <a:rPr lang="en-US"/>
              <a:t>River City Media</a:t>
            </a:r>
          </a:p>
        </p:txBody>
      </p:sp>
      <p:sp>
        <p:nvSpPr>
          <p:cNvPr id="3" name="Content Placeholder 2">
            <a:extLst>
              <a:ext uri="{FF2B5EF4-FFF2-40B4-BE49-F238E27FC236}">
                <a16:creationId xmlns:a16="http://schemas.microsoft.com/office/drawing/2014/main" id="{A7B7F470-2783-E9AE-11EB-1C72607041D4}"/>
              </a:ext>
            </a:extLst>
          </p:cNvPr>
          <p:cNvSpPr>
            <a:spLocks noGrp="1"/>
          </p:cNvSpPr>
          <p:nvPr>
            <p:ph idx="1"/>
          </p:nvPr>
        </p:nvSpPr>
        <p:spPr/>
        <p:txBody>
          <a:bodyPr vert="horz" lIns="91440" tIns="45720" rIns="91440" bIns="45720" rtlCol="0" anchor="t">
            <a:normAutofit/>
          </a:bodyPr>
          <a:lstStyle/>
          <a:p>
            <a:pPr marL="359410" indent="-359410"/>
            <a:r>
              <a:rPr lang="en-US" sz="2400" dirty="0">
                <a:solidFill>
                  <a:schemeClr val="tx1"/>
                </a:solidFill>
              </a:rPr>
              <a:t>River City Media focuses on providing a diverse range of services to support legal professionals in presenting their cases effectively. Offerings encompass video depositions, graphic design, animation, trial technology, videoconferencing, multimedia production, and A/V equipment rental. The goal is to deliver innovative solutions that cater to the needs of all stakeholders involved in litigation, including junior members of legal teams.</a:t>
            </a:r>
          </a:p>
        </p:txBody>
      </p:sp>
    </p:spTree>
    <p:extLst>
      <p:ext uri="{BB962C8B-B14F-4D97-AF65-F5344CB8AC3E}">
        <p14:creationId xmlns:p14="http://schemas.microsoft.com/office/powerpoint/2010/main" val="210179642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49AD760-1FD2-1CFC-BDFF-875269C2C7AE}"/>
              </a:ext>
            </a:extLst>
          </p:cNvPr>
          <p:cNvSpPr>
            <a:spLocks noGrp="1"/>
          </p:cNvSpPr>
          <p:nvPr>
            <p:ph type="title"/>
          </p:nvPr>
        </p:nvSpPr>
        <p:spPr>
          <a:xfrm>
            <a:off x="989400" y="372876"/>
            <a:ext cx="10213200" cy="630984"/>
          </a:xfrm>
        </p:spPr>
        <p:txBody>
          <a:bodyPr/>
          <a:lstStyle/>
          <a:p>
            <a:pPr algn="ctr"/>
            <a:r>
              <a:rPr lang="en-US" dirty="0"/>
              <a:t>Impact of the Breach</a:t>
            </a:r>
          </a:p>
        </p:txBody>
      </p:sp>
      <p:sp>
        <p:nvSpPr>
          <p:cNvPr id="3" name="Content Placeholder 2">
            <a:extLst>
              <a:ext uri="{FF2B5EF4-FFF2-40B4-BE49-F238E27FC236}">
                <a16:creationId xmlns:a16="http://schemas.microsoft.com/office/drawing/2014/main" id="{0E3908DC-DD0F-428E-F2B2-0D3F3C66AD68}"/>
              </a:ext>
            </a:extLst>
          </p:cNvPr>
          <p:cNvSpPr>
            <a:spLocks noGrp="1"/>
          </p:cNvSpPr>
          <p:nvPr>
            <p:ph idx="1"/>
          </p:nvPr>
        </p:nvSpPr>
        <p:spPr>
          <a:xfrm>
            <a:off x="989400" y="1136837"/>
            <a:ext cx="10213200" cy="5463338"/>
          </a:xfrm>
        </p:spPr>
        <p:txBody>
          <a:bodyPr vert="horz" lIns="91440" tIns="45720" rIns="91440" bIns="45720" rtlCol="0" anchor="t">
            <a:noAutofit/>
          </a:bodyPr>
          <a:lstStyle/>
          <a:p>
            <a:pPr marL="359410" indent="-359410"/>
            <a:r>
              <a:rPr lang="en-US" dirty="0">
                <a:solidFill>
                  <a:srgbClr val="000000">
                    <a:alpha val="60000"/>
                  </a:srgbClr>
                </a:solidFill>
              </a:rPr>
              <a:t>1.4 billion email addresses, including physical addresses, and IP addresses, among other sensitive information, were leaked. The data was obtained through various means such as check offers, sweepstakes, and co-registration where an individual signed up for a service, just to have their email shared with a third party without consent.</a:t>
            </a:r>
            <a:r>
              <a:rPr lang="en-US" dirty="0">
                <a:solidFill>
                  <a:srgbClr val="000000">
                    <a:alpha val="60000"/>
                  </a:srgbClr>
                </a:solidFill>
                <a:ea typeface="+mn-lt"/>
                <a:cs typeface="+mn-lt"/>
              </a:rPr>
              <a:t> The breach also revealed that River City Media was engaging in the mass distribution of unsolicited emails. This unethical practice led to their blacklisting by the anti-spamming organization, </a:t>
            </a:r>
            <a:r>
              <a:rPr lang="en-US" dirty="0" err="1">
                <a:solidFill>
                  <a:srgbClr val="000000">
                    <a:alpha val="60000"/>
                  </a:srgbClr>
                </a:solidFill>
                <a:ea typeface="+mn-lt"/>
                <a:cs typeface="+mn-lt"/>
              </a:rPr>
              <a:t>Spamhaus</a:t>
            </a:r>
            <a:r>
              <a:rPr lang="en-US" dirty="0">
                <a:solidFill>
                  <a:srgbClr val="000000">
                    <a:alpha val="60000"/>
                  </a:srgbClr>
                </a:solidFill>
                <a:ea typeface="+mn-lt"/>
                <a:cs typeface="+mn-lt"/>
              </a:rPr>
              <a:t>.</a:t>
            </a:r>
            <a:r>
              <a:rPr lang="en-US" dirty="0">
                <a:solidFill>
                  <a:srgbClr val="000000">
                    <a:alpha val="60000"/>
                  </a:srgbClr>
                </a:solidFill>
              </a:rPr>
              <a:t> This would have severely disrupted River City Media's email marketing operations because of the blacklisting preventing emails from being delivered to recipients using servers that subscribe to the blacklist. As a result, emails sent by River City Media may have been flagged as spam or outright blocked. </a:t>
            </a:r>
          </a:p>
        </p:txBody>
      </p:sp>
    </p:spTree>
    <p:extLst>
      <p:ext uri="{BB962C8B-B14F-4D97-AF65-F5344CB8AC3E}">
        <p14:creationId xmlns:p14="http://schemas.microsoft.com/office/powerpoint/2010/main" val="196375936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cxnSp>
        <p:nvCxnSpPr>
          <p:cNvPr id="9" name="Straight Connector 8">
            <a:extLst>
              <a:ext uri="{FF2B5EF4-FFF2-40B4-BE49-F238E27FC236}">
                <a16:creationId xmlns:a16="http://schemas.microsoft.com/office/drawing/2014/main" id="{AE0C0B2A-3FD1-4235-A16E-0ED1E028A93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826000" y="3525773"/>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grpSp>
        <p:nvGrpSpPr>
          <p:cNvPr id="11" name="Group 10">
            <a:extLst>
              <a:ext uri="{FF2B5EF4-FFF2-40B4-BE49-F238E27FC236}">
                <a16:creationId xmlns:a16="http://schemas.microsoft.com/office/drawing/2014/main" id="{9494E066-0146-46E9-BAF1-C33240ABA294}"/>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2700000">
            <a:off x="10127693" y="4178240"/>
            <a:ext cx="633413" cy="1862138"/>
            <a:chOff x="5959192" y="333389"/>
            <a:chExt cx="633413" cy="1862138"/>
          </a:xfrm>
        </p:grpSpPr>
        <p:grpSp>
          <p:nvGrpSpPr>
            <p:cNvPr id="12" name="Group 11">
              <a:extLst>
                <a:ext uri="{FF2B5EF4-FFF2-40B4-BE49-F238E27FC236}">
                  <a16:creationId xmlns:a16="http://schemas.microsoft.com/office/drawing/2014/main" id="{B02BD80B-C499-4DAC-9580-575B04F8658F}"/>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959192" y="333389"/>
              <a:ext cx="633413" cy="1419225"/>
              <a:chOff x="5959192" y="333389"/>
              <a:chExt cx="633413" cy="1419225"/>
            </a:xfrm>
          </p:grpSpPr>
          <p:sp>
            <p:nvSpPr>
              <p:cNvPr id="14" name="Freeform 68">
                <a:extLst>
                  <a:ext uri="{FF2B5EF4-FFF2-40B4-BE49-F238E27FC236}">
                    <a16:creationId xmlns:a16="http://schemas.microsoft.com/office/drawing/2014/main" id="{CCF069F3-858C-4C67-90C2-46017C3D4CEB}"/>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5959192" y="333389"/>
                <a:ext cx="319088" cy="1419225"/>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15" name="Freeform 69">
                <a:extLst>
                  <a:ext uri="{FF2B5EF4-FFF2-40B4-BE49-F238E27FC236}">
                    <a16:creationId xmlns:a16="http://schemas.microsoft.com/office/drawing/2014/main" id="{8A1FFA52-DFA8-4A81-8A85-50BE13257F51}"/>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6278280" y="333389"/>
                <a:ext cx="314325" cy="1419225"/>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grpSp>
        <p:sp>
          <p:nvSpPr>
            <p:cNvPr id="13" name="Line 70">
              <a:extLst>
                <a:ext uri="{FF2B5EF4-FFF2-40B4-BE49-F238E27FC236}">
                  <a16:creationId xmlns:a16="http://schemas.microsoft.com/office/drawing/2014/main" id="{BAEDA471-60CB-4A0C-B9AD-B2B3C51EA2FD}"/>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6278280" y="333389"/>
              <a:ext cx="0" cy="1862138"/>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sp useBgFill="1">
        <p:nvSpPr>
          <p:cNvPr id="17" name="Rectangle 16">
            <a:extLst>
              <a:ext uri="{FF2B5EF4-FFF2-40B4-BE49-F238E27FC236}">
                <a16:creationId xmlns:a16="http://schemas.microsoft.com/office/drawing/2014/main" id="{42EC32AE-E4F8-4BC6-BEF2-B48BDD157D3F}"/>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FAD01A88-BDEA-2003-48ED-3C8D4B72BD9C}"/>
              </a:ext>
            </a:extLst>
          </p:cNvPr>
          <p:cNvSpPr>
            <a:spLocks noGrp="1"/>
          </p:cNvSpPr>
          <p:nvPr>
            <p:ph type="title"/>
          </p:nvPr>
        </p:nvSpPr>
        <p:spPr>
          <a:xfrm>
            <a:off x="7760863" y="2356971"/>
            <a:ext cx="3882286" cy="2138400"/>
          </a:xfrm>
        </p:spPr>
        <p:txBody>
          <a:bodyPr vert="horz" lIns="91440" tIns="45720" rIns="91440" bIns="45720" rtlCol="0" anchor="b" anchorCtr="0">
            <a:normAutofit/>
          </a:bodyPr>
          <a:lstStyle/>
          <a:p>
            <a:pPr algn="ctr">
              <a:lnSpc>
                <a:spcPct val="90000"/>
              </a:lnSpc>
            </a:pPr>
            <a:r>
              <a:rPr lang="en-US" sz="4800"/>
              <a:t>Cybersecurity NIST Framework 2.0</a:t>
            </a:r>
          </a:p>
        </p:txBody>
      </p:sp>
      <p:pic>
        <p:nvPicPr>
          <p:cNvPr id="4" name="Content Placeholder 3" descr="A circular diagram of a cybersecurity framework&#10;&#10;Description automatically generated">
            <a:extLst>
              <a:ext uri="{FF2B5EF4-FFF2-40B4-BE49-F238E27FC236}">
                <a16:creationId xmlns:a16="http://schemas.microsoft.com/office/drawing/2014/main" id="{7F83903B-9F0C-4616-3EB2-1424D66FCD55}"/>
              </a:ext>
            </a:extLst>
          </p:cNvPr>
          <p:cNvPicPr>
            <a:picLocks noGrp="1" noChangeAspect="1"/>
          </p:cNvPicPr>
          <p:nvPr>
            <p:ph idx="1"/>
          </p:nvPr>
        </p:nvPicPr>
        <p:blipFill rotWithShape="1">
          <a:blip r:embed="rId2"/>
          <a:srcRect l="4372" r="7029" b="-1"/>
          <a:stretch/>
        </p:blipFill>
        <p:spPr>
          <a:xfrm>
            <a:off x="20" y="10"/>
            <a:ext cx="7211993" cy="6857990"/>
          </a:xfrm>
          <a:prstGeom prst="rect">
            <a:avLst/>
          </a:prstGeom>
        </p:spPr>
      </p:pic>
      <p:cxnSp>
        <p:nvCxnSpPr>
          <p:cNvPr id="19" name="Straight Connector 18">
            <a:extLst>
              <a:ext uri="{FF2B5EF4-FFF2-40B4-BE49-F238E27FC236}">
                <a16:creationId xmlns:a16="http://schemas.microsoft.com/office/drawing/2014/main" id="{5211C822-2379-4749-95C7-3CDA93294E14}"/>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9432006" y="3690871"/>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50875921"/>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1" name="Table 10">
            <a:extLst>
              <a:ext uri="{FF2B5EF4-FFF2-40B4-BE49-F238E27FC236}">
                <a16:creationId xmlns:a16="http://schemas.microsoft.com/office/drawing/2014/main" id="{A5ACEE40-AE11-36C7-C99D-1A22547AD9A1}"/>
              </a:ext>
            </a:extLst>
          </p:cNvPr>
          <p:cNvGraphicFramePr>
            <a:graphicFrameLocks noGrp="1"/>
          </p:cNvGraphicFramePr>
          <p:nvPr>
            <p:extLst>
              <p:ext uri="{D42A27DB-BD31-4B8C-83A1-F6EECF244321}">
                <p14:modId xmlns:p14="http://schemas.microsoft.com/office/powerpoint/2010/main" val="2401251820"/>
              </p:ext>
            </p:extLst>
          </p:nvPr>
        </p:nvGraphicFramePr>
        <p:xfrm>
          <a:off x="-12095" y="-12095"/>
          <a:ext cx="12190546" cy="6894315"/>
        </p:xfrm>
        <a:graphic>
          <a:graphicData uri="http://schemas.openxmlformats.org/drawingml/2006/table">
            <a:tbl>
              <a:tblPr firstRow="1" bandRow="1">
                <a:tableStyleId>{2D5ABB26-0587-4C30-8999-92F81FD0307C}</a:tableStyleId>
              </a:tblPr>
              <a:tblGrid>
                <a:gridCol w="2031758">
                  <a:extLst>
                    <a:ext uri="{9D8B030D-6E8A-4147-A177-3AD203B41FA5}">
                      <a16:colId xmlns:a16="http://schemas.microsoft.com/office/drawing/2014/main" val="2862976725"/>
                    </a:ext>
                  </a:extLst>
                </a:gridCol>
                <a:gridCol w="2403928">
                  <a:extLst>
                    <a:ext uri="{9D8B030D-6E8A-4147-A177-3AD203B41FA5}">
                      <a16:colId xmlns:a16="http://schemas.microsoft.com/office/drawing/2014/main" val="513857670"/>
                    </a:ext>
                  </a:extLst>
                </a:gridCol>
                <a:gridCol w="1659586">
                  <a:extLst>
                    <a:ext uri="{9D8B030D-6E8A-4147-A177-3AD203B41FA5}">
                      <a16:colId xmlns:a16="http://schemas.microsoft.com/office/drawing/2014/main" val="321303332"/>
                    </a:ext>
                  </a:extLst>
                </a:gridCol>
                <a:gridCol w="2031758">
                  <a:extLst>
                    <a:ext uri="{9D8B030D-6E8A-4147-A177-3AD203B41FA5}">
                      <a16:colId xmlns:a16="http://schemas.microsoft.com/office/drawing/2014/main" val="3842983006"/>
                    </a:ext>
                  </a:extLst>
                </a:gridCol>
                <a:gridCol w="2031758">
                  <a:extLst>
                    <a:ext uri="{9D8B030D-6E8A-4147-A177-3AD203B41FA5}">
                      <a16:colId xmlns:a16="http://schemas.microsoft.com/office/drawing/2014/main" val="957792081"/>
                    </a:ext>
                  </a:extLst>
                </a:gridCol>
                <a:gridCol w="2031758">
                  <a:extLst>
                    <a:ext uri="{9D8B030D-6E8A-4147-A177-3AD203B41FA5}">
                      <a16:colId xmlns:a16="http://schemas.microsoft.com/office/drawing/2014/main" val="3761931169"/>
                    </a:ext>
                  </a:extLst>
                </a:gridCol>
              </a:tblGrid>
              <a:tr h="6894315">
                <a:tc>
                  <a:txBody>
                    <a:bodyPr/>
                    <a:lstStyle/>
                    <a:p>
                      <a:pPr algn="ctr"/>
                      <a:r>
                        <a:rPr lang="en-US" b="1" dirty="0"/>
                        <a:t>Identify</a:t>
                      </a:r>
                      <a:br>
                        <a:rPr lang="en-US" dirty="0"/>
                      </a:br>
                      <a:br>
                        <a:rPr lang="en-US" dirty="0"/>
                      </a:br>
                      <a:r>
                        <a:rPr lang="en-US" dirty="0"/>
                        <a:t>River City media did not identify the data leak, identification happened when Chris Vickery, a security researcher for </a:t>
                      </a:r>
                      <a:r>
                        <a:rPr lang="en-US" dirty="0" err="1"/>
                        <a:t>MacKeeper</a:t>
                      </a:r>
                      <a:r>
                        <a:rPr lang="en-US" dirty="0"/>
                        <a:t>, found the data that he claimed was due to </a:t>
                      </a:r>
                      <a:r>
                        <a:rPr lang="en-US" dirty="0" err="1"/>
                        <a:t>Rsync</a:t>
                      </a:r>
                      <a:r>
                        <a:rPr lang="en-US" dirty="0"/>
                        <a:t> backups not being configured properly and caused sensitive data to be exposed to the public.</a:t>
                      </a:r>
                    </a:p>
                  </a:txBody>
                  <a:tcPr/>
                </a:tc>
                <a:tc>
                  <a:txBody>
                    <a:bodyPr/>
                    <a:lstStyle/>
                    <a:p>
                      <a:pPr algn="ctr"/>
                      <a:r>
                        <a:rPr lang="en-US" b="1" dirty="0"/>
                        <a:t>Protect</a:t>
                      </a:r>
                      <a:br>
                        <a:rPr lang="en-US" dirty="0"/>
                      </a:br>
                      <a:br>
                        <a:rPr lang="en-US" dirty="0"/>
                      </a:br>
                      <a:r>
                        <a:rPr lang="en-US" dirty="0"/>
                        <a:t>River City Media failed to adequately protect the database, leaving their data exposed to the public. The l</a:t>
                      </a:r>
                      <a:r>
                        <a:rPr lang="en-US" sz="1800" b="0" i="0" u="none" strike="noStrike" noProof="0" dirty="0">
                          <a:solidFill>
                            <a:srgbClr val="000000"/>
                          </a:solidFill>
                          <a:latin typeface="Avenir Next LT Pro"/>
                        </a:rPr>
                        <a:t>ack of proper access controls, encryption, and other protective measures contributed to the breach</a:t>
                      </a:r>
                      <a:endParaRPr lang="en-US" dirty="0"/>
                    </a:p>
                  </a:txBody>
                  <a:tcPr/>
                </a:tc>
                <a:tc>
                  <a:txBody>
                    <a:bodyPr/>
                    <a:lstStyle/>
                    <a:p>
                      <a:pPr algn="ctr"/>
                      <a:r>
                        <a:rPr lang="en-US" b="1" dirty="0"/>
                        <a:t>Detect</a:t>
                      </a:r>
                      <a:br>
                        <a:rPr lang="en-US" dirty="0"/>
                      </a:br>
                      <a:br>
                        <a:rPr lang="en-US" dirty="0"/>
                      </a:br>
                      <a:r>
                        <a:rPr lang="en-US" dirty="0"/>
                        <a:t>The exposed data was detected by Chris Vickery, the security researcher working for </a:t>
                      </a:r>
                      <a:r>
                        <a:rPr lang="en-US" dirty="0" err="1"/>
                        <a:t>MacKeeper</a:t>
                      </a:r>
                      <a:r>
                        <a:rPr lang="en-US" dirty="0"/>
                        <a:t> who stumbled upon the exposed database.</a:t>
                      </a:r>
                    </a:p>
                  </a:txBody>
                  <a:tcPr/>
                </a:tc>
                <a:tc>
                  <a:txBody>
                    <a:bodyPr/>
                    <a:lstStyle/>
                    <a:p>
                      <a:pPr algn="ctr"/>
                      <a:r>
                        <a:rPr lang="en-US" b="1" dirty="0"/>
                        <a:t>Respond</a:t>
                      </a:r>
                      <a:br>
                        <a:rPr lang="en-US" dirty="0"/>
                      </a:br>
                      <a:br>
                        <a:rPr lang="en-US" dirty="0"/>
                      </a:br>
                      <a:r>
                        <a:rPr lang="en-US" b="0" dirty="0"/>
                        <a:t>When Mr. Vickery shared the leak with Salted, Hash, </a:t>
                      </a:r>
                      <a:r>
                        <a:rPr lang="en-US" b="0" err="1"/>
                        <a:t>Spamhaus</a:t>
                      </a:r>
                      <a:r>
                        <a:rPr lang="en-US" b="0" dirty="0"/>
                        <a:t>, and other law enforcement agencies, River City Media pursued legal actions against Chris Vickery and </a:t>
                      </a:r>
                      <a:r>
                        <a:rPr lang="en-US" b="0" err="1"/>
                        <a:t>MacKeeper</a:t>
                      </a:r>
                      <a:r>
                        <a:rPr lang="en-US" b="0" dirty="0"/>
                        <a:t> for  "perpetrated a coordinated, months-long cyber attack" and defamation. </a:t>
                      </a:r>
                    </a:p>
                  </a:txBody>
                  <a:tcPr/>
                </a:tc>
                <a:tc>
                  <a:txBody>
                    <a:bodyPr/>
                    <a:lstStyle/>
                    <a:p>
                      <a:pPr algn="ctr"/>
                      <a:r>
                        <a:rPr lang="en-US" b="1" dirty="0"/>
                        <a:t>Recover</a:t>
                      </a:r>
                      <a:br>
                        <a:rPr lang="en-US" dirty="0"/>
                      </a:br>
                      <a:br>
                        <a:rPr lang="en-US" dirty="0"/>
                      </a:br>
                      <a:r>
                        <a:rPr lang="en-US" b="0" dirty="0"/>
                        <a:t>River City Media lost trust and was blacklisted from the anti-spam organization, </a:t>
                      </a:r>
                      <a:r>
                        <a:rPr lang="en-US" b="0" dirty="0" err="1"/>
                        <a:t>Spamhaus</a:t>
                      </a:r>
                      <a:r>
                        <a:rPr lang="en-US" b="0" dirty="0"/>
                        <a:t>. It was leaked that River City Media was illegally doing spamming activities that led to controversy and legal issues and in 2020, they went through a website overhaul and began business again.</a:t>
                      </a:r>
                      <a:endParaRPr lang="en-US" b="0" dirty="0" err="1"/>
                    </a:p>
                  </a:txBody>
                  <a:tcPr/>
                </a:tc>
                <a:tc>
                  <a:txBody>
                    <a:bodyPr/>
                    <a:lstStyle/>
                    <a:p>
                      <a:pPr lvl="0" algn="ctr">
                        <a:buNone/>
                      </a:pPr>
                      <a:r>
                        <a:rPr lang="en-US" b="1" dirty="0"/>
                        <a:t>Govern</a:t>
                      </a:r>
                      <a:br>
                        <a:rPr lang="en-US" b="0" dirty="0"/>
                      </a:br>
                      <a:br>
                        <a:rPr lang="en-US" b="0" dirty="0"/>
                      </a:br>
                      <a:r>
                        <a:rPr lang="en-US" b="0" dirty="0"/>
                        <a:t>River City Media did not demonstrate strong governance practices by not acknowledging and addressing the security vulnerabilities exposed by the breach and targeting Chris Vickery and </a:t>
                      </a:r>
                      <a:r>
                        <a:rPr lang="en-US" b="0" dirty="0" err="1"/>
                        <a:t>MacKeeper</a:t>
                      </a:r>
                      <a:r>
                        <a:rPr lang="en-US" b="0" dirty="0"/>
                        <a:t> for their error. </a:t>
                      </a:r>
                    </a:p>
                  </a:txBody>
                  <a:tcPr/>
                </a:tc>
                <a:extLst>
                  <a:ext uri="{0D108BD9-81ED-4DB2-BD59-A6C34878D82A}">
                    <a16:rowId xmlns:a16="http://schemas.microsoft.com/office/drawing/2014/main" val="1074826640"/>
                  </a:ext>
                </a:extLst>
              </a:tr>
            </a:tbl>
          </a:graphicData>
        </a:graphic>
      </p:graphicFrame>
    </p:spTree>
    <p:extLst>
      <p:ext uri="{BB962C8B-B14F-4D97-AF65-F5344CB8AC3E}">
        <p14:creationId xmlns:p14="http://schemas.microsoft.com/office/powerpoint/2010/main" val="345835794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cxnSp>
        <p:nvCxnSpPr>
          <p:cNvPr id="106" name="Straight Connector 105">
            <a:extLst>
              <a:ext uri="{FF2B5EF4-FFF2-40B4-BE49-F238E27FC236}">
                <a16:creationId xmlns:a16="http://schemas.microsoft.com/office/drawing/2014/main" id="{AE0C0B2A-3FD1-4235-A16E-0ED1E028A93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826000" y="3525773"/>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grpSp>
        <p:nvGrpSpPr>
          <p:cNvPr id="107" name="Group 106">
            <a:extLst>
              <a:ext uri="{FF2B5EF4-FFF2-40B4-BE49-F238E27FC236}">
                <a16:creationId xmlns:a16="http://schemas.microsoft.com/office/drawing/2014/main" id="{9494E066-0146-46E9-BAF1-C33240ABA294}"/>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2700000">
            <a:off x="10127693" y="4178240"/>
            <a:ext cx="633413" cy="1862138"/>
            <a:chOff x="5959192" y="333389"/>
            <a:chExt cx="633413" cy="1862138"/>
          </a:xfrm>
        </p:grpSpPr>
        <p:grpSp>
          <p:nvGrpSpPr>
            <p:cNvPr id="11" name="Group 10">
              <a:extLst>
                <a:ext uri="{FF2B5EF4-FFF2-40B4-BE49-F238E27FC236}">
                  <a16:creationId xmlns:a16="http://schemas.microsoft.com/office/drawing/2014/main" id="{B02BD80B-C499-4DAC-9580-575B04F8658F}"/>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959192" y="333389"/>
              <a:ext cx="633413" cy="1419225"/>
              <a:chOff x="5959192" y="333389"/>
              <a:chExt cx="633413" cy="1419225"/>
            </a:xfrm>
          </p:grpSpPr>
          <p:sp>
            <p:nvSpPr>
              <p:cNvPr id="13" name="Freeform 68">
                <a:extLst>
                  <a:ext uri="{FF2B5EF4-FFF2-40B4-BE49-F238E27FC236}">
                    <a16:creationId xmlns:a16="http://schemas.microsoft.com/office/drawing/2014/main" id="{CCF069F3-858C-4C67-90C2-46017C3D4CEB}"/>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5959192" y="333389"/>
                <a:ext cx="319088" cy="1419225"/>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14" name="Freeform 69">
                <a:extLst>
                  <a:ext uri="{FF2B5EF4-FFF2-40B4-BE49-F238E27FC236}">
                    <a16:creationId xmlns:a16="http://schemas.microsoft.com/office/drawing/2014/main" id="{8A1FFA52-DFA8-4A81-8A85-50BE13257F51}"/>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6278280" y="333389"/>
                <a:ext cx="314325" cy="1419225"/>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grpSp>
        <p:sp>
          <p:nvSpPr>
            <p:cNvPr id="12" name="Line 70">
              <a:extLst>
                <a:ext uri="{FF2B5EF4-FFF2-40B4-BE49-F238E27FC236}">
                  <a16:creationId xmlns:a16="http://schemas.microsoft.com/office/drawing/2014/main" id="{BAEDA471-60CB-4A0C-B9AD-B2B3C51EA2FD}"/>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6278280" y="333389"/>
              <a:ext cx="0" cy="1862138"/>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sp useBgFill="1">
        <p:nvSpPr>
          <p:cNvPr id="108" name="Rectangle 107">
            <a:extLst>
              <a:ext uri="{FF2B5EF4-FFF2-40B4-BE49-F238E27FC236}">
                <a16:creationId xmlns:a16="http://schemas.microsoft.com/office/drawing/2014/main" id="{2E61ADD4-967B-4465-8688-0530A73F6F2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C98BD295-DF13-1099-4FCC-745EE158DB0B}"/>
              </a:ext>
            </a:extLst>
          </p:cNvPr>
          <p:cNvSpPr>
            <a:spLocks noGrp="1"/>
          </p:cNvSpPr>
          <p:nvPr>
            <p:ph type="title"/>
          </p:nvPr>
        </p:nvSpPr>
        <p:spPr>
          <a:xfrm>
            <a:off x="2106311" y="151935"/>
            <a:ext cx="7977600" cy="718935"/>
          </a:xfrm>
        </p:spPr>
        <p:txBody>
          <a:bodyPr vert="horz" lIns="91440" tIns="45720" rIns="91440" bIns="45720" rtlCol="0" anchor="b" anchorCtr="0">
            <a:normAutofit fontScale="90000"/>
          </a:bodyPr>
          <a:lstStyle/>
          <a:p>
            <a:pPr algn="ctr"/>
            <a:r>
              <a:rPr lang="en-US" sz="4800" dirty="0"/>
              <a:t>Timeline Breakdown</a:t>
            </a:r>
          </a:p>
        </p:txBody>
      </p:sp>
      <p:cxnSp>
        <p:nvCxnSpPr>
          <p:cNvPr id="109" name="Straight Connector 108">
            <a:extLst>
              <a:ext uri="{FF2B5EF4-FFF2-40B4-BE49-F238E27FC236}">
                <a16:creationId xmlns:a16="http://schemas.microsoft.com/office/drawing/2014/main" id="{52A8EF8A-6DD1-434A-9E4F-EFD86A15E5AD}"/>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826000" y="3525773"/>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graphicFrame>
        <p:nvGraphicFramePr>
          <p:cNvPr id="6" name="Diagram 5">
            <a:extLst>
              <a:ext uri="{FF2B5EF4-FFF2-40B4-BE49-F238E27FC236}">
                <a16:creationId xmlns:a16="http://schemas.microsoft.com/office/drawing/2014/main" id="{9DB39B36-1F9B-17A0-DE6F-A8F018258178}"/>
              </a:ext>
            </a:extLst>
          </p:cNvPr>
          <p:cNvGraphicFramePr/>
          <p:nvPr>
            <p:extLst>
              <p:ext uri="{D42A27DB-BD31-4B8C-83A1-F6EECF244321}">
                <p14:modId xmlns:p14="http://schemas.microsoft.com/office/powerpoint/2010/main" val="2510082764"/>
              </p:ext>
            </p:extLst>
          </p:nvPr>
        </p:nvGraphicFramePr>
        <p:xfrm>
          <a:off x="268941" y="871819"/>
          <a:ext cx="11564111" cy="5775510"/>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2683939646"/>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8016012-80AE-6D5E-7963-6C70D784C3EF}"/>
              </a:ext>
            </a:extLst>
          </p:cNvPr>
          <p:cNvSpPr>
            <a:spLocks noGrp="1"/>
          </p:cNvSpPr>
          <p:nvPr>
            <p:ph type="title"/>
          </p:nvPr>
        </p:nvSpPr>
        <p:spPr>
          <a:xfrm>
            <a:off x="989400" y="322717"/>
            <a:ext cx="10213200" cy="641122"/>
          </a:xfrm>
        </p:spPr>
        <p:txBody>
          <a:bodyPr/>
          <a:lstStyle/>
          <a:p>
            <a:pPr algn="ctr"/>
            <a:r>
              <a:rPr lang="en-US" b="1" dirty="0"/>
              <a:t>Who is Chris Vickery?</a:t>
            </a:r>
          </a:p>
        </p:txBody>
      </p:sp>
      <p:sp>
        <p:nvSpPr>
          <p:cNvPr id="3" name="Content Placeholder 2">
            <a:extLst>
              <a:ext uri="{FF2B5EF4-FFF2-40B4-BE49-F238E27FC236}">
                <a16:creationId xmlns:a16="http://schemas.microsoft.com/office/drawing/2014/main" id="{66F1F438-DE52-0415-9776-601495F04606}"/>
              </a:ext>
            </a:extLst>
          </p:cNvPr>
          <p:cNvSpPr>
            <a:spLocks noGrp="1"/>
          </p:cNvSpPr>
          <p:nvPr>
            <p:ph idx="1"/>
          </p:nvPr>
        </p:nvSpPr>
        <p:spPr>
          <a:xfrm>
            <a:off x="989400" y="1710115"/>
            <a:ext cx="10213200" cy="4028097"/>
          </a:xfrm>
        </p:spPr>
        <p:txBody>
          <a:bodyPr vert="horz" lIns="91440" tIns="45720" rIns="91440" bIns="45720" rtlCol="0" anchor="t">
            <a:noAutofit/>
          </a:bodyPr>
          <a:lstStyle/>
          <a:p>
            <a:pPr marL="359410" indent="-359410"/>
            <a:r>
              <a:rPr lang="en-US" sz="2800" dirty="0">
                <a:solidFill>
                  <a:schemeClr val="tx2"/>
                </a:solidFill>
                <a:latin typeface="Arial"/>
                <a:cs typeface="Arial"/>
              </a:rPr>
              <a:t>"If the companies that I inform respond well and fix things and don't just ignore me and think I'm trying to take advantage of them somehow. And if they do notify the affected people, secure it quickly, and are open about it -- and they're not trying to demonize me -- that's a good day," he said.</a:t>
            </a:r>
            <a:endParaRPr lang="en-US" sz="2800" dirty="0">
              <a:solidFill>
                <a:schemeClr val="tx2"/>
              </a:solidFill>
            </a:endParaRPr>
          </a:p>
        </p:txBody>
      </p:sp>
    </p:spTree>
    <p:extLst>
      <p:ext uri="{BB962C8B-B14F-4D97-AF65-F5344CB8AC3E}">
        <p14:creationId xmlns:p14="http://schemas.microsoft.com/office/powerpoint/2010/main" val="425675787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cxnSp>
        <p:nvCxnSpPr>
          <p:cNvPr id="106" name="Straight Connector 105">
            <a:extLst>
              <a:ext uri="{FF2B5EF4-FFF2-40B4-BE49-F238E27FC236}">
                <a16:creationId xmlns:a16="http://schemas.microsoft.com/office/drawing/2014/main" id="{AE0C0B2A-3FD1-4235-A16E-0ED1E028A93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826000" y="3525773"/>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grpSp>
        <p:nvGrpSpPr>
          <p:cNvPr id="107" name="Group 106">
            <a:extLst>
              <a:ext uri="{FF2B5EF4-FFF2-40B4-BE49-F238E27FC236}">
                <a16:creationId xmlns:a16="http://schemas.microsoft.com/office/drawing/2014/main" id="{9494E066-0146-46E9-BAF1-C33240ABA294}"/>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2700000">
            <a:off x="10127693" y="4178240"/>
            <a:ext cx="633413" cy="1862138"/>
            <a:chOff x="5959192" y="333389"/>
            <a:chExt cx="633413" cy="1862138"/>
          </a:xfrm>
        </p:grpSpPr>
        <p:grpSp>
          <p:nvGrpSpPr>
            <p:cNvPr id="11" name="Group 10">
              <a:extLst>
                <a:ext uri="{FF2B5EF4-FFF2-40B4-BE49-F238E27FC236}">
                  <a16:creationId xmlns:a16="http://schemas.microsoft.com/office/drawing/2014/main" id="{B02BD80B-C499-4DAC-9580-575B04F8658F}"/>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959192" y="333389"/>
              <a:ext cx="633413" cy="1419225"/>
              <a:chOff x="5959192" y="333389"/>
              <a:chExt cx="633413" cy="1419225"/>
            </a:xfrm>
          </p:grpSpPr>
          <p:sp>
            <p:nvSpPr>
              <p:cNvPr id="13" name="Freeform 68">
                <a:extLst>
                  <a:ext uri="{FF2B5EF4-FFF2-40B4-BE49-F238E27FC236}">
                    <a16:creationId xmlns:a16="http://schemas.microsoft.com/office/drawing/2014/main" id="{CCF069F3-858C-4C67-90C2-46017C3D4CEB}"/>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5959192" y="333389"/>
                <a:ext cx="319088" cy="1419225"/>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14" name="Freeform 69">
                <a:extLst>
                  <a:ext uri="{FF2B5EF4-FFF2-40B4-BE49-F238E27FC236}">
                    <a16:creationId xmlns:a16="http://schemas.microsoft.com/office/drawing/2014/main" id="{8A1FFA52-DFA8-4A81-8A85-50BE13257F51}"/>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6278280" y="333389"/>
                <a:ext cx="314325" cy="1419225"/>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grpSp>
        <p:sp>
          <p:nvSpPr>
            <p:cNvPr id="12" name="Line 70">
              <a:extLst>
                <a:ext uri="{FF2B5EF4-FFF2-40B4-BE49-F238E27FC236}">
                  <a16:creationId xmlns:a16="http://schemas.microsoft.com/office/drawing/2014/main" id="{BAEDA471-60CB-4A0C-B9AD-B2B3C51EA2FD}"/>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6278280" y="333389"/>
              <a:ext cx="0" cy="1862138"/>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sp useBgFill="1">
        <p:nvSpPr>
          <p:cNvPr id="108" name="Rectangle 107">
            <a:extLst>
              <a:ext uri="{FF2B5EF4-FFF2-40B4-BE49-F238E27FC236}">
                <a16:creationId xmlns:a16="http://schemas.microsoft.com/office/drawing/2014/main" id="{2E61ADD4-967B-4465-8688-0530A73F6F2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C98BD295-DF13-1099-4FCC-745EE158DB0B}"/>
              </a:ext>
            </a:extLst>
          </p:cNvPr>
          <p:cNvSpPr>
            <a:spLocks noGrp="1"/>
          </p:cNvSpPr>
          <p:nvPr>
            <p:ph type="title"/>
          </p:nvPr>
        </p:nvSpPr>
        <p:spPr>
          <a:xfrm>
            <a:off x="2095105" y="588964"/>
            <a:ext cx="7977600" cy="718935"/>
          </a:xfrm>
        </p:spPr>
        <p:txBody>
          <a:bodyPr vert="horz" lIns="91440" tIns="45720" rIns="91440" bIns="45720" rtlCol="0" anchor="b" anchorCtr="0">
            <a:normAutofit fontScale="90000"/>
          </a:bodyPr>
          <a:lstStyle/>
          <a:p>
            <a:pPr algn="ctr"/>
            <a:r>
              <a:rPr lang="en-US" sz="4800" dirty="0"/>
              <a:t>Wayback Machine</a:t>
            </a:r>
          </a:p>
        </p:txBody>
      </p:sp>
      <p:cxnSp>
        <p:nvCxnSpPr>
          <p:cNvPr id="109" name="Straight Connector 108">
            <a:extLst>
              <a:ext uri="{FF2B5EF4-FFF2-40B4-BE49-F238E27FC236}">
                <a16:creationId xmlns:a16="http://schemas.microsoft.com/office/drawing/2014/main" id="{52A8EF8A-6DD1-434A-9E4F-EFD86A15E5AD}"/>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826000" y="3525773"/>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sp>
        <p:nvSpPr>
          <p:cNvPr id="3" name="TextBox 2">
            <a:extLst>
              <a:ext uri="{FF2B5EF4-FFF2-40B4-BE49-F238E27FC236}">
                <a16:creationId xmlns:a16="http://schemas.microsoft.com/office/drawing/2014/main" id="{5C669B38-677B-0326-9DF0-2E61BDC5CBF5}"/>
              </a:ext>
            </a:extLst>
          </p:cNvPr>
          <p:cNvSpPr txBox="1"/>
          <p:nvPr/>
        </p:nvSpPr>
        <p:spPr>
          <a:xfrm>
            <a:off x="650119" y="1490737"/>
            <a:ext cx="10523922" cy="92333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a:t>Upon reviewing captures taken of the website the first change o</a:t>
            </a:r>
            <a:r>
              <a:rPr lang="en-US" dirty="0"/>
              <a:t>n the website was </a:t>
            </a:r>
            <a:r>
              <a:rPr lang="en-US" b="1" dirty="0"/>
              <a:t>April 04, 2017</a:t>
            </a:r>
            <a:r>
              <a:rPr lang="en-US" dirty="0"/>
              <a:t>. A headliner was added, stating, </a:t>
            </a:r>
            <a:r>
              <a:rPr lang="en-US" b="1" dirty="0"/>
              <a:t>"NOTICE: WE ARE NOT ASSOCIATED WITH RECENT EVENTS REGARDING A SPAM EMAIL LEAK."</a:t>
            </a:r>
          </a:p>
        </p:txBody>
      </p:sp>
      <p:pic>
        <p:nvPicPr>
          <p:cNvPr id="5" name="Picture 4" descr="A screenshot of a computer&#10;&#10;Description automatically generated">
            <a:extLst>
              <a:ext uri="{FF2B5EF4-FFF2-40B4-BE49-F238E27FC236}">
                <a16:creationId xmlns:a16="http://schemas.microsoft.com/office/drawing/2014/main" id="{9498DFB7-B4B6-49DB-6AD7-F8D1A7364C66}"/>
              </a:ext>
            </a:extLst>
          </p:cNvPr>
          <p:cNvPicPr>
            <a:picLocks noChangeAspect="1"/>
          </p:cNvPicPr>
          <p:nvPr/>
        </p:nvPicPr>
        <p:blipFill>
          <a:blip r:embed="rId2"/>
          <a:stretch>
            <a:fillRect/>
          </a:stretch>
        </p:blipFill>
        <p:spPr>
          <a:xfrm>
            <a:off x="653142" y="2618465"/>
            <a:ext cx="10873620" cy="3205545"/>
          </a:xfrm>
          <a:prstGeom prst="rect">
            <a:avLst/>
          </a:prstGeom>
        </p:spPr>
      </p:pic>
    </p:spTree>
    <p:extLst>
      <p:ext uri="{BB962C8B-B14F-4D97-AF65-F5344CB8AC3E}">
        <p14:creationId xmlns:p14="http://schemas.microsoft.com/office/powerpoint/2010/main" val="2465963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cxnSp>
        <p:nvCxnSpPr>
          <p:cNvPr id="106" name="Straight Connector 105">
            <a:extLst>
              <a:ext uri="{FF2B5EF4-FFF2-40B4-BE49-F238E27FC236}">
                <a16:creationId xmlns:a16="http://schemas.microsoft.com/office/drawing/2014/main" id="{AE0C0B2A-3FD1-4235-A16E-0ED1E028A93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826000" y="3525773"/>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grpSp>
        <p:nvGrpSpPr>
          <p:cNvPr id="107" name="Group 106">
            <a:extLst>
              <a:ext uri="{FF2B5EF4-FFF2-40B4-BE49-F238E27FC236}">
                <a16:creationId xmlns:a16="http://schemas.microsoft.com/office/drawing/2014/main" id="{9494E066-0146-46E9-BAF1-C33240ABA294}"/>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2700000">
            <a:off x="10127693" y="4178240"/>
            <a:ext cx="633413" cy="1862138"/>
            <a:chOff x="5959192" y="333389"/>
            <a:chExt cx="633413" cy="1862138"/>
          </a:xfrm>
        </p:grpSpPr>
        <p:grpSp>
          <p:nvGrpSpPr>
            <p:cNvPr id="11" name="Group 10">
              <a:extLst>
                <a:ext uri="{FF2B5EF4-FFF2-40B4-BE49-F238E27FC236}">
                  <a16:creationId xmlns:a16="http://schemas.microsoft.com/office/drawing/2014/main" id="{B02BD80B-C499-4DAC-9580-575B04F8658F}"/>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959192" y="333389"/>
              <a:ext cx="633413" cy="1419225"/>
              <a:chOff x="5959192" y="333389"/>
              <a:chExt cx="633413" cy="1419225"/>
            </a:xfrm>
          </p:grpSpPr>
          <p:sp>
            <p:nvSpPr>
              <p:cNvPr id="13" name="Freeform 68">
                <a:extLst>
                  <a:ext uri="{FF2B5EF4-FFF2-40B4-BE49-F238E27FC236}">
                    <a16:creationId xmlns:a16="http://schemas.microsoft.com/office/drawing/2014/main" id="{CCF069F3-858C-4C67-90C2-46017C3D4CEB}"/>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5959192" y="333389"/>
                <a:ext cx="319088" cy="1419225"/>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14" name="Freeform 69">
                <a:extLst>
                  <a:ext uri="{FF2B5EF4-FFF2-40B4-BE49-F238E27FC236}">
                    <a16:creationId xmlns:a16="http://schemas.microsoft.com/office/drawing/2014/main" id="{8A1FFA52-DFA8-4A81-8A85-50BE13257F51}"/>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6278280" y="333389"/>
                <a:ext cx="314325" cy="1419225"/>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grpSp>
        <p:sp>
          <p:nvSpPr>
            <p:cNvPr id="12" name="Line 70">
              <a:extLst>
                <a:ext uri="{FF2B5EF4-FFF2-40B4-BE49-F238E27FC236}">
                  <a16:creationId xmlns:a16="http://schemas.microsoft.com/office/drawing/2014/main" id="{BAEDA471-60CB-4A0C-B9AD-B2B3C51EA2FD}"/>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6278280" y="333389"/>
              <a:ext cx="0" cy="1862138"/>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sp useBgFill="1">
        <p:nvSpPr>
          <p:cNvPr id="108" name="Rectangle 107">
            <a:extLst>
              <a:ext uri="{FF2B5EF4-FFF2-40B4-BE49-F238E27FC236}">
                <a16:creationId xmlns:a16="http://schemas.microsoft.com/office/drawing/2014/main" id="{2E61ADD4-967B-4465-8688-0530A73F6F2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C98BD295-DF13-1099-4FCC-745EE158DB0B}"/>
              </a:ext>
            </a:extLst>
          </p:cNvPr>
          <p:cNvSpPr>
            <a:spLocks noGrp="1"/>
          </p:cNvSpPr>
          <p:nvPr>
            <p:ph type="title"/>
          </p:nvPr>
        </p:nvSpPr>
        <p:spPr>
          <a:xfrm>
            <a:off x="2095105" y="588964"/>
            <a:ext cx="7977600" cy="718935"/>
          </a:xfrm>
        </p:spPr>
        <p:txBody>
          <a:bodyPr vert="horz" lIns="91440" tIns="45720" rIns="91440" bIns="45720" rtlCol="0" anchor="b" anchorCtr="0">
            <a:normAutofit fontScale="90000"/>
          </a:bodyPr>
          <a:lstStyle/>
          <a:p>
            <a:pPr algn="ctr"/>
            <a:r>
              <a:rPr lang="en-US" sz="4800" dirty="0"/>
              <a:t>Wayback Machine Continued...</a:t>
            </a:r>
          </a:p>
        </p:txBody>
      </p:sp>
      <p:cxnSp>
        <p:nvCxnSpPr>
          <p:cNvPr id="109" name="Straight Connector 108">
            <a:extLst>
              <a:ext uri="{FF2B5EF4-FFF2-40B4-BE49-F238E27FC236}">
                <a16:creationId xmlns:a16="http://schemas.microsoft.com/office/drawing/2014/main" id="{52A8EF8A-6DD1-434A-9E4F-EFD86A15E5AD}"/>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826000" y="3525773"/>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sp>
        <p:nvSpPr>
          <p:cNvPr id="3" name="TextBox 2">
            <a:extLst>
              <a:ext uri="{FF2B5EF4-FFF2-40B4-BE49-F238E27FC236}">
                <a16:creationId xmlns:a16="http://schemas.microsoft.com/office/drawing/2014/main" id="{5C669B38-677B-0326-9DF0-2E61BDC5CBF5}"/>
              </a:ext>
            </a:extLst>
          </p:cNvPr>
          <p:cNvSpPr txBox="1"/>
          <p:nvPr/>
        </p:nvSpPr>
        <p:spPr>
          <a:xfrm>
            <a:off x="650119" y="1490737"/>
            <a:ext cx="10994569" cy="369332"/>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dirty="0">
                <a:latin typeface="Avenir Next LT Pro"/>
                <a:cs typeface="Arial"/>
              </a:rPr>
              <a:t>The banner was shown as being removed as of </a:t>
            </a:r>
            <a:r>
              <a:rPr lang="en-US" b="1" dirty="0">
                <a:latin typeface="Avenir Next LT Pro"/>
                <a:cs typeface="Arial"/>
              </a:rPr>
              <a:t>August 08, 2020</a:t>
            </a:r>
            <a:r>
              <a:rPr lang="en-US" dirty="0">
                <a:latin typeface="Avenir Next LT Pro"/>
                <a:cs typeface="Arial"/>
              </a:rPr>
              <a:t> with a new site layout.</a:t>
            </a:r>
            <a:endParaRPr lang="en-US" dirty="0"/>
          </a:p>
        </p:txBody>
      </p:sp>
      <p:pic>
        <p:nvPicPr>
          <p:cNvPr id="4" name="Picture 3" descr="A screenshot of a website&#10;&#10;Description automatically generated">
            <a:extLst>
              <a:ext uri="{FF2B5EF4-FFF2-40B4-BE49-F238E27FC236}">
                <a16:creationId xmlns:a16="http://schemas.microsoft.com/office/drawing/2014/main" id="{F7E0B061-5E25-6890-E54D-98582DDB36DF}"/>
              </a:ext>
            </a:extLst>
          </p:cNvPr>
          <p:cNvPicPr>
            <a:picLocks noChangeAspect="1"/>
          </p:cNvPicPr>
          <p:nvPr/>
        </p:nvPicPr>
        <p:blipFill>
          <a:blip r:embed="rId2"/>
          <a:stretch>
            <a:fillRect/>
          </a:stretch>
        </p:blipFill>
        <p:spPr>
          <a:xfrm>
            <a:off x="520094" y="1994163"/>
            <a:ext cx="11248572" cy="4139675"/>
          </a:xfrm>
          <a:prstGeom prst="rect">
            <a:avLst/>
          </a:prstGeom>
        </p:spPr>
      </p:pic>
    </p:spTree>
    <p:extLst>
      <p:ext uri="{BB962C8B-B14F-4D97-AF65-F5344CB8AC3E}">
        <p14:creationId xmlns:p14="http://schemas.microsoft.com/office/powerpoint/2010/main" val="216735649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cxnSp>
        <p:nvCxnSpPr>
          <p:cNvPr id="8" name="Straight Connector 7">
            <a:extLst>
              <a:ext uri="{FF2B5EF4-FFF2-40B4-BE49-F238E27FC236}">
                <a16:creationId xmlns:a16="http://schemas.microsoft.com/office/drawing/2014/main" id="{AE0C0B2A-3FD1-4235-A16E-0ED1E028A93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826000" y="3525773"/>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grpSp>
        <p:nvGrpSpPr>
          <p:cNvPr id="10" name="Group 9">
            <a:extLst>
              <a:ext uri="{FF2B5EF4-FFF2-40B4-BE49-F238E27FC236}">
                <a16:creationId xmlns:a16="http://schemas.microsoft.com/office/drawing/2014/main" id="{9494E066-0146-46E9-BAF1-C33240ABA294}"/>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2700000">
            <a:off x="10127693" y="4178240"/>
            <a:ext cx="633413" cy="1862138"/>
            <a:chOff x="5959192" y="333389"/>
            <a:chExt cx="633413" cy="1862138"/>
          </a:xfrm>
        </p:grpSpPr>
        <p:grpSp>
          <p:nvGrpSpPr>
            <p:cNvPr id="11" name="Group 10">
              <a:extLst>
                <a:ext uri="{FF2B5EF4-FFF2-40B4-BE49-F238E27FC236}">
                  <a16:creationId xmlns:a16="http://schemas.microsoft.com/office/drawing/2014/main" id="{B02BD80B-C499-4DAC-9580-575B04F8658F}"/>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959192" y="333389"/>
              <a:ext cx="633413" cy="1419225"/>
              <a:chOff x="5959192" y="333389"/>
              <a:chExt cx="633413" cy="1419225"/>
            </a:xfrm>
          </p:grpSpPr>
          <p:sp>
            <p:nvSpPr>
              <p:cNvPr id="13" name="Freeform 68">
                <a:extLst>
                  <a:ext uri="{FF2B5EF4-FFF2-40B4-BE49-F238E27FC236}">
                    <a16:creationId xmlns:a16="http://schemas.microsoft.com/office/drawing/2014/main" id="{CCF069F3-858C-4C67-90C2-46017C3D4CEB}"/>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5959192" y="333389"/>
                <a:ext cx="319088" cy="1419225"/>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14" name="Freeform 69">
                <a:extLst>
                  <a:ext uri="{FF2B5EF4-FFF2-40B4-BE49-F238E27FC236}">
                    <a16:creationId xmlns:a16="http://schemas.microsoft.com/office/drawing/2014/main" id="{8A1FFA52-DFA8-4A81-8A85-50BE13257F51}"/>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6278280" y="333389"/>
                <a:ext cx="314325" cy="1419225"/>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grpSp>
        <p:sp>
          <p:nvSpPr>
            <p:cNvPr id="12" name="Line 70">
              <a:extLst>
                <a:ext uri="{FF2B5EF4-FFF2-40B4-BE49-F238E27FC236}">
                  <a16:creationId xmlns:a16="http://schemas.microsoft.com/office/drawing/2014/main" id="{BAEDA471-60CB-4A0C-B9AD-B2B3C51EA2FD}"/>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6278280" y="333389"/>
              <a:ext cx="0" cy="1862138"/>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sp useBgFill="1">
        <p:nvSpPr>
          <p:cNvPr id="16" name="Rectangle 15">
            <a:extLst>
              <a:ext uri="{FF2B5EF4-FFF2-40B4-BE49-F238E27FC236}">
                <a16:creationId xmlns:a16="http://schemas.microsoft.com/office/drawing/2014/main" id="{3011B0B3-5679-4759-90B8-3B908C4CBD2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6B2AEC59-CF97-3E5A-E041-CF17CCBF9F72}"/>
              </a:ext>
            </a:extLst>
          </p:cNvPr>
          <p:cNvSpPr>
            <a:spLocks noGrp="1"/>
          </p:cNvSpPr>
          <p:nvPr>
            <p:ph type="title"/>
          </p:nvPr>
        </p:nvSpPr>
        <p:spPr>
          <a:xfrm>
            <a:off x="2197101" y="-3655"/>
            <a:ext cx="7797799" cy="785329"/>
          </a:xfrm>
        </p:spPr>
        <p:txBody>
          <a:bodyPr vert="horz" lIns="91440" tIns="45720" rIns="91440" bIns="45720" rtlCol="0" anchor="b" anchorCtr="0">
            <a:normAutofit fontScale="90000"/>
          </a:bodyPr>
          <a:lstStyle/>
          <a:p>
            <a:pPr algn="ctr"/>
            <a:r>
              <a:rPr lang="en-US" sz="4800" dirty="0" err="1"/>
              <a:t>Ssllabs</a:t>
            </a:r>
            <a:r>
              <a:rPr lang="en-US" sz="4800" dirty="0"/>
              <a:t> Results</a:t>
            </a:r>
          </a:p>
        </p:txBody>
      </p:sp>
      <p:grpSp>
        <p:nvGrpSpPr>
          <p:cNvPr id="18" name="Group 17">
            <a:extLst>
              <a:ext uri="{FF2B5EF4-FFF2-40B4-BE49-F238E27FC236}">
                <a16:creationId xmlns:a16="http://schemas.microsoft.com/office/drawing/2014/main" id="{BF9F7A1D-1090-4288-AA92-5E103402E3A0}"/>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4987925" y="2840038"/>
            <a:ext cx="2216150" cy="1177924"/>
            <a:chOff x="4987925" y="2840038"/>
            <a:chExt cx="2216150" cy="1177924"/>
          </a:xfrm>
        </p:grpSpPr>
        <p:sp>
          <p:nvSpPr>
            <p:cNvPr id="19" name="Rectangle 18">
              <a:extLst>
                <a:ext uri="{FF2B5EF4-FFF2-40B4-BE49-F238E27FC236}">
                  <a16:creationId xmlns:a16="http://schemas.microsoft.com/office/drawing/2014/main" id="{9109F7CF-3139-48B9-AF7B-9BD2941A8DB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4987925" y="2840038"/>
              <a:ext cx="2216150" cy="1177924"/>
            </a:xfrm>
            <a:prstGeom prst="rect">
              <a:avLst/>
            </a:prstGeom>
            <a:solidFill>
              <a:schemeClr val="bg2">
                <a:alpha val="0"/>
              </a:schemeClr>
            </a:solidFill>
            <a:ln w="12700" cap="flat" cmpd="sng" algn="ctr">
              <a:noFill/>
              <a:prstDash val="solid"/>
              <a:miter lim="800000"/>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20" name="Group 19">
              <a:extLst>
                <a:ext uri="{FF2B5EF4-FFF2-40B4-BE49-F238E27FC236}">
                  <a16:creationId xmlns:a16="http://schemas.microsoft.com/office/drawing/2014/main" id="{5F52CE0A-5FEB-41F7-AC08-13F9CCDA5819}"/>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720702" y="2912637"/>
              <a:ext cx="1080000" cy="1080000"/>
              <a:chOff x="6879023" y="2912637"/>
              <a:chExt cx="1080000" cy="1080000"/>
            </a:xfrm>
          </p:grpSpPr>
          <p:grpSp>
            <p:nvGrpSpPr>
              <p:cNvPr id="21" name="Group 20">
                <a:extLst>
                  <a:ext uri="{FF2B5EF4-FFF2-40B4-BE49-F238E27FC236}">
                    <a16:creationId xmlns:a16="http://schemas.microsoft.com/office/drawing/2014/main" id="{A731CECC-3215-4BBB-9435-8EE683B8E321}"/>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rot="2700000">
                <a:off x="7260443" y="2912637"/>
                <a:ext cx="317159" cy="1080000"/>
                <a:chOff x="4799744" y="2905614"/>
                <a:chExt cx="317159" cy="1080000"/>
              </a:xfrm>
            </p:grpSpPr>
            <p:sp>
              <p:nvSpPr>
                <p:cNvPr id="26" name="Freeform 68">
                  <a:extLst>
                    <a:ext uri="{FF2B5EF4-FFF2-40B4-BE49-F238E27FC236}">
                      <a16:creationId xmlns:a16="http://schemas.microsoft.com/office/drawing/2014/main" id="{55668BB4-A5B1-47EB-B913-25AE6AB036B0}"/>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4799744" y="2905614"/>
                  <a:ext cx="159772" cy="710627"/>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27" name="Freeform 69">
                  <a:extLst>
                    <a:ext uri="{FF2B5EF4-FFF2-40B4-BE49-F238E27FC236}">
                      <a16:creationId xmlns:a16="http://schemas.microsoft.com/office/drawing/2014/main" id="{94A22C99-8239-43D4-81DE-86F79FF1D7D7}"/>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4959516" y="2905614"/>
                  <a:ext cx="157387" cy="710627"/>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28" name="Line 70">
                  <a:extLst>
                    <a:ext uri="{FF2B5EF4-FFF2-40B4-BE49-F238E27FC236}">
                      <a16:creationId xmlns:a16="http://schemas.microsoft.com/office/drawing/2014/main" id="{8103C5B8-06AC-40D5-B70E-00FC0783A966}"/>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4959516" y="2905614"/>
                  <a:ext cx="0" cy="1080000"/>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grpSp>
            <p:nvGrpSpPr>
              <p:cNvPr id="22" name="Group 21">
                <a:extLst>
                  <a:ext uri="{FF2B5EF4-FFF2-40B4-BE49-F238E27FC236}">
                    <a16:creationId xmlns:a16="http://schemas.microsoft.com/office/drawing/2014/main" id="{FE3881FC-25BE-49F9-8318-512ECDA4FB17}"/>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rot="18900000" flipH="1">
                <a:off x="6916369" y="2912637"/>
                <a:ext cx="317159" cy="1080000"/>
                <a:chOff x="4799744" y="2905614"/>
                <a:chExt cx="317159" cy="1080000"/>
              </a:xfrm>
            </p:grpSpPr>
            <p:sp>
              <p:nvSpPr>
                <p:cNvPr id="23" name="Freeform 68">
                  <a:extLst>
                    <a:ext uri="{FF2B5EF4-FFF2-40B4-BE49-F238E27FC236}">
                      <a16:creationId xmlns:a16="http://schemas.microsoft.com/office/drawing/2014/main" id="{5A832B89-863F-48D0-A912-B1414A25443E}"/>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4799744" y="2905614"/>
                  <a:ext cx="159772" cy="710627"/>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24" name="Freeform 69">
                  <a:extLst>
                    <a:ext uri="{FF2B5EF4-FFF2-40B4-BE49-F238E27FC236}">
                      <a16:creationId xmlns:a16="http://schemas.microsoft.com/office/drawing/2014/main" id="{0BF5E77C-56C6-472D-B6A0-56C2E3D51B1F}"/>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4959516" y="2905614"/>
                  <a:ext cx="157387" cy="710627"/>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25" name="Line 70">
                  <a:extLst>
                    <a:ext uri="{FF2B5EF4-FFF2-40B4-BE49-F238E27FC236}">
                      <a16:creationId xmlns:a16="http://schemas.microsoft.com/office/drawing/2014/main" id="{8A3B85A2-B137-458E-B4D6-9141EA2D52A2}"/>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4959516" y="2905614"/>
                  <a:ext cx="0" cy="1080000"/>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grpSp>
      </p:grpSp>
      <p:pic>
        <p:nvPicPr>
          <p:cNvPr id="4" name="Picture 3" descr="A screenshot of a computer&#10;&#10;Description automatically generated">
            <a:extLst>
              <a:ext uri="{FF2B5EF4-FFF2-40B4-BE49-F238E27FC236}">
                <a16:creationId xmlns:a16="http://schemas.microsoft.com/office/drawing/2014/main" id="{52927053-A722-F352-30F5-4E6BA46E22B0}"/>
              </a:ext>
            </a:extLst>
          </p:cNvPr>
          <p:cNvPicPr>
            <a:picLocks noChangeAspect="1"/>
          </p:cNvPicPr>
          <p:nvPr/>
        </p:nvPicPr>
        <p:blipFill>
          <a:blip r:embed="rId2"/>
          <a:stretch>
            <a:fillRect/>
          </a:stretch>
        </p:blipFill>
        <p:spPr>
          <a:xfrm>
            <a:off x="-1" y="1227666"/>
            <a:ext cx="12192000" cy="5104191"/>
          </a:xfrm>
          <a:prstGeom prst="rect">
            <a:avLst/>
          </a:prstGeom>
        </p:spPr>
      </p:pic>
    </p:spTree>
    <p:extLst>
      <p:ext uri="{BB962C8B-B14F-4D97-AF65-F5344CB8AC3E}">
        <p14:creationId xmlns:p14="http://schemas.microsoft.com/office/powerpoint/2010/main" val="141033708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descr="A screenshot of a computer&#10;&#10;Description automatically generated">
            <a:extLst>
              <a:ext uri="{FF2B5EF4-FFF2-40B4-BE49-F238E27FC236}">
                <a16:creationId xmlns:a16="http://schemas.microsoft.com/office/drawing/2014/main" id="{B69D8CF1-69F5-6FAE-3276-1EA047476D46}"/>
              </a:ext>
            </a:extLst>
          </p:cNvPr>
          <p:cNvPicPr>
            <a:picLocks noGrp="1" noChangeAspect="1"/>
          </p:cNvPicPr>
          <p:nvPr>
            <p:ph idx="1"/>
          </p:nvPr>
        </p:nvPicPr>
        <p:blipFill>
          <a:blip r:embed="rId2"/>
          <a:stretch>
            <a:fillRect/>
          </a:stretch>
        </p:blipFill>
        <p:spPr>
          <a:xfrm>
            <a:off x="683665" y="682020"/>
            <a:ext cx="10836765" cy="6060094"/>
          </a:xfrm>
        </p:spPr>
      </p:pic>
      <p:sp>
        <p:nvSpPr>
          <p:cNvPr id="5" name="TextBox 4">
            <a:extLst>
              <a:ext uri="{FF2B5EF4-FFF2-40B4-BE49-F238E27FC236}">
                <a16:creationId xmlns:a16="http://schemas.microsoft.com/office/drawing/2014/main" id="{8F667DDD-A48F-1C5B-FD7D-FBEE02C2395C}"/>
              </a:ext>
            </a:extLst>
          </p:cNvPr>
          <p:cNvSpPr txBox="1"/>
          <p:nvPr/>
        </p:nvSpPr>
        <p:spPr>
          <a:xfrm>
            <a:off x="3764643" y="133047"/>
            <a:ext cx="4671785" cy="538609"/>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ctr"/>
            <a:r>
              <a:rPr lang="en-US" sz="2900" err="1"/>
              <a:t>Ssllabs</a:t>
            </a:r>
            <a:r>
              <a:rPr lang="en-US" sz="2900" dirty="0"/>
              <a:t> Continued...</a:t>
            </a:r>
            <a:endParaRPr lang="en-US"/>
          </a:p>
        </p:txBody>
      </p:sp>
    </p:spTree>
    <p:extLst>
      <p:ext uri="{BB962C8B-B14F-4D97-AF65-F5344CB8AC3E}">
        <p14:creationId xmlns:p14="http://schemas.microsoft.com/office/powerpoint/2010/main" val="3026397129"/>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descr="A screenshot of a computer&#10;&#10;Description automatically generated">
            <a:extLst>
              <a:ext uri="{FF2B5EF4-FFF2-40B4-BE49-F238E27FC236}">
                <a16:creationId xmlns:a16="http://schemas.microsoft.com/office/drawing/2014/main" id="{E2BD807A-1D75-ABEC-1F7F-2DA937572E61}"/>
              </a:ext>
            </a:extLst>
          </p:cNvPr>
          <p:cNvPicPr>
            <a:picLocks noGrp="1" noChangeAspect="1"/>
          </p:cNvPicPr>
          <p:nvPr>
            <p:ph idx="1"/>
          </p:nvPr>
        </p:nvPicPr>
        <p:blipFill>
          <a:blip r:embed="rId2"/>
          <a:stretch>
            <a:fillRect/>
          </a:stretch>
        </p:blipFill>
        <p:spPr>
          <a:xfrm>
            <a:off x="-3492" y="16782"/>
            <a:ext cx="5558698" cy="6846285"/>
          </a:xfrm>
        </p:spPr>
      </p:pic>
      <p:sp>
        <p:nvSpPr>
          <p:cNvPr id="7" name="TextBox 6">
            <a:extLst>
              <a:ext uri="{FF2B5EF4-FFF2-40B4-BE49-F238E27FC236}">
                <a16:creationId xmlns:a16="http://schemas.microsoft.com/office/drawing/2014/main" id="{5015A404-EEA7-B64D-1B7B-FF64EDB3E9B5}"/>
              </a:ext>
            </a:extLst>
          </p:cNvPr>
          <p:cNvSpPr txBox="1"/>
          <p:nvPr/>
        </p:nvSpPr>
        <p:spPr>
          <a:xfrm>
            <a:off x="5760357" y="2905881"/>
            <a:ext cx="6229046" cy="52322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2800" dirty="0"/>
              <a:t>Current River City Media Certificate</a:t>
            </a:r>
          </a:p>
        </p:txBody>
      </p:sp>
    </p:spTree>
    <p:extLst>
      <p:ext uri="{BB962C8B-B14F-4D97-AF65-F5344CB8AC3E}">
        <p14:creationId xmlns:p14="http://schemas.microsoft.com/office/powerpoint/2010/main" val="3708882064"/>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47170CE-6A5D-EBD5-BD48-2DCC502F3364}"/>
              </a:ext>
            </a:extLst>
          </p:cNvPr>
          <p:cNvSpPr>
            <a:spLocks noGrp="1"/>
          </p:cNvSpPr>
          <p:nvPr>
            <p:ph type="title"/>
          </p:nvPr>
        </p:nvSpPr>
        <p:spPr>
          <a:xfrm>
            <a:off x="989400" y="3083"/>
            <a:ext cx="10213200" cy="563748"/>
          </a:xfrm>
        </p:spPr>
        <p:txBody>
          <a:bodyPr>
            <a:normAutofit fontScale="90000"/>
          </a:bodyPr>
          <a:lstStyle/>
          <a:p>
            <a:pPr algn="ctr"/>
            <a:r>
              <a:rPr lang="en-US"/>
              <a:t>Sucuri Sitecheck</a:t>
            </a:r>
          </a:p>
        </p:txBody>
      </p:sp>
      <p:pic>
        <p:nvPicPr>
          <p:cNvPr id="4" name="Content Placeholder 3" descr="A screenshot of a web page&#10;&#10;Description automatically generated">
            <a:extLst>
              <a:ext uri="{FF2B5EF4-FFF2-40B4-BE49-F238E27FC236}">
                <a16:creationId xmlns:a16="http://schemas.microsoft.com/office/drawing/2014/main" id="{E2C67ECA-9E7E-BE22-FF32-F2B07935AA30}"/>
              </a:ext>
            </a:extLst>
          </p:cNvPr>
          <p:cNvPicPr>
            <a:picLocks noGrp="1" noChangeAspect="1"/>
          </p:cNvPicPr>
          <p:nvPr>
            <p:ph idx="1"/>
          </p:nvPr>
        </p:nvPicPr>
        <p:blipFill>
          <a:blip r:embed="rId2"/>
          <a:stretch>
            <a:fillRect/>
          </a:stretch>
        </p:blipFill>
        <p:spPr>
          <a:xfrm>
            <a:off x="989400" y="573804"/>
            <a:ext cx="10213200" cy="3597433"/>
          </a:xfrm>
        </p:spPr>
      </p:pic>
      <p:pic>
        <p:nvPicPr>
          <p:cNvPr id="5" name="Picture 4" descr="A screenshot of a computer error&#10;&#10;Description automatically generated">
            <a:extLst>
              <a:ext uri="{FF2B5EF4-FFF2-40B4-BE49-F238E27FC236}">
                <a16:creationId xmlns:a16="http://schemas.microsoft.com/office/drawing/2014/main" id="{A613B7BD-9A1E-EDB5-FD28-818960D398B5}"/>
              </a:ext>
            </a:extLst>
          </p:cNvPr>
          <p:cNvPicPr>
            <a:picLocks noChangeAspect="1"/>
          </p:cNvPicPr>
          <p:nvPr/>
        </p:nvPicPr>
        <p:blipFill>
          <a:blip r:embed="rId3"/>
          <a:stretch>
            <a:fillRect/>
          </a:stretch>
        </p:blipFill>
        <p:spPr>
          <a:xfrm>
            <a:off x="986118" y="4166762"/>
            <a:ext cx="10219765" cy="2693066"/>
          </a:xfrm>
          <a:prstGeom prst="rect">
            <a:avLst/>
          </a:prstGeom>
        </p:spPr>
      </p:pic>
    </p:spTree>
    <p:extLst>
      <p:ext uri="{BB962C8B-B14F-4D97-AF65-F5344CB8AC3E}">
        <p14:creationId xmlns:p14="http://schemas.microsoft.com/office/powerpoint/2010/main" val="1575580954"/>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descr="A screenshot of a computer&#10;&#10;Description automatically generated">
            <a:extLst>
              <a:ext uri="{FF2B5EF4-FFF2-40B4-BE49-F238E27FC236}">
                <a16:creationId xmlns:a16="http://schemas.microsoft.com/office/drawing/2014/main" id="{3CCCE9FF-399A-7F95-D08B-3B8A0BC17494}"/>
              </a:ext>
            </a:extLst>
          </p:cNvPr>
          <p:cNvPicPr>
            <a:picLocks noGrp="1" noChangeAspect="1"/>
          </p:cNvPicPr>
          <p:nvPr>
            <p:ph idx="1"/>
          </p:nvPr>
        </p:nvPicPr>
        <p:blipFill>
          <a:blip r:embed="rId2"/>
          <a:stretch>
            <a:fillRect/>
          </a:stretch>
        </p:blipFill>
        <p:spPr>
          <a:xfrm>
            <a:off x="3253" y="597354"/>
            <a:ext cx="12185495" cy="6265713"/>
          </a:xfrm>
        </p:spPr>
      </p:pic>
      <p:sp>
        <p:nvSpPr>
          <p:cNvPr id="5" name="TextBox 4">
            <a:extLst>
              <a:ext uri="{FF2B5EF4-FFF2-40B4-BE49-F238E27FC236}">
                <a16:creationId xmlns:a16="http://schemas.microsoft.com/office/drawing/2014/main" id="{7FD676C1-29FC-1531-A936-0C19B11DD5C1}"/>
              </a:ext>
            </a:extLst>
          </p:cNvPr>
          <p:cNvSpPr txBox="1"/>
          <p:nvPr/>
        </p:nvSpPr>
        <p:spPr>
          <a:xfrm>
            <a:off x="3187095" y="51403"/>
            <a:ext cx="5820833" cy="538609"/>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2900" err="1"/>
              <a:t>Securi</a:t>
            </a:r>
            <a:r>
              <a:rPr lang="en-US" sz="2900" dirty="0"/>
              <a:t> </a:t>
            </a:r>
            <a:r>
              <a:rPr lang="en-US" sz="2900" err="1"/>
              <a:t>Sitecheck</a:t>
            </a:r>
            <a:r>
              <a:rPr lang="en-US" sz="2900" dirty="0"/>
              <a:t> Continued...</a:t>
            </a:r>
          </a:p>
        </p:txBody>
      </p:sp>
    </p:spTree>
    <p:extLst>
      <p:ext uri="{BB962C8B-B14F-4D97-AF65-F5344CB8AC3E}">
        <p14:creationId xmlns:p14="http://schemas.microsoft.com/office/powerpoint/2010/main" val="479363953"/>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useBgFill="1">
        <p:nvSpPr>
          <p:cNvPr id="19" name="Rectangle 18">
            <a:extLst>
              <a:ext uri="{FF2B5EF4-FFF2-40B4-BE49-F238E27FC236}">
                <a16:creationId xmlns:a16="http://schemas.microsoft.com/office/drawing/2014/main" id="{2C627EC6-61A4-4CA2-925A-D9C31421C43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1" name="Content Placeholder 10" descr="5120x2880px | free download | HD wallpaper: life, digital, design ...">
            <a:extLst>
              <a:ext uri="{FF2B5EF4-FFF2-40B4-BE49-F238E27FC236}">
                <a16:creationId xmlns:a16="http://schemas.microsoft.com/office/drawing/2014/main" id="{252C1A3E-4D37-510E-1E80-4E2A8843AF42}"/>
              </a:ext>
            </a:extLst>
          </p:cNvPr>
          <p:cNvPicPr>
            <a:picLocks noGrp="1" noChangeAspect="1"/>
          </p:cNvPicPr>
          <p:nvPr>
            <p:ph idx="1"/>
          </p:nvPr>
        </p:nvPicPr>
        <p:blipFill rotWithShape="1">
          <a:blip r:embed="rId2"/>
          <a:srcRect/>
          <a:stretch/>
        </p:blipFill>
        <p:spPr>
          <a:xfrm>
            <a:off x="20" y="10"/>
            <a:ext cx="12191980" cy="6857990"/>
          </a:xfrm>
          <a:custGeom>
            <a:avLst/>
            <a:gdLst/>
            <a:ahLst/>
            <a:cxnLst/>
            <a:rect l="l" t="t" r="r" b="b"/>
            <a:pathLst>
              <a:path w="12192000" h="6858000">
                <a:moveTo>
                  <a:pt x="0" y="0"/>
                </a:moveTo>
                <a:lnTo>
                  <a:pt x="12192000" y="0"/>
                </a:lnTo>
                <a:lnTo>
                  <a:pt x="12192000" y="6858000"/>
                </a:lnTo>
                <a:lnTo>
                  <a:pt x="0" y="6858000"/>
                </a:lnTo>
                <a:close/>
              </a:path>
            </a:pathLst>
          </a:custGeom>
        </p:spPr>
      </p:pic>
      <p:sp>
        <p:nvSpPr>
          <p:cNvPr id="12" name="TextBox 11">
            <a:extLst>
              <a:ext uri="{FF2B5EF4-FFF2-40B4-BE49-F238E27FC236}">
                <a16:creationId xmlns:a16="http://schemas.microsoft.com/office/drawing/2014/main" id="{4844E8E9-1DFF-F3C0-3157-84EA0D97CE14}"/>
              </a:ext>
            </a:extLst>
          </p:cNvPr>
          <p:cNvSpPr txBox="1"/>
          <p:nvPr/>
        </p:nvSpPr>
        <p:spPr>
          <a:xfrm>
            <a:off x="3946960" y="1001236"/>
            <a:ext cx="4293809" cy="707886"/>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ctr"/>
            <a:r>
              <a:rPr lang="en-US" sz="4000" dirty="0">
                <a:solidFill>
                  <a:schemeClr val="bg1"/>
                </a:solidFill>
              </a:rPr>
              <a:t>Tools Used</a:t>
            </a:r>
            <a:endParaRPr lang="en-US" dirty="0">
              <a:solidFill>
                <a:schemeClr val="bg1"/>
              </a:solidFill>
            </a:endParaRPr>
          </a:p>
        </p:txBody>
      </p:sp>
    </p:spTree>
    <p:extLst>
      <p:ext uri="{BB962C8B-B14F-4D97-AF65-F5344CB8AC3E}">
        <p14:creationId xmlns:p14="http://schemas.microsoft.com/office/powerpoint/2010/main" val="1847469076"/>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cxnSp>
        <p:nvCxnSpPr>
          <p:cNvPr id="8" name="Straight Connector 7">
            <a:extLst>
              <a:ext uri="{FF2B5EF4-FFF2-40B4-BE49-F238E27FC236}">
                <a16:creationId xmlns:a16="http://schemas.microsoft.com/office/drawing/2014/main" id="{AE0C0B2A-3FD1-4235-A16E-0ED1E028A93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826000" y="3525773"/>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grpSp>
        <p:nvGrpSpPr>
          <p:cNvPr id="10" name="Group 9">
            <a:extLst>
              <a:ext uri="{FF2B5EF4-FFF2-40B4-BE49-F238E27FC236}">
                <a16:creationId xmlns:a16="http://schemas.microsoft.com/office/drawing/2014/main" id="{9494E066-0146-46E9-BAF1-C33240ABA294}"/>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2700000">
            <a:off x="10127693" y="4178240"/>
            <a:ext cx="633413" cy="1862138"/>
            <a:chOff x="5959192" y="333389"/>
            <a:chExt cx="633413" cy="1862138"/>
          </a:xfrm>
        </p:grpSpPr>
        <p:grpSp>
          <p:nvGrpSpPr>
            <p:cNvPr id="11" name="Group 10">
              <a:extLst>
                <a:ext uri="{FF2B5EF4-FFF2-40B4-BE49-F238E27FC236}">
                  <a16:creationId xmlns:a16="http://schemas.microsoft.com/office/drawing/2014/main" id="{B02BD80B-C499-4DAC-9580-575B04F8658F}"/>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959192" y="333389"/>
              <a:ext cx="633413" cy="1419225"/>
              <a:chOff x="5959192" y="333389"/>
              <a:chExt cx="633413" cy="1419225"/>
            </a:xfrm>
          </p:grpSpPr>
          <p:sp>
            <p:nvSpPr>
              <p:cNvPr id="13" name="Freeform 68">
                <a:extLst>
                  <a:ext uri="{FF2B5EF4-FFF2-40B4-BE49-F238E27FC236}">
                    <a16:creationId xmlns:a16="http://schemas.microsoft.com/office/drawing/2014/main" id="{CCF069F3-858C-4C67-90C2-46017C3D4CEB}"/>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5959192" y="333389"/>
                <a:ext cx="319088" cy="1419225"/>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14" name="Freeform 69">
                <a:extLst>
                  <a:ext uri="{FF2B5EF4-FFF2-40B4-BE49-F238E27FC236}">
                    <a16:creationId xmlns:a16="http://schemas.microsoft.com/office/drawing/2014/main" id="{8A1FFA52-DFA8-4A81-8A85-50BE13257F51}"/>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6278280" y="333389"/>
                <a:ext cx="314325" cy="1419225"/>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grpSp>
        <p:sp>
          <p:nvSpPr>
            <p:cNvPr id="12" name="Line 70">
              <a:extLst>
                <a:ext uri="{FF2B5EF4-FFF2-40B4-BE49-F238E27FC236}">
                  <a16:creationId xmlns:a16="http://schemas.microsoft.com/office/drawing/2014/main" id="{BAEDA471-60CB-4A0C-B9AD-B2B3C51EA2FD}"/>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6278280" y="333389"/>
              <a:ext cx="0" cy="1862138"/>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sp useBgFill="1">
        <p:nvSpPr>
          <p:cNvPr id="16" name="Rectangle 15">
            <a:extLst>
              <a:ext uri="{FF2B5EF4-FFF2-40B4-BE49-F238E27FC236}">
                <a16:creationId xmlns:a16="http://schemas.microsoft.com/office/drawing/2014/main" id="{3011B0B3-5679-4759-90B8-3B908C4CBD2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6B2AEC59-CF97-3E5A-E041-CF17CCBF9F72}"/>
              </a:ext>
            </a:extLst>
          </p:cNvPr>
          <p:cNvSpPr>
            <a:spLocks noGrp="1"/>
          </p:cNvSpPr>
          <p:nvPr>
            <p:ph type="title"/>
          </p:nvPr>
        </p:nvSpPr>
        <p:spPr>
          <a:xfrm>
            <a:off x="2197101" y="-3655"/>
            <a:ext cx="7797799" cy="785329"/>
          </a:xfrm>
        </p:spPr>
        <p:txBody>
          <a:bodyPr vert="horz" lIns="91440" tIns="45720" rIns="91440" bIns="45720" rtlCol="0" anchor="b" anchorCtr="0">
            <a:normAutofit fontScale="90000"/>
          </a:bodyPr>
          <a:lstStyle/>
          <a:p>
            <a:pPr algn="ctr"/>
            <a:r>
              <a:rPr lang="en-US" sz="4800" dirty="0"/>
              <a:t>Nmap on 192.0.78.140</a:t>
            </a:r>
            <a:endParaRPr lang="en-US" dirty="0" err="1"/>
          </a:p>
        </p:txBody>
      </p:sp>
      <p:grpSp>
        <p:nvGrpSpPr>
          <p:cNvPr id="18" name="Group 17">
            <a:extLst>
              <a:ext uri="{FF2B5EF4-FFF2-40B4-BE49-F238E27FC236}">
                <a16:creationId xmlns:a16="http://schemas.microsoft.com/office/drawing/2014/main" id="{BF9F7A1D-1090-4288-AA92-5E103402E3A0}"/>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4987925" y="2840038"/>
            <a:ext cx="2216150" cy="1177924"/>
            <a:chOff x="4987925" y="2840038"/>
            <a:chExt cx="2216150" cy="1177924"/>
          </a:xfrm>
        </p:grpSpPr>
        <p:sp>
          <p:nvSpPr>
            <p:cNvPr id="19" name="Rectangle 18">
              <a:extLst>
                <a:ext uri="{FF2B5EF4-FFF2-40B4-BE49-F238E27FC236}">
                  <a16:creationId xmlns:a16="http://schemas.microsoft.com/office/drawing/2014/main" id="{9109F7CF-3139-48B9-AF7B-9BD2941A8DB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4987925" y="2840038"/>
              <a:ext cx="2216150" cy="1177924"/>
            </a:xfrm>
            <a:prstGeom prst="rect">
              <a:avLst/>
            </a:prstGeom>
            <a:solidFill>
              <a:schemeClr val="bg2">
                <a:alpha val="0"/>
              </a:schemeClr>
            </a:solidFill>
            <a:ln w="12700" cap="flat" cmpd="sng" algn="ctr">
              <a:noFill/>
              <a:prstDash val="solid"/>
              <a:miter lim="800000"/>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20" name="Group 19">
              <a:extLst>
                <a:ext uri="{FF2B5EF4-FFF2-40B4-BE49-F238E27FC236}">
                  <a16:creationId xmlns:a16="http://schemas.microsoft.com/office/drawing/2014/main" id="{5F52CE0A-5FEB-41F7-AC08-13F9CCDA5819}"/>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720702" y="2912637"/>
              <a:ext cx="1080000" cy="1080000"/>
              <a:chOff x="6879023" y="2912637"/>
              <a:chExt cx="1080000" cy="1080000"/>
            </a:xfrm>
          </p:grpSpPr>
          <p:grpSp>
            <p:nvGrpSpPr>
              <p:cNvPr id="21" name="Group 20">
                <a:extLst>
                  <a:ext uri="{FF2B5EF4-FFF2-40B4-BE49-F238E27FC236}">
                    <a16:creationId xmlns:a16="http://schemas.microsoft.com/office/drawing/2014/main" id="{A731CECC-3215-4BBB-9435-8EE683B8E321}"/>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rot="2700000">
                <a:off x="7260443" y="2912637"/>
                <a:ext cx="317159" cy="1080000"/>
                <a:chOff x="4799744" y="2905614"/>
                <a:chExt cx="317159" cy="1080000"/>
              </a:xfrm>
            </p:grpSpPr>
            <p:sp>
              <p:nvSpPr>
                <p:cNvPr id="26" name="Freeform 68">
                  <a:extLst>
                    <a:ext uri="{FF2B5EF4-FFF2-40B4-BE49-F238E27FC236}">
                      <a16:creationId xmlns:a16="http://schemas.microsoft.com/office/drawing/2014/main" id="{55668BB4-A5B1-47EB-B913-25AE6AB036B0}"/>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4799744" y="2905614"/>
                  <a:ext cx="159772" cy="710627"/>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27" name="Freeform 69">
                  <a:extLst>
                    <a:ext uri="{FF2B5EF4-FFF2-40B4-BE49-F238E27FC236}">
                      <a16:creationId xmlns:a16="http://schemas.microsoft.com/office/drawing/2014/main" id="{94A22C99-8239-43D4-81DE-86F79FF1D7D7}"/>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4959516" y="2905614"/>
                  <a:ext cx="157387" cy="710627"/>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28" name="Line 70">
                  <a:extLst>
                    <a:ext uri="{FF2B5EF4-FFF2-40B4-BE49-F238E27FC236}">
                      <a16:creationId xmlns:a16="http://schemas.microsoft.com/office/drawing/2014/main" id="{8103C5B8-06AC-40D5-B70E-00FC0783A966}"/>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4959516" y="2905614"/>
                  <a:ext cx="0" cy="1080000"/>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grpSp>
            <p:nvGrpSpPr>
              <p:cNvPr id="22" name="Group 21">
                <a:extLst>
                  <a:ext uri="{FF2B5EF4-FFF2-40B4-BE49-F238E27FC236}">
                    <a16:creationId xmlns:a16="http://schemas.microsoft.com/office/drawing/2014/main" id="{FE3881FC-25BE-49F9-8318-512ECDA4FB17}"/>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rot="18900000" flipH="1">
                <a:off x="6916369" y="2912637"/>
                <a:ext cx="317159" cy="1080000"/>
                <a:chOff x="4799744" y="2905614"/>
                <a:chExt cx="317159" cy="1080000"/>
              </a:xfrm>
            </p:grpSpPr>
            <p:sp>
              <p:nvSpPr>
                <p:cNvPr id="23" name="Freeform 68">
                  <a:extLst>
                    <a:ext uri="{FF2B5EF4-FFF2-40B4-BE49-F238E27FC236}">
                      <a16:creationId xmlns:a16="http://schemas.microsoft.com/office/drawing/2014/main" id="{5A832B89-863F-48D0-A912-B1414A25443E}"/>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4799744" y="2905614"/>
                  <a:ext cx="159772" cy="710627"/>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24" name="Freeform 69">
                  <a:extLst>
                    <a:ext uri="{FF2B5EF4-FFF2-40B4-BE49-F238E27FC236}">
                      <a16:creationId xmlns:a16="http://schemas.microsoft.com/office/drawing/2014/main" id="{0BF5E77C-56C6-472D-B6A0-56C2E3D51B1F}"/>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4959516" y="2905614"/>
                  <a:ext cx="157387" cy="710627"/>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25" name="Line 70">
                  <a:extLst>
                    <a:ext uri="{FF2B5EF4-FFF2-40B4-BE49-F238E27FC236}">
                      <a16:creationId xmlns:a16="http://schemas.microsoft.com/office/drawing/2014/main" id="{8A3B85A2-B137-458E-B4D6-9141EA2D52A2}"/>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4959516" y="2905614"/>
                  <a:ext cx="0" cy="1080000"/>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grpSp>
      </p:grpSp>
      <p:pic>
        <p:nvPicPr>
          <p:cNvPr id="3" name="Picture 2" descr="A screen shot of a computer&#10;&#10;Description automatically generated">
            <a:extLst>
              <a:ext uri="{FF2B5EF4-FFF2-40B4-BE49-F238E27FC236}">
                <a16:creationId xmlns:a16="http://schemas.microsoft.com/office/drawing/2014/main" id="{3972F611-341D-3CE0-2EB3-A63FEC7EDF76}"/>
              </a:ext>
            </a:extLst>
          </p:cNvPr>
          <p:cNvPicPr>
            <a:picLocks noChangeAspect="1"/>
          </p:cNvPicPr>
          <p:nvPr/>
        </p:nvPicPr>
        <p:blipFill>
          <a:blip r:embed="rId2"/>
          <a:stretch>
            <a:fillRect/>
          </a:stretch>
        </p:blipFill>
        <p:spPr>
          <a:xfrm>
            <a:off x="2712944" y="961185"/>
            <a:ext cx="7281582" cy="2246218"/>
          </a:xfrm>
          <a:prstGeom prst="rect">
            <a:avLst/>
          </a:prstGeom>
        </p:spPr>
      </p:pic>
      <p:sp>
        <p:nvSpPr>
          <p:cNvPr id="4" name="TextBox 3">
            <a:extLst>
              <a:ext uri="{FF2B5EF4-FFF2-40B4-BE49-F238E27FC236}">
                <a16:creationId xmlns:a16="http://schemas.microsoft.com/office/drawing/2014/main" id="{BD9AAF86-B7B4-070B-45E5-640951E5F575}"/>
              </a:ext>
            </a:extLst>
          </p:cNvPr>
          <p:cNvSpPr txBox="1"/>
          <p:nvPr/>
        </p:nvSpPr>
        <p:spPr>
          <a:xfrm>
            <a:off x="3413311" y="3469342"/>
            <a:ext cx="5903258" cy="754053"/>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4300" dirty="0">
                <a:latin typeface="Goudy Old Style"/>
              </a:rPr>
              <a:t>Nmap on 192.0.78.244</a:t>
            </a:r>
            <a:endParaRPr lang="en-US" sz="4300" dirty="0"/>
          </a:p>
        </p:txBody>
      </p:sp>
      <p:pic>
        <p:nvPicPr>
          <p:cNvPr id="5" name="Picture 4" descr="A screen shot of a computer&#10;&#10;Description automatically generated">
            <a:extLst>
              <a:ext uri="{FF2B5EF4-FFF2-40B4-BE49-F238E27FC236}">
                <a16:creationId xmlns:a16="http://schemas.microsoft.com/office/drawing/2014/main" id="{55098DED-CE8D-554C-0154-BA6D11DA5BB0}"/>
              </a:ext>
            </a:extLst>
          </p:cNvPr>
          <p:cNvPicPr>
            <a:picLocks noChangeAspect="1"/>
          </p:cNvPicPr>
          <p:nvPr/>
        </p:nvPicPr>
        <p:blipFill>
          <a:blip r:embed="rId3"/>
          <a:stretch>
            <a:fillRect/>
          </a:stretch>
        </p:blipFill>
        <p:spPr>
          <a:xfrm>
            <a:off x="2422712" y="4344801"/>
            <a:ext cx="7884458" cy="2168898"/>
          </a:xfrm>
          <a:prstGeom prst="rect">
            <a:avLst/>
          </a:prstGeom>
        </p:spPr>
      </p:pic>
    </p:spTree>
    <p:extLst>
      <p:ext uri="{BB962C8B-B14F-4D97-AF65-F5344CB8AC3E}">
        <p14:creationId xmlns:p14="http://schemas.microsoft.com/office/powerpoint/2010/main" val="132380602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cxnSp>
        <p:nvCxnSpPr>
          <p:cNvPr id="8" name="Straight Connector 7">
            <a:extLst>
              <a:ext uri="{FF2B5EF4-FFF2-40B4-BE49-F238E27FC236}">
                <a16:creationId xmlns:a16="http://schemas.microsoft.com/office/drawing/2014/main" id="{AE0C0B2A-3FD1-4235-A16E-0ED1E028A93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826000" y="3525773"/>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grpSp>
        <p:nvGrpSpPr>
          <p:cNvPr id="10" name="Group 9">
            <a:extLst>
              <a:ext uri="{FF2B5EF4-FFF2-40B4-BE49-F238E27FC236}">
                <a16:creationId xmlns:a16="http://schemas.microsoft.com/office/drawing/2014/main" id="{9494E066-0146-46E9-BAF1-C33240ABA294}"/>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2700000">
            <a:off x="10127693" y="4178240"/>
            <a:ext cx="633413" cy="1862138"/>
            <a:chOff x="5959192" y="333389"/>
            <a:chExt cx="633413" cy="1862138"/>
          </a:xfrm>
        </p:grpSpPr>
        <p:grpSp>
          <p:nvGrpSpPr>
            <p:cNvPr id="11" name="Group 10">
              <a:extLst>
                <a:ext uri="{FF2B5EF4-FFF2-40B4-BE49-F238E27FC236}">
                  <a16:creationId xmlns:a16="http://schemas.microsoft.com/office/drawing/2014/main" id="{B02BD80B-C499-4DAC-9580-575B04F8658F}"/>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959192" y="333389"/>
              <a:ext cx="633413" cy="1419225"/>
              <a:chOff x="5959192" y="333389"/>
              <a:chExt cx="633413" cy="1419225"/>
            </a:xfrm>
          </p:grpSpPr>
          <p:sp>
            <p:nvSpPr>
              <p:cNvPr id="13" name="Freeform 68">
                <a:extLst>
                  <a:ext uri="{FF2B5EF4-FFF2-40B4-BE49-F238E27FC236}">
                    <a16:creationId xmlns:a16="http://schemas.microsoft.com/office/drawing/2014/main" id="{CCF069F3-858C-4C67-90C2-46017C3D4CEB}"/>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5959192" y="333389"/>
                <a:ext cx="319088" cy="1419225"/>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14" name="Freeform 69">
                <a:extLst>
                  <a:ext uri="{FF2B5EF4-FFF2-40B4-BE49-F238E27FC236}">
                    <a16:creationId xmlns:a16="http://schemas.microsoft.com/office/drawing/2014/main" id="{8A1FFA52-DFA8-4A81-8A85-50BE13257F51}"/>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6278280" y="333389"/>
                <a:ext cx="314325" cy="1419225"/>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grpSp>
        <p:sp>
          <p:nvSpPr>
            <p:cNvPr id="12" name="Line 70">
              <a:extLst>
                <a:ext uri="{FF2B5EF4-FFF2-40B4-BE49-F238E27FC236}">
                  <a16:creationId xmlns:a16="http://schemas.microsoft.com/office/drawing/2014/main" id="{BAEDA471-60CB-4A0C-B9AD-B2B3C51EA2FD}"/>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6278280" y="333389"/>
              <a:ext cx="0" cy="1862138"/>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sp useBgFill="1">
        <p:nvSpPr>
          <p:cNvPr id="16" name="Rectangle 15">
            <a:extLst>
              <a:ext uri="{FF2B5EF4-FFF2-40B4-BE49-F238E27FC236}">
                <a16:creationId xmlns:a16="http://schemas.microsoft.com/office/drawing/2014/main" id="{3011B0B3-5679-4759-90B8-3B908C4CBD2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6B2AEC59-CF97-3E5A-E041-CF17CCBF9F72}"/>
              </a:ext>
            </a:extLst>
          </p:cNvPr>
          <p:cNvSpPr>
            <a:spLocks noGrp="1"/>
          </p:cNvSpPr>
          <p:nvPr>
            <p:ph type="title"/>
          </p:nvPr>
        </p:nvSpPr>
        <p:spPr>
          <a:xfrm>
            <a:off x="2197101" y="-3655"/>
            <a:ext cx="7797799" cy="785329"/>
          </a:xfrm>
        </p:spPr>
        <p:txBody>
          <a:bodyPr vert="horz" lIns="91440" tIns="45720" rIns="91440" bIns="45720" rtlCol="0" anchor="b" anchorCtr="0">
            <a:normAutofit fontScale="90000"/>
          </a:bodyPr>
          <a:lstStyle/>
          <a:p>
            <a:pPr algn="ctr"/>
            <a:r>
              <a:rPr lang="en-US" sz="4800" dirty="0"/>
              <a:t>Recon-ng </a:t>
            </a:r>
            <a:r>
              <a:rPr lang="en-US" sz="4800" dirty="0" err="1"/>
              <a:t>Hackertarget</a:t>
            </a:r>
            <a:endParaRPr lang="en-US" dirty="0" err="1"/>
          </a:p>
        </p:txBody>
      </p:sp>
      <p:grpSp>
        <p:nvGrpSpPr>
          <p:cNvPr id="18" name="Group 17">
            <a:extLst>
              <a:ext uri="{FF2B5EF4-FFF2-40B4-BE49-F238E27FC236}">
                <a16:creationId xmlns:a16="http://schemas.microsoft.com/office/drawing/2014/main" id="{BF9F7A1D-1090-4288-AA92-5E103402E3A0}"/>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4987925" y="2840038"/>
            <a:ext cx="2216150" cy="1177924"/>
            <a:chOff x="4987925" y="2840038"/>
            <a:chExt cx="2216150" cy="1177924"/>
          </a:xfrm>
        </p:grpSpPr>
        <p:sp>
          <p:nvSpPr>
            <p:cNvPr id="19" name="Rectangle 18">
              <a:extLst>
                <a:ext uri="{FF2B5EF4-FFF2-40B4-BE49-F238E27FC236}">
                  <a16:creationId xmlns:a16="http://schemas.microsoft.com/office/drawing/2014/main" id="{9109F7CF-3139-48B9-AF7B-9BD2941A8DB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4987925" y="2840038"/>
              <a:ext cx="2216150" cy="1177924"/>
            </a:xfrm>
            <a:prstGeom prst="rect">
              <a:avLst/>
            </a:prstGeom>
            <a:solidFill>
              <a:schemeClr val="bg2">
                <a:alpha val="0"/>
              </a:schemeClr>
            </a:solidFill>
            <a:ln w="12700" cap="flat" cmpd="sng" algn="ctr">
              <a:noFill/>
              <a:prstDash val="solid"/>
              <a:miter lim="800000"/>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20" name="Group 19">
              <a:extLst>
                <a:ext uri="{FF2B5EF4-FFF2-40B4-BE49-F238E27FC236}">
                  <a16:creationId xmlns:a16="http://schemas.microsoft.com/office/drawing/2014/main" id="{5F52CE0A-5FEB-41F7-AC08-13F9CCDA5819}"/>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720702" y="2912637"/>
              <a:ext cx="1080000" cy="1080000"/>
              <a:chOff x="6879023" y="2912637"/>
              <a:chExt cx="1080000" cy="1080000"/>
            </a:xfrm>
          </p:grpSpPr>
          <p:grpSp>
            <p:nvGrpSpPr>
              <p:cNvPr id="21" name="Group 20">
                <a:extLst>
                  <a:ext uri="{FF2B5EF4-FFF2-40B4-BE49-F238E27FC236}">
                    <a16:creationId xmlns:a16="http://schemas.microsoft.com/office/drawing/2014/main" id="{A731CECC-3215-4BBB-9435-8EE683B8E321}"/>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rot="2700000">
                <a:off x="7260443" y="2912637"/>
                <a:ext cx="317159" cy="1080000"/>
                <a:chOff x="4799744" y="2905614"/>
                <a:chExt cx="317159" cy="1080000"/>
              </a:xfrm>
            </p:grpSpPr>
            <p:sp>
              <p:nvSpPr>
                <p:cNvPr id="26" name="Freeform 68">
                  <a:extLst>
                    <a:ext uri="{FF2B5EF4-FFF2-40B4-BE49-F238E27FC236}">
                      <a16:creationId xmlns:a16="http://schemas.microsoft.com/office/drawing/2014/main" id="{55668BB4-A5B1-47EB-B913-25AE6AB036B0}"/>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4799744" y="2905614"/>
                  <a:ext cx="159772" cy="710627"/>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27" name="Freeform 69">
                  <a:extLst>
                    <a:ext uri="{FF2B5EF4-FFF2-40B4-BE49-F238E27FC236}">
                      <a16:creationId xmlns:a16="http://schemas.microsoft.com/office/drawing/2014/main" id="{94A22C99-8239-43D4-81DE-86F79FF1D7D7}"/>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4959516" y="2905614"/>
                  <a:ext cx="157387" cy="710627"/>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28" name="Line 70">
                  <a:extLst>
                    <a:ext uri="{FF2B5EF4-FFF2-40B4-BE49-F238E27FC236}">
                      <a16:creationId xmlns:a16="http://schemas.microsoft.com/office/drawing/2014/main" id="{8103C5B8-06AC-40D5-B70E-00FC0783A966}"/>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4959516" y="2905614"/>
                  <a:ext cx="0" cy="1080000"/>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grpSp>
            <p:nvGrpSpPr>
              <p:cNvPr id="22" name="Group 21">
                <a:extLst>
                  <a:ext uri="{FF2B5EF4-FFF2-40B4-BE49-F238E27FC236}">
                    <a16:creationId xmlns:a16="http://schemas.microsoft.com/office/drawing/2014/main" id="{FE3881FC-25BE-49F9-8318-512ECDA4FB17}"/>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rot="18900000" flipH="1">
                <a:off x="6916369" y="2912637"/>
                <a:ext cx="317159" cy="1080000"/>
                <a:chOff x="4799744" y="2905614"/>
                <a:chExt cx="317159" cy="1080000"/>
              </a:xfrm>
            </p:grpSpPr>
            <p:sp>
              <p:nvSpPr>
                <p:cNvPr id="23" name="Freeform 68">
                  <a:extLst>
                    <a:ext uri="{FF2B5EF4-FFF2-40B4-BE49-F238E27FC236}">
                      <a16:creationId xmlns:a16="http://schemas.microsoft.com/office/drawing/2014/main" id="{5A832B89-863F-48D0-A912-B1414A25443E}"/>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4799744" y="2905614"/>
                  <a:ext cx="159772" cy="710627"/>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24" name="Freeform 69">
                  <a:extLst>
                    <a:ext uri="{FF2B5EF4-FFF2-40B4-BE49-F238E27FC236}">
                      <a16:creationId xmlns:a16="http://schemas.microsoft.com/office/drawing/2014/main" id="{0BF5E77C-56C6-472D-B6A0-56C2E3D51B1F}"/>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4959516" y="2905614"/>
                  <a:ext cx="157387" cy="710627"/>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25" name="Line 70">
                  <a:extLst>
                    <a:ext uri="{FF2B5EF4-FFF2-40B4-BE49-F238E27FC236}">
                      <a16:creationId xmlns:a16="http://schemas.microsoft.com/office/drawing/2014/main" id="{8A3B85A2-B137-458E-B4D6-9141EA2D52A2}"/>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4959516" y="2905614"/>
                  <a:ext cx="0" cy="1080000"/>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grpSp>
      </p:grpSp>
      <p:pic>
        <p:nvPicPr>
          <p:cNvPr id="3" name="Picture 2" descr="A screenshot of a computer&#10;&#10;Description automatically generated">
            <a:extLst>
              <a:ext uri="{FF2B5EF4-FFF2-40B4-BE49-F238E27FC236}">
                <a16:creationId xmlns:a16="http://schemas.microsoft.com/office/drawing/2014/main" id="{19CF8FAD-9A54-E1D5-6124-F2BFB46DA9D4}"/>
              </a:ext>
            </a:extLst>
          </p:cNvPr>
          <p:cNvPicPr>
            <a:picLocks noChangeAspect="1"/>
          </p:cNvPicPr>
          <p:nvPr/>
        </p:nvPicPr>
        <p:blipFill>
          <a:blip r:embed="rId2"/>
          <a:stretch>
            <a:fillRect/>
          </a:stretch>
        </p:blipFill>
        <p:spPr>
          <a:xfrm>
            <a:off x="1212821" y="786191"/>
            <a:ext cx="9548644" cy="5745237"/>
          </a:xfrm>
          <a:prstGeom prst="rect">
            <a:avLst/>
          </a:prstGeom>
        </p:spPr>
      </p:pic>
    </p:spTree>
    <p:extLst>
      <p:ext uri="{BB962C8B-B14F-4D97-AF65-F5344CB8AC3E}">
        <p14:creationId xmlns:p14="http://schemas.microsoft.com/office/powerpoint/2010/main" val="1828419367"/>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cxnSp>
        <p:nvCxnSpPr>
          <p:cNvPr id="8" name="Straight Connector 7">
            <a:extLst>
              <a:ext uri="{FF2B5EF4-FFF2-40B4-BE49-F238E27FC236}">
                <a16:creationId xmlns:a16="http://schemas.microsoft.com/office/drawing/2014/main" id="{AE0C0B2A-3FD1-4235-A16E-0ED1E028A93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826000" y="3525773"/>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grpSp>
        <p:nvGrpSpPr>
          <p:cNvPr id="10" name="Group 9">
            <a:extLst>
              <a:ext uri="{FF2B5EF4-FFF2-40B4-BE49-F238E27FC236}">
                <a16:creationId xmlns:a16="http://schemas.microsoft.com/office/drawing/2014/main" id="{9494E066-0146-46E9-BAF1-C33240ABA294}"/>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2700000">
            <a:off x="10127693" y="4178240"/>
            <a:ext cx="633413" cy="1862138"/>
            <a:chOff x="5959192" y="333389"/>
            <a:chExt cx="633413" cy="1862138"/>
          </a:xfrm>
        </p:grpSpPr>
        <p:grpSp>
          <p:nvGrpSpPr>
            <p:cNvPr id="11" name="Group 10">
              <a:extLst>
                <a:ext uri="{FF2B5EF4-FFF2-40B4-BE49-F238E27FC236}">
                  <a16:creationId xmlns:a16="http://schemas.microsoft.com/office/drawing/2014/main" id="{B02BD80B-C499-4DAC-9580-575B04F8658F}"/>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959192" y="333389"/>
              <a:ext cx="633413" cy="1419225"/>
              <a:chOff x="5959192" y="333389"/>
              <a:chExt cx="633413" cy="1419225"/>
            </a:xfrm>
          </p:grpSpPr>
          <p:sp>
            <p:nvSpPr>
              <p:cNvPr id="13" name="Freeform 68">
                <a:extLst>
                  <a:ext uri="{FF2B5EF4-FFF2-40B4-BE49-F238E27FC236}">
                    <a16:creationId xmlns:a16="http://schemas.microsoft.com/office/drawing/2014/main" id="{CCF069F3-858C-4C67-90C2-46017C3D4CEB}"/>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5959192" y="333389"/>
                <a:ext cx="319088" cy="1419225"/>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14" name="Freeform 69">
                <a:extLst>
                  <a:ext uri="{FF2B5EF4-FFF2-40B4-BE49-F238E27FC236}">
                    <a16:creationId xmlns:a16="http://schemas.microsoft.com/office/drawing/2014/main" id="{8A1FFA52-DFA8-4A81-8A85-50BE13257F51}"/>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6278280" y="333389"/>
                <a:ext cx="314325" cy="1419225"/>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grpSp>
        <p:sp>
          <p:nvSpPr>
            <p:cNvPr id="12" name="Line 70">
              <a:extLst>
                <a:ext uri="{FF2B5EF4-FFF2-40B4-BE49-F238E27FC236}">
                  <a16:creationId xmlns:a16="http://schemas.microsoft.com/office/drawing/2014/main" id="{BAEDA471-60CB-4A0C-B9AD-B2B3C51EA2FD}"/>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6278280" y="333389"/>
              <a:ext cx="0" cy="1862138"/>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sp useBgFill="1">
        <p:nvSpPr>
          <p:cNvPr id="16" name="Rectangle 15">
            <a:extLst>
              <a:ext uri="{FF2B5EF4-FFF2-40B4-BE49-F238E27FC236}">
                <a16:creationId xmlns:a16="http://schemas.microsoft.com/office/drawing/2014/main" id="{3011B0B3-5679-4759-90B8-3B908C4CBD2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6B2AEC59-CF97-3E5A-E041-CF17CCBF9F72}"/>
              </a:ext>
            </a:extLst>
          </p:cNvPr>
          <p:cNvSpPr>
            <a:spLocks noGrp="1"/>
          </p:cNvSpPr>
          <p:nvPr>
            <p:ph type="title"/>
          </p:nvPr>
        </p:nvSpPr>
        <p:spPr>
          <a:xfrm>
            <a:off x="2197101" y="-3655"/>
            <a:ext cx="7797799" cy="785329"/>
          </a:xfrm>
        </p:spPr>
        <p:txBody>
          <a:bodyPr vert="horz" lIns="91440" tIns="45720" rIns="91440" bIns="45720" rtlCol="0" anchor="b" anchorCtr="0">
            <a:normAutofit fontScale="90000"/>
          </a:bodyPr>
          <a:lstStyle/>
          <a:p>
            <a:pPr algn="ctr"/>
            <a:r>
              <a:rPr lang="en-US" sz="4800" dirty="0"/>
              <a:t>Recon-ng </a:t>
            </a:r>
            <a:r>
              <a:rPr lang="en-US" sz="4800" dirty="0" err="1"/>
              <a:t>Hackertarget</a:t>
            </a:r>
            <a:r>
              <a:rPr lang="en-US" sz="4800" dirty="0"/>
              <a:t> Result</a:t>
            </a:r>
            <a:endParaRPr lang="en-US" dirty="0"/>
          </a:p>
        </p:txBody>
      </p:sp>
      <p:grpSp>
        <p:nvGrpSpPr>
          <p:cNvPr id="18" name="Group 17">
            <a:extLst>
              <a:ext uri="{FF2B5EF4-FFF2-40B4-BE49-F238E27FC236}">
                <a16:creationId xmlns:a16="http://schemas.microsoft.com/office/drawing/2014/main" id="{BF9F7A1D-1090-4288-AA92-5E103402E3A0}"/>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4987925" y="2840038"/>
            <a:ext cx="2216150" cy="1177924"/>
            <a:chOff x="4987925" y="2840038"/>
            <a:chExt cx="2216150" cy="1177924"/>
          </a:xfrm>
        </p:grpSpPr>
        <p:sp>
          <p:nvSpPr>
            <p:cNvPr id="19" name="Rectangle 18">
              <a:extLst>
                <a:ext uri="{FF2B5EF4-FFF2-40B4-BE49-F238E27FC236}">
                  <a16:creationId xmlns:a16="http://schemas.microsoft.com/office/drawing/2014/main" id="{9109F7CF-3139-48B9-AF7B-9BD2941A8DB0}"/>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a:off x="4987925" y="2840038"/>
              <a:ext cx="2216150" cy="1177924"/>
            </a:xfrm>
            <a:prstGeom prst="rect">
              <a:avLst/>
            </a:prstGeom>
            <a:solidFill>
              <a:schemeClr val="bg2">
                <a:alpha val="0"/>
              </a:schemeClr>
            </a:solidFill>
            <a:ln w="12700" cap="flat" cmpd="sng" algn="ctr">
              <a:noFill/>
              <a:prstDash val="solid"/>
              <a:miter lim="800000"/>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20" name="Group 19">
              <a:extLst>
                <a:ext uri="{FF2B5EF4-FFF2-40B4-BE49-F238E27FC236}">
                  <a16:creationId xmlns:a16="http://schemas.microsoft.com/office/drawing/2014/main" id="{5F52CE0A-5FEB-41F7-AC08-13F9CCDA5819}"/>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720702" y="2912637"/>
              <a:ext cx="1080000" cy="1080000"/>
              <a:chOff x="6879023" y="2912637"/>
              <a:chExt cx="1080000" cy="1080000"/>
            </a:xfrm>
          </p:grpSpPr>
          <p:grpSp>
            <p:nvGrpSpPr>
              <p:cNvPr id="21" name="Group 20">
                <a:extLst>
                  <a:ext uri="{FF2B5EF4-FFF2-40B4-BE49-F238E27FC236}">
                    <a16:creationId xmlns:a16="http://schemas.microsoft.com/office/drawing/2014/main" id="{A731CECC-3215-4BBB-9435-8EE683B8E321}"/>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rot="2700000">
                <a:off x="7260443" y="2912637"/>
                <a:ext cx="317159" cy="1080000"/>
                <a:chOff x="4799744" y="2905614"/>
                <a:chExt cx="317159" cy="1080000"/>
              </a:xfrm>
            </p:grpSpPr>
            <p:sp>
              <p:nvSpPr>
                <p:cNvPr id="26" name="Freeform 68">
                  <a:extLst>
                    <a:ext uri="{FF2B5EF4-FFF2-40B4-BE49-F238E27FC236}">
                      <a16:creationId xmlns:a16="http://schemas.microsoft.com/office/drawing/2014/main" id="{55668BB4-A5B1-47EB-B913-25AE6AB036B0}"/>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4799744" y="2905614"/>
                  <a:ext cx="159772" cy="710627"/>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27" name="Freeform 69">
                  <a:extLst>
                    <a:ext uri="{FF2B5EF4-FFF2-40B4-BE49-F238E27FC236}">
                      <a16:creationId xmlns:a16="http://schemas.microsoft.com/office/drawing/2014/main" id="{94A22C99-8239-43D4-81DE-86F79FF1D7D7}"/>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4959516" y="2905614"/>
                  <a:ext cx="157387" cy="710627"/>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28" name="Line 70">
                  <a:extLst>
                    <a:ext uri="{FF2B5EF4-FFF2-40B4-BE49-F238E27FC236}">
                      <a16:creationId xmlns:a16="http://schemas.microsoft.com/office/drawing/2014/main" id="{8103C5B8-06AC-40D5-B70E-00FC0783A966}"/>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4959516" y="2905614"/>
                  <a:ext cx="0" cy="1080000"/>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grpSp>
            <p:nvGrpSpPr>
              <p:cNvPr id="22" name="Group 21">
                <a:extLst>
                  <a:ext uri="{FF2B5EF4-FFF2-40B4-BE49-F238E27FC236}">
                    <a16:creationId xmlns:a16="http://schemas.microsoft.com/office/drawing/2014/main" id="{FE3881FC-25BE-49F9-8318-512ECDA4FB17}"/>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rot="18900000" flipH="1">
                <a:off x="6916369" y="2912637"/>
                <a:ext cx="317159" cy="1080000"/>
                <a:chOff x="4799744" y="2905614"/>
                <a:chExt cx="317159" cy="1080000"/>
              </a:xfrm>
            </p:grpSpPr>
            <p:sp>
              <p:nvSpPr>
                <p:cNvPr id="23" name="Freeform 68">
                  <a:extLst>
                    <a:ext uri="{FF2B5EF4-FFF2-40B4-BE49-F238E27FC236}">
                      <a16:creationId xmlns:a16="http://schemas.microsoft.com/office/drawing/2014/main" id="{5A832B89-863F-48D0-A912-B1414A25443E}"/>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4799744" y="2905614"/>
                  <a:ext cx="159772" cy="710627"/>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24" name="Freeform 69">
                  <a:extLst>
                    <a:ext uri="{FF2B5EF4-FFF2-40B4-BE49-F238E27FC236}">
                      <a16:creationId xmlns:a16="http://schemas.microsoft.com/office/drawing/2014/main" id="{0BF5E77C-56C6-472D-B6A0-56C2E3D51B1F}"/>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4959516" y="2905614"/>
                  <a:ext cx="157387" cy="710627"/>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25" name="Line 70">
                  <a:extLst>
                    <a:ext uri="{FF2B5EF4-FFF2-40B4-BE49-F238E27FC236}">
                      <a16:creationId xmlns:a16="http://schemas.microsoft.com/office/drawing/2014/main" id="{8A3B85A2-B137-458E-B4D6-9141EA2D52A2}"/>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4959516" y="2905614"/>
                  <a:ext cx="0" cy="1080000"/>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grpSp>
      </p:grpSp>
      <p:pic>
        <p:nvPicPr>
          <p:cNvPr id="4" name="Picture 3" descr="A screenshot of a computer&#10;&#10;Description automatically generated">
            <a:extLst>
              <a:ext uri="{FF2B5EF4-FFF2-40B4-BE49-F238E27FC236}">
                <a16:creationId xmlns:a16="http://schemas.microsoft.com/office/drawing/2014/main" id="{6E99A439-9724-0999-EAFD-A42B9C56ACA6}"/>
              </a:ext>
            </a:extLst>
          </p:cNvPr>
          <p:cNvPicPr>
            <a:picLocks noChangeAspect="1"/>
          </p:cNvPicPr>
          <p:nvPr/>
        </p:nvPicPr>
        <p:blipFill>
          <a:blip r:embed="rId2"/>
          <a:stretch>
            <a:fillRect/>
          </a:stretch>
        </p:blipFill>
        <p:spPr>
          <a:xfrm>
            <a:off x="770316" y="972157"/>
            <a:ext cx="10675558" cy="5566831"/>
          </a:xfrm>
          <a:prstGeom prst="rect">
            <a:avLst/>
          </a:prstGeom>
        </p:spPr>
      </p:pic>
    </p:spTree>
    <p:extLst>
      <p:ext uri="{BB962C8B-B14F-4D97-AF65-F5344CB8AC3E}">
        <p14:creationId xmlns:p14="http://schemas.microsoft.com/office/powerpoint/2010/main" val="1054985296"/>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cxnSp>
        <p:nvCxnSpPr>
          <p:cNvPr id="8" name="Straight Connector 7">
            <a:extLst>
              <a:ext uri="{FF2B5EF4-FFF2-40B4-BE49-F238E27FC236}">
                <a16:creationId xmlns:a16="http://schemas.microsoft.com/office/drawing/2014/main" id="{AE0C0B2A-3FD1-4235-A16E-0ED1E028A93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826000" y="3525773"/>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grpSp>
        <p:nvGrpSpPr>
          <p:cNvPr id="10" name="Group 9">
            <a:extLst>
              <a:ext uri="{FF2B5EF4-FFF2-40B4-BE49-F238E27FC236}">
                <a16:creationId xmlns:a16="http://schemas.microsoft.com/office/drawing/2014/main" id="{9494E066-0146-46E9-BAF1-C33240ABA294}"/>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2700000">
            <a:off x="10127693" y="4178240"/>
            <a:ext cx="633413" cy="1862138"/>
            <a:chOff x="5959192" y="333389"/>
            <a:chExt cx="633413" cy="1862138"/>
          </a:xfrm>
        </p:grpSpPr>
        <p:grpSp>
          <p:nvGrpSpPr>
            <p:cNvPr id="11" name="Group 10">
              <a:extLst>
                <a:ext uri="{FF2B5EF4-FFF2-40B4-BE49-F238E27FC236}">
                  <a16:creationId xmlns:a16="http://schemas.microsoft.com/office/drawing/2014/main" id="{B02BD80B-C499-4DAC-9580-575B04F8658F}"/>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959192" y="333389"/>
              <a:ext cx="633413" cy="1419225"/>
              <a:chOff x="5959192" y="333389"/>
              <a:chExt cx="633413" cy="1419225"/>
            </a:xfrm>
          </p:grpSpPr>
          <p:sp>
            <p:nvSpPr>
              <p:cNvPr id="13" name="Freeform 68">
                <a:extLst>
                  <a:ext uri="{FF2B5EF4-FFF2-40B4-BE49-F238E27FC236}">
                    <a16:creationId xmlns:a16="http://schemas.microsoft.com/office/drawing/2014/main" id="{CCF069F3-858C-4C67-90C2-46017C3D4CEB}"/>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5959192" y="333389"/>
                <a:ext cx="319088" cy="1419225"/>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14" name="Freeform 69">
                <a:extLst>
                  <a:ext uri="{FF2B5EF4-FFF2-40B4-BE49-F238E27FC236}">
                    <a16:creationId xmlns:a16="http://schemas.microsoft.com/office/drawing/2014/main" id="{8A1FFA52-DFA8-4A81-8A85-50BE13257F51}"/>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6278280" y="333389"/>
                <a:ext cx="314325" cy="1419225"/>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grpSp>
        <p:sp>
          <p:nvSpPr>
            <p:cNvPr id="12" name="Line 70">
              <a:extLst>
                <a:ext uri="{FF2B5EF4-FFF2-40B4-BE49-F238E27FC236}">
                  <a16:creationId xmlns:a16="http://schemas.microsoft.com/office/drawing/2014/main" id="{BAEDA471-60CB-4A0C-B9AD-B2B3C51EA2FD}"/>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6278280" y="333389"/>
              <a:ext cx="0" cy="1862138"/>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sp useBgFill="1">
        <p:nvSpPr>
          <p:cNvPr id="16" name="Rectangle 15">
            <a:extLst>
              <a:ext uri="{FF2B5EF4-FFF2-40B4-BE49-F238E27FC236}">
                <a16:creationId xmlns:a16="http://schemas.microsoft.com/office/drawing/2014/main" id="{2E61ADD4-967B-4465-8688-0530A73F6F2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BE3BE205-D601-B553-0EAF-7B7980C17121}"/>
              </a:ext>
            </a:extLst>
          </p:cNvPr>
          <p:cNvSpPr>
            <a:spLocks noGrp="1"/>
          </p:cNvSpPr>
          <p:nvPr>
            <p:ph type="title"/>
          </p:nvPr>
        </p:nvSpPr>
        <p:spPr>
          <a:xfrm>
            <a:off x="2095105" y="-3702"/>
            <a:ext cx="7977600" cy="706839"/>
          </a:xfrm>
        </p:spPr>
        <p:txBody>
          <a:bodyPr vert="horz" lIns="91440" tIns="45720" rIns="91440" bIns="45720" rtlCol="0" anchor="b" anchorCtr="0">
            <a:normAutofit fontScale="90000"/>
          </a:bodyPr>
          <a:lstStyle/>
          <a:p>
            <a:pPr algn="ctr"/>
            <a:r>
              <a:rPr lang="en-US" sz="4800" dirty="0"/>
              <a:t>Nuclei </a:t>
            </a:r>
          </a:p>
        </p:txBody>
      </p:sp>
      <p:cxnSp>
        <p:nvCxnSpPr>
          <p:cNvPr id="18" name="Straight Connector 17">
            <a:extLst>
              <a:ext uri="{FF2B5EF4-FFF2-40B4-BE49-F238E27FC236}">
                <a16:creationId xmlns:a16="http://schemas.microsoft.com/office/drawing/2014/main" id="{52A8EF8A-6DD1-434A-9E4F-EFD86A15E5AD}"/>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826000" y="3525773"/>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pic>
        <p:nvPicPr>
          <p:cNvPr id="5" name="Picture 4" descr="A computer screen shot of a program&#10;&#10;Description automatically generated">
            <a:extLst>
              <a:ext uri="{FF2B5EF4-FFF2-40B4-BE49-F238E27FC236}">
                <a16:creationId xmlns:a16="http://schemas.microsoft.com/office/drawing/2014/main" id="{AE52AE30-BA84-C390-6964-27121430783E}"/>
              </a:ext>
            </a:extLst>
          </p:cNvPr>
          <p:cNvPicPr>
            <a:picLocks noChangeAspect="1"/>
          </p:cNvPicPr>
          <p:nvPr/>
        </p:nvPicPr>
        <p:blipFill>
          <a:blip r:embed="rId2"/>
          <a:stretch>
            <a:fillRect/>
          </a:stretch>
        </p:blipFill>
        <p:spPr>
          <a:xfrm>
            <a:off x="1219427" y="688142"/>
            <a:ext cx="9741050" cy="6171141"/>
          </a:xfrm>
          <a:prstGeom prst="rect">
            <a:avLst/>
          </a:prstGeom>
        </p:spPr>
      </p:pic>
    </p:spTree>
    <p:extLst>
      <p:ext uri="{BB962C8B-B14F-4D97-AF65-F5344CB8AC3E}">
        <p14:creationId xmlns:p14="http://schemas.microsoft.com/office/powerpoint/2010/main" val="2195143025"/>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cxnSp>
        <p:nvCxnSpPr>
          <p:cNvPr id="8" name="Straight Connector 7">
            <a:extLst>
              <a:ext uri="{FF2B5EF4-FFF2-40B4-BE49-F238E27FC236}">
                <a16:creationId xmlns:a16="http://schemas.microsoft.com/office/drawing/2014/main" id="{AE0C0B2A-3FD1-4235-A16E-0ED1E028A93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826000" y="3525773"/>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grpSp>
        <p:nvGrpSpPr>
          <p:cNvPr id="10" name="Group 9">
            <a:extLst>
              <a:ext uri="{FF2B5EF4-FFF2-40B4-BE49-F238E27FC236}">
                <a16:creationId xmlns:a16="http://schemas.microsoft.com/office/drawing/2014/main" id="{9494E066-0146-46E9-BAF1-C33240ABA294}"/>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2700000">
            <a:off x="10127693" y="4178240"/>
            <a:ext cx="633413" cy="1862138"/>
            <a:chOff x="5959192" y="333389"/>
            <a:chExt cx="633413" cy="1862138"/>
          </a:xfrm>
        </p:grpSpPr>
        <p:grpSp>
          <p:nvGrpSpPr>
            <p:cNvPr id="11" name="Group 10">
              <a:extLst>
                <a:ext uri="{FF2B5EF4-FFF2-40B4-BE49-F238E27FC236}">
                  <a16:creationId xmlns:a16="http://schemas.microsoft.com/office/drawing/2014/main" id="{B02BD80B-C499-4DAC-9580-575B04F8658F}"/>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959192" y="333389"/>
              <a:ext cx="633413" cy="1419225"/>
              <a:chOff x="5959192" y="333389"/>
              <a:chExt cx="633413" cy="1419225"/>
            </a:xfrm>
          </p:grpSpPr>
          <p:sp>
            <p:nvSpPr>
              <p:cNvPr id="13" name="Freeform 68">
                <a:extLst>
                  <a:ext uri="{FF2B5EF4-FFF2-40B4-BE49-F238E27FC236}">
                    <a16:creationId xmlns:a16="http://schemas.microsoft.com/office/drawing/2014/main" id="{CCF069F3-858C-4C67-90C2-46017C3D4CEB}"/>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5959192" y="333389"/>
                <a:ext cx="319088" cy="1419225"/>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14" name="Freeform 69">
                <a:extLst>
                  <a:ext uri="{FF2B5EF4-FFF2-40B4-BE49-F238E27FC236}">
                    <a16:creationId xmlns:a16="http://schemas.microsoft.com/office/drawing/2014/main" id="{8A1FFA52-DFA8-4A81-8A85-50BE13257F51}"/>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6278280" y="333389"/>
                <a:ext cx="314325" cy="1419225"/>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grpSp>
        <p:sp>
          <p:nvSpPr>
            <p:cNvPr id="12" name="Line 70">
              <a:extLst>
                <a:ext uri="{FF2B5EF4-FFF2-40B4-BE49-F238E27FC236}">
                  <a16:creationId xmlns:a16="http://schemas.microsoft.com/office/drawing/2014/main" id="{BAEDA471-60CB-4A0C-B9AD-B2B3C51EA2FD}"/>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6278280" y="333389"/>
              <a:ext cx="0" cy="1862138"/>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sp useBgFill="1">
        <p:nvSpPr>
          <p:cNvPr id="16" name="Rectangle 15">
            <a:extLst>
              <a:ext uri="{FF2B5EF4-FFF2-40B4-BE49-F238E27FC236}">
                <a16:creationId xmlns:a16="http://schemas.microsoft.com/office/drawing/2014/main" id="{2E61ADD4-967B-4465-8688-0530A73F6F2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BE3BE205-D601-B553-0EAF-7B7980C17121}"/>
              </a:ext>
            </a:extLst>
          </p:cNvPr>
          <p:cNvSpPr>
            <a:spLocks noGrp="1"/>
          </p:cNvSpPr>
          <p:nvPr>
            <p:ph type="title"/>
          </p:nvPr>
        </p:nvSpPr>
        <p:spPr>
          <a:xfrm>
            <a:off x="2095105" y="-3702"/>
            <a:ext cx="7977600" cy="706839"/>
          </a:xfrm>
        </p:spPr>
        <p:txBody>
          <a:bodyPr vert="horz" lIns="91440" tIns="45720" rIns="91440" bIns="45720" rtlCol="0" anchor="b" anchorCtr="0">
            <a:normAutofit fontScale="90000"/>
          </a:bodyPr>
          <a:lstStyle/>
          <a:p>
            <a:pPr algn="ctr"/>
            <a:r>
              <a:rPr lang="en-US" sz="4800" dirty="0"/>
              <a:t>Nuclei Continued...</a:t>
            </a:r>
          </a:p>
        </p:txBody>
      </p:sp>
      <p:cxnSp>
        <p:nvCxnSpPr>
          <p:cNvPr id="18" name="Straight Connector 17">
            <a:extLst>
              <a:ext uri="{FF2B5EF4-FFF2-40B4-BE49-F238E27FC236}">
                <a16:creationId xmlns:a16="http://schemas.microsoft.com/office/drawing/2014/main" id="{52A8EF8A-6DD1-434A-9E4F-EFD86A15E5AD}"/>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826000" y="3525773"/>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pic>
        <p:nvPicPr>
          <p:cNvPr id="3" name="Picture 2" descr="A screenshot of a computer screen&#10;&#10;Description automatically generated">
            <a:extLst>
              <a:ext uri="{FF2B5EF4-FFF2-40B4-BE49-F238E27FC236}">
                <a16:creationId xmlns:a16="http://schemas.microsoft.com/office/drawing/2014/main" id="{4D215064-F055-33C9-92B9-5B3EDA36152E}"/>
              </a:ext>
            </a:extLst>
          </p:cNvPr>
          <p:cNvPicPr>
            <a:picLocks noChangeAspect="1"/>
          </p:cNvPicPr>
          <p:nvPr/>
        </p:nvPicPr>
        <p:blipFill>
          <a:blip r:embed="rId2"/>
          <a:stretch>
            <a:fillRect/>
          </a:stretch>
        </p:blipFill>
        <p:spPr>
          <a:xfrm>
            <a:off x="1653343" y="697743"/>
            <a:ext cx="8885312" cy="6164037"/>
          </a:xfrm>
          <a:prstGeom prst="rect">
            <a:avLst/>
          </a:prstGeom>
        </p:spPr>
      </p:pic>
    </p:spTree>
    <p:extLst>
      <p:ext uri="{BB962C8B-B14F-4D97-AF65-F5344CB8AC3E}">
        <p14:creationId xmlns:p14="http://schemas.microsoft.com/office/powerpoint/2010/main" val="187597851"/>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cxnSp>
        <p:nvCxnSpPr>
          <p:cNvPr id="8" name="Straight Connector 7">
            <a:extLst>
              <a:ext uri="{FF2B5EF4-FFF2-40B4-BE49-F238E27FC236}">
                <a16:creationId xmlns:a16="http://schemas.microsoft.com/office/drawing/2014/main" id="{AE0C0B2A-3FD1-4235-A16E-0ED1E028A93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826000" y="3525773"/>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grpSp>
        <p:nvGrpSpPr>
          <p:cNvPr id="10" name="Group 9">
            <a:extLst>
              <a:ext uri="{FF2B5EF4-FFF2-40B4-BE49-F238E27FC236}">
                <a16:creationId xmlns:a16="http://schemas.microsoft.com/office/drawing/2014/main" id="{9494E066-0146-46E9-BAF1-C33240ABA294}"/>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2700000">
            <a:off x="10127693" y="4178240"/>
            <a:ext cx="633413" cy="1862138"/>
            <a:chOff x="5959192" y="333389"/>
            <a:chExt cx="633413" cy="1862138"/>
          </a:xfrm>
        </p:grpSpPr>
        <p:grpSp>
          <p:nvGrpSpPr>
            <p:cNvPr id="11" name="Group 10">
              <a:extLst>
                <a:ext uri="{FF2B5EF4-FFF2-40B4-BE49-F238E27FC236}">
                  <a16:creationId xmlns:a16="http://schemas.microsoft.com/office/drawing/2014/main" id="{B02BD80B-C499-4DAC-9580-575B04F8658F}"/>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959192" y="333389"/>
              <a:ext cx="633413" cy="1419225"/>
              <a:chOff x="5959192" y="333389"/>
              <a:chExt cx="633413" cy="1419225"/>
            </a:xfrm>
          </p:grpSpPr>
          <p:sp>
            <p:nvSpPr>
              <p:cNvPr id="13" name="Freeform 68">
                <a:extLst>
                  <a:ext uri="{FF2B5EF4-FFF2-40B4-BE49-F238E27FC236}">
                    <a16:creationId xmlns:a16="http://schemas.microsoft.com/office/drawing/2014/main" id="{CCF069F3-858C-4C67-90C2-46017C3D4CEB}"/>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5959192" y="333389"/>
                <a:ext cx="319088" cy="1419225"/>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14" name="Freeform 69">
                <a:extLst>
                  <a:ext uri="{FF2B5EF4-FFF2-40B4-BE49-F238E27FC236}">
                    <a16:creationId xmlns:a16="http://schemas.microsoft.com/office/drawing/2014/main" id="{8A1FFA52-DFA8-4A81-8A85-50BE13257F51}"/>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6278280" y="333389"/>
                <a:ext cx="314325" cy="1419225"/>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grpSp>
        <p:sp>
          <p:nvSpPr>
            <p:cNvPr id="12" name="Line 70">
              <a:extLst>
                <a:ext uri="{FF2B5EF4-FFF2-40B4-BE49-F238E27FC236}">
                  <a16:creationId xmlns:a16="http://schemas.microsoft.com/office/drawing/2014/main" id="{BAEDA471-60CB-4A0C-B9AD-B2B3C51EA2FD}"/>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6278280" y="333389"/>
              <a:ext cx="0" cy="1862138"/>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sp useBgFill="1">
        <p:nvSpPr>
          <p:cNvPr id="16" name="Rectangle 15">
            <a:extLst>
              <a:ext uri="{FF2B5EF4-FFF2-40B4-BE49-F238E27FC236}">
                <a16:creationId xmlns:a16="http://schemas.microsoft.com/office/drawing/2014/main" id="{2E61ADD4-967B-4465-8688-0530A73F6F2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BE3BE205-D601-B553-0EAF-7B7980C17121}"/>
              </a:ext>
            </a:extLst>
          </p:cNvPr>
          <p:cNvSpPr>
            <a:spLocks noGrp="1"/>
          </p:cNvSpPr>
          <p:nvPr>
            <p:ph type="title"/>
          </p:nvPr>
        </p:nvSpPr>
        <p:spPr>
          <a:xfrm>
            <a:off x="2095105" y="-3702"/>
            <a:ext cx="7977600" cy="706839"/>
          </a:xfrm>
        </p:spPr>
        <p:txBody>
          <a:bodyPr vert="horz" lIns="91440" tIns="45720" rIns="91440" bIns="45720" rtlCol="0" anchor="b" anchorCtr="0">
            <a:normAutofit fontScale="90000"/>
          </a:bodyPr>
          <a:lstStyle/>
          <a:p>
            <a:pPr algn="ctr"/>
            <a:r>
              <a:rPr lang="en-US" sz="4800" dirty="0"/>
              <a:t>Nuclei Continued...</a:t>
            </a:r>
          </a:p>
        </p:txBody>
      </p:sp>
      <p:cxnSp>
        <p:nvCxnSpPr>
          <p:cNvPr id="18" name="Straight Connector 17">
            <a:extLst>
              <a:ext uri="{FF2B5EF4-FFF2-40B4-BE49-F238E27FC236}">
                <a16:creationId xmlns:a16="http://schemas.microsoft.com/office/drawing/2014/main" id="{52A8EF8A-6DD1-434A-9E4F-EFD86A15E5AD}"/>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826000" y="3525773"/>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pic>
        <p:nvPicPr>
          <p:cNvPr id="4" name="Picture 3" descr="A computer screen with blue and white text&#10;&#10;Description automatically generated">
            <a:extLst>
              <a:ext uri="{FF2B5EF4-FFF2-40B4-BE49-F238E27FC236}">
                <a16:creationId xmlns:a16="http://schemas.microsoft.com/office/drawing/2014/main" id="{D489E56D-A506-104A-C2EB-A87D79AE7E4D}"/>
              </a:ext>
            </a:extLst>
          </p:cNvPr>
          <p:cNvPicPr>
            <a:picLocks noChangeAspect="1"/>
          </p:cNvPicPr>
          <p:nvPr/>
        </p:nvPicPr>
        <p:blipFill>
          <a:blip r:embed="rId2"/>
          <a:stretch>
            <a:fillRect/>
          </a:stretch>
        </p:blipFill>
        <p:spPr>
          <a:xfrm>
            <a:off x="850296" y="695023"/>
            <a:ext cx="10467218" cy="1875668"/>
          </a:xfrm>
          <a:prstGeom prst="rect">
            <a:avLst/>
          </a:prstGeom>
        </p:spPr>
      </p:pic>
    </p:spTree>
    <p:extLst>
      <p:ext uri="{BB962C8B-B14F-4D97-AF65-F5344CB8AC3E}">
        <p14:creationId xmlns:p14="http://schemas.microsoft.com/office/powerpoint/2010/main" val="2889999829"/>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cxnSp>
        <p:nvCxnSpPr>
          <p:cNvPr id="8" name="Straight Connector 7">
            <a:extLst>
              <a:ext uri="{FF2B5EF4-FFF2-40B4-BE49-F238E27FC236}">
                <a16:creationId xmlns:a16="http://schemas.microsoft.com/office/drawing/2014/main" id="{AE0C0B2A-3FD1-4235-A16E-0ED1E028A93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826000" y="3525773"/>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grpSp>
        <p:nvGrpSpPr>
          <p:cNvPr id="10" name="Group 9">
            <a:extLst>
              <a:ext uri="{FF2B5EF4-FFF2-40B4-BE49-F238E27FC236}">
                <a16:creationId xmlns:a16="http://schemas.microsoft.com/office/drawing/2014/main" id="{9494E066-0146-46E9-BAF1-C33240ABA294}"/>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2700000">
            <a:off x="10127693" y="4178240"/>
            <a:ext cx="633413" cy="1862138"/>
            <a:chOff x="5959192" y="333389"/>
            <a:chExt cx="633413" cy="1862138"/>
          </a:xfrm>
        </p:grpSpPr>
        <p:grpSp>
          <p:nvGrpSpPr>
            <p:cNvPr id="11" name="Group 10">
              <a:extLst>
                <a:ext uri="{FF2B5EF4-FFF2-40B4-BE49-F238E27FC236}">
                  <a16:creationId xmlns:a16="http://schemas.microsoft.com/office/drawing/2014/main" id="{B02BD80B-C499-4DAC-9580-575B04F8658F}"/>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959192" y="333389"/>
              <a:ext cx="633413" cy="1419225"/>
              <a:chOff x="5959192" y="333389"/>
              <a:chExt cx="633413" cy="1419225"/>
            </a:xfrm>
          </p:grpSpPr>
          <p:sp>
            <p:nvSpPr>
              <p:cNvPr id="13" name="Freeform 68">
                <a:extLst>
                  <a:ext uri="{FF2B5EF4-FFF2-40B4-BE49-F238E27FC236}">
                    <a16:creationId xmlns:a16="http://schemas.microsoft.com/office/drawing/2014/main" id="{CCF069F3-858C-4C67-90C2-46017C3D4CEB}"/>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5959192" y="333389"/>
                <a:ext cx="319088" cy="1419225"/>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14" name="Freeform 69">
                <a:extLst>
                  <a:ext uri="{FF2B5EF4-FFF2-40B4-BE49-F238E27FC236}">
                    <a16:creationId xmlns:a16="http://schemas.microsoft.com/office/drawing/2014/main" id="{8A1FFA52-DFA8-4A81-8A85-50BE13257F51}"/>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6278280" y="333389"/>
                <a:ext cx="314325" cy="1419225"/>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grpSp>
        <p:sp>
          <p:nvSpPr>
            <p:cNvPr id="12" name="Line 70">
              <a:extLst>
                <a:ext uri="{FF2B5EF4-FFF2-40B4-BE49-F238E27FC236}">
                  <a16:creationId xmlns:a16="http://schemas.microsoft.com/office/drawing/2014/main" id="{BAEDA471-60CB-4A0C-B9AD-B2B3C51EA2FD}"/>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6278280" y="333389"/>
              <a:ext cx="0" cy="1862138"/>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sp useBgFill="1">
        <p:nvSpPr>
          <p:cNvPr id="16" name="Rectangle 15">
            <a:extLst>
              <a:ext uri="{FF2B5EF4-FFF2-40B4-BE49-F238E27FC236}">
                <a16:creationId xmlns:a16="http://schemas.microsoft.com/office/drawing/2014/main" id="{2E61ADD4-967B-4465-8688-0530A73F6F2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BE3BE205-D601-B553-0EAF-7B7980C17121}"/>
              </a:ext>
            </a:extLst>
          </p:cNvPr>
          <p:cNvSpPr>
            <a:spLocks noGrp="1"/>
          </p:cNvSpPr>
          <p:nvPr>
            <p:ph type="title"/>
          </p:nvPr>
        </p:nvSpPr>
        <p:spPr>
          <a:xfrm>
            <a:off x="2095105" y="-3702"/>
            <a:ext cx="7977600" cy="706839"/>
          </a:xfrm>
        </p:spPr>
        <p:txBody>
          <a:bodyPr vert="horz" lIns="91440" tIns="45720" rIns="91440" bIns="45720" rtlCol="0" anchor="b" anchorCtr="0">
            <a:normAutofit fontScale="90000"/>
          </a:bodyPr>
          <a:lstStyle/>
          <a:p>
            <a:pPr algn="ctr"/>
            <a:r>
              <a:rPr lang="en-US" sz="4800" dirty="0"/>
              <a:t>Nuclei</a:t>
            </a:r>
          </a:p>
        </p:txBody>
      </p:sp>
      <p:cxnSp>
        <p:nvCxnSpPr>
          <p:cNvPr id="18" name="Straight Connector 17">
            <a:extLst>
              <a:ext uri="{FF2B5EF4-FFF2-40B4-BE49-F238E27FC236}">
                <a16:creationId xmlns:a16="http://schemas.microsoft.com/office/drawing/2014/main" id="{52A8EF8A-6DD1-434A-9E4F-EFD86A15E5AD}"/>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826000" y="3525773"/>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pic>
        <p:nvPicPr>
          <p:cNvPr id="3" name="Picture 2" descr="A screenshot of a computer&#10;&#10;Description automatically generated">
            <a:extLst>
              <a:ext uri="{FF2B5EF4-FFF2-40B4-BE49-F238E27FC236}">
                <a16:creationId xmlns:a16="http://schemas.microsoft.com/office/drawing/2014/main" id="{3980D31D-31B0-34AB-C7C6-08CD95D80531}"/>
              </a:ext>
            </a:extLst>
          </p:cNvPr>
          <p:cNvPicPr>
            <a:picLocks noChangeAspect="1"/>
          </p:cNvPicPr>
          <p:nvPr/>
        </p:nvPicPr>
        <p:blipFill>
          <a:blip r:embed="rId2"/>
          <a:stretch>
            <a:fillRect/>
          </a:stretch>
        </p:blipFill>
        <p:spPr>
          <a:xfrm>
            <a:off x="1139918" y="700367"/>
            <a:ext cx="9923371" cy="5961531"/>
          </a:xfrm>
          <a:prstGeom prst="rect">
            <a:avLst/>
          </a:prstGeom>
        </p:spPr>
      </p:pic>
    </p:spTree>
    <p:extLst>
      <p:ext uri="{BB962C8B-B14F-4D97-AF65-F5344CB8AC3E}">
        <p14:creationId xmlns:p14="http://schemas.microsoft.com/office/powerpoint/2010/main" val="3725349968"/>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cxnSp>
        <p:nvCxnSpPr>
          <p:cNvPr id="8" name="Straight Connector 7">
            <a:extLst>
              <a:ext uri="{FF2B5EF4-FFF2-40B4-BE49-F238E27FC236}">
                <a16:creationId xmlns:a16="http://schemas.microsoft.com/office/drawing/2014/main" id="{AE0C0B2A-3FD1-4235-A16E-0ED1E028A93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826000" y="3525773"/>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grpSp>
        <p:nvGrpSpPr>
          <p:cNvPr id="10" name="Group 9">
            <a:extLst>
              <a:ext uri="{FF2B5EF4-FFF2-40B4-BE49-F238E27FC236}">
                <a16:creationId xmlns:a16="http://schemas.microsoft.com/office/drawing/2014/main" id="{9494E066-0146-46E9-BAF1-C33240ABA294}"/>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2700000">
            <a:off x="10127693" y="4178240"/>
            <a:ext cx="633413" cy="1862138"/>
            <a:chOff x="5959192" y="333389"/>
            <a:chExt cx="633413" cy="1862138"/>
          </a:xfrm>
        </p:grpSpPr>
        <p:grpSp>
          <p:nvGrpSpPr>
            <p:cNvPr id="11" name="Group 10">
              <a:extLst>
                <a:ext uri="{FF2B5EF4-FFF2-40B4-BE49-F238E27FC236}">
                  <a16:creationId xmlns:a16="http://schemas.microsoft.com/office/drawing/2014/main" id="{B02BD80B-C499-4DAC-9580-575B04F8658F}"/>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959192" y="333389"/>
              <a:ext cx="633413" cy="1419225"/>
              <a:chOff x="5959192" y="333389"/>
              <a:chExt cx="633413" cy="1419225"/>
            </a:xfrm>
          </p:grpSpPr>
          <p:sp>
            <p:nvSpPr>
              <p:cNvPr id="13" name="Freeform 68">
                <a:extLst>
                  <a:ext uri="{FF2B5EF4-FFF2-40B4-BE49-F238E27FC236}">
                    <a16:creationId xmlns:a16="http://schemas.microsoft.com/office/drawing/2014/main" id="{CCF069F3-858C-4C67-90C2-46017C3D4CEB}"/>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5959192" y="333389"/>
                <a:ext cx="319088" cy="1419225"/>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14" name="Freeform 69">
                <a:extLst>
                  <a:ext uri="{FF2B5EF4-FFF2-40B4-BE49-F238E27FC236}">
                    <a16:creationId xmlns:a16="http://schemas.microsoft.com/office/drawing/2014/main" id="{8A1FFA52-DFA8-4A81-8A85-50BE13257F51}"/>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6278280" y="333389"/>
                <a:ext cx="314325" cy="1419225"/>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grpSp>
        <p:sp>
          <p:nvSpPr>
            <p:cNvPr id="12" name="Line 70">
              <a:extLst>
                <a:ext uri="{FF2B5EF4-FFF2-40B4-BE49-F238E27FC236}">
                  <a16:creationId xmlns:a16="http://schemas.microsoft.com/office/drawing/2014/main" id="{BAEDA471-60CB-4A0C-B9AD-B2B3C51EA2FD}"/>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6278280" y="333389"/>
              <a:ext cx="0" cy="1862138"/>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sp useBgFill="1">
        <p:nvSpPr>
          <p:cNvPr id="16" name="Rectangle 15">
            <a:extLst>
              <a:ext uri="{FF2B5EF4-FFF2-40B4-BE49-F238E27FC236}">
                <a16:creationId xmlns:a16="http://schemas.microsoft.com/office/drawing/2014/main" id="{2E61ADD4-967B-4465-8688-0530A73F6F2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BE3BE205-D601-B553-0EAF-7B7980C17121}"/>
              </a:ext>
            </a:extLst>
          </p:cNvPr>
          <p:cNvSpPr>
            <a:spLocks noGrp="1"/>
          </p:cNvSpPr>
          <p:nvPr>
            <p:ph type="title"/>
          </p:nvPr>
        </p:nvSpPr>
        <p:spPr>
          <a:xfrm>
            <a:off x="2106311" y="511769"/>
            <a:ext cx="7977600" cy="706839"/>
          </a:xfrm>
        </p:spPr>
        <p:txBody>
          <a:bodyPr vert="horz" lIns="91440" tIns="45720" rIns="91440" bIns="45720" rtlCol="0" anchor="b" anchorCtr="0">
            <a:normAutofit fontScale="90000"/>
          </a:bodyPr>
          <a:lstStyle/>
          <a:p>
            <a:pPr algn="ctr"/>
            <a:r>
              <a:rPr lang="en-US" sz="4800" dirty="0"/>
              <a:t>Critical CVE Found</a:t>
            </a:r>
          </a:p>
        </p:txBody>
      </p:sp>
      <p:cxnSp>
        <p:nvCxnSpPr>
          <p:cNvPr id="18" name="Straight Connector 17">
            <a:extLst>
              <a:ext uri="{FF2B5EF4-FFF2-40B4-BE49-F238E27FC236}">
                <a16:creationId xmlns:a16="http://schemas.microsoft.com/office/drawing/2014/main" id="{52A8EF8A-6DD1-434A-9E4F-EFD86A15E5AD}"/>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826000" y="3525773"/>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pic>
        <p:nvPicPr>
          <p:cNvPr id="4" name="Picture 3" descr="A yellow rectangular sign with red text&#10;&#10;Description automatically generated">
            <a:extLst>
              <a:ext uri="{FF2B5EF4-FFF2-40B4-BE49-F238E27FC236}">
                <a16:creationId xmlns:a16="http://schemas.microsoft.com/office/drawing/2014/main" id="{7F6C51C4-B243-F9F0-E1BB-08FAE705D1DE}"/>
              </a:ext>
            </a:extLst>
          </p:cNvPr>
          <p:cNvPicPr>
            <a:picLocks noChangeAspect="1"/>
          </p:cNvPicPr>
          <p:nvPr/>
        </p:nvPicPr>
        <p:blipFill>
          <a:blip r:embed="rId2"/>
          <a:stretch>
            <a:fillRect/>
          </a:stretch>
        </p:blipFill>
        <p:spPr>
          <a:xfrm>
            <a:off x="385460" y="2093156"/>
            <a:ext cx="11433175" cy="1486355"/>
          </a:xfrm>
          <a:prstGeom prst="rect">
            <a:avLst/>
          </a:prstGeom>
        </p:spPr>
      </p:pic>
    </p:spTree>
    <p:extLst>
      <p:ext uri="{BB962C8B-B14F-4D97-AF65-F5344CB8AC3E}">
        <p14:creationId xmlns:p14="http://schemas.microsoft.com/office/powerpoint/2010/main" val="3366058386"/>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EE34F7A-73D0-C4BA-F5B7-508C02FEA497}"/>
              </a:ext>
            </a:extLst>
          </p:cNvPr>
          <p:cNvSpPr>
            <a:spLocks noGrp="1"/>
          </p:cNvSpPr>
          <p:nvPr>
            <p:ph type="title"/>
          </p:nvPr>
        </p:nvSpPr>
        <p:spPr>
          <a:xfrm>
            <a:off x="989400" y="193583"/>
            <a:ext cx="10213200" cy="675807"/>
          </a:xfrm>
        </p:spPr>
        <p:txBody>
          <a:bodyPr/>
          <a:lstStyle/>
          <a:p>
            <a:pPr algn="ctr"/>
            <a:r>
              <a:rPr lang="en-US"/>
              <a:t>CVE-2024-21887</a:t>
            </a:r>
          </a:p>
        </p:txBody>
      </p:sp>
      <p:pic>
        <p:nvPicPr>
          <p:cNvPr id="4" name="Content Placeholder 3" descr="A screen shot of a video game&#10;&#10;Description automatically generated">
            <a:extLst>
              <a:ext uri="{FF2B5EF4-FFF2-40B4-BE49-F238E27FC236}">
                <a16:creationId xmlns:a16="http://schemas.microsoft.com/office/drawing/2014/main" id="{899EF86E-0C0D-8B9E-1951-26F7AF891975}"/>
              </a:ext>
            </a:extLst>
          </p:cNvPr>
          <p:cNvPicPr>
            <a:picLocks noGrp="1" noChangeAspect="1"/>
          </p:cNvPicPr>
          <p:nvPr>
            <p:ph idx="1"/>
          </p:nvPr>
        </p:nvPicPr>
        <p:blipFill>
          <a:blip r:embed="rId2"/>
          <a:stretch>
            <a:fillRect/>
          </a:stretch>
        </p:blipFill>
        <p:spPr>
          <a:xfrm>
            <a:off x="104135" y="882373"/>
            <a:ext cx="11983729" cy="1288207"/>
          </a:xfrm>
        </p:spPr>
      </p:pic>
      <p:pic>
        <p:nvPicPr>
          <p:cNvPr id="6" name="Picture 5" descr="A screenshot of a graph&#10;&#10;Description automatically generated">
            <a:extLst>
              <a:ext uri="{FF2B5EF4-FFF2-40B4-BE49-F238E27FC236}">
                <a16:creationId xmlns:a16="http://schemas.microsoft.com/office/drawing/2014/main" id="{73BB7BE3-675A-117C-1B49-FC40B584D079}"/>
              </a:ext>
            </a:extLst>
          </p:cNvPr>
          <p:cNvPicPr>
            <a:picLocks noChangeAspect="1"/>
          </p:cNvPicPr>
          <p:nvPr/>
        </p:nvPicPr>
        <p:blipFill>
          <a:blip r:embed="rId3"/>
          <a:stretch>
            <a:fillRect/>
          </a:stretch>
        </p:blipFill>
        <p:spPr>
          <a:xfrm>
            <a:off x="4561076" y="2175063"/>
            <a:ext cx="3069851" cy="2944905"/>
          </a:xfrm>
          <a:prstGeom prst="rect">
            <a:avLst/>
          </a:prstGeom>
        </p:spPr>
      </p:pic>
      <p:pic>
        <p:nvPicPr>
          <p:cNvPr id="7" name="Picture 6" descr="A black screen with white text&#10;&#10;Description automatically generated">
            <a:extLst>
              <a:ext uri="{FF2B5EF4-FFF2-40B4-BE49-F238E27FC236}">
                <a16:creationId xmlns:a16="http://schemas.microsoft.com/office/drawing/2014/main" id="{14E1CE55-26F4-25CA-890D-99A132363552}"/>
              </a:ext>
            </a:extLst>
          </p:cNvPr>
          <p:cNvPicPr>
            <a:picLocks noChangeAspect="1"/>
          </p:cNvPicPr>
          <p:nvPr/>
        </p:nvPicPr>
        <p:blipFill>
          <a:blip r:embed="rId4"/>
          <a:stretch>
            <a:fillRect/>
          </a:stretch>
        </p:blipFill>
        <p:spPr>
          <a:xfrm>
            <a:off x="140074" y="2183187"/>
            <a:ext cx="4437529" cy="2939864"/>
          </a:xfrm>
          <a:prstGeom prst="rect">
            <a:avLst/>
          </a:prstGeom>
        </p:spPr>
      </p:pic>
      <p:pic>
        <p:nvPicPr>
          <p:cNvPr id="8" name="Picture 7" descr="A black screen with white text&#10;&#10;Description automatically generated">
            <a:extLst>
              <a:ext uri="{FF2B5EF4-FFF2-40B4-BE49-F238E27FC236}">
                <a16:creationId xmlns:a16="http://schemas.microsoft.com/office/drawing/2014/main" id="{EF9F91E4-30EC-F5C0-C11F-AC16FFB3969D}"/>
              </a:ext>
            </a:extLst>
          </p:cNvPr>
          <p:cNvPicPr>
            <a:picLocks noChangeAspect="1"/>
          </p:cNvPicPr>
          <p:nvPr/>
        </p:nvPicPr>
        <p:blipFill>
          <a:blip r:embed="rId5"/>
          <a:stretch>
            <a:fillRect/>
          </a:stretch>
        </p:blipFill>
        <p:spPr>
          <a:xfrm>
            <a:off x="7613277" y="2179544"/>
            <a:ext cx="4473386" cy="1479178"/>
          </a:xfrm>
          <a:prstGeom prst="rect">
            <a:avLst/>
          </a:prstGeom>
        </p:spPr>
      </p:pic>
      <p:pic>
        <p:nvPicPr>
          <p:cNvPr id="9" name="Picture 8" descr="A black rectangle with white text&#10;&#10;Description automatically generated">
            <a:extLst>
              <a:ext uri="{FF2B5EF4-FFF2-40B4-BE49-F238E27FC236}">
                <a16:creationId xmlns:a16="http://schemas.microsoft.com/office/drawing/2014/main" id="{5A9B23CB-8826-391D-6402-B4D7630F2E7F}"/>
              </a:ext>
            </a:extLst>
          </p:cNvPr>
          <p:cNvPicPr>
            <a:picLocks noChangeAspect="1"/>
          </p:cNvPicPr>
          <p:nvPr/>
        </p:nvPicPr>
        <p:blipFill>
          <a:blip r:embed="rId6"/>
          <a:stretch>
            <a:fillRect/>
          </a:stretch>
        </p:blipFill>
        <p:spPr>
          <a:xfrm>
            <a:off x="7609636" y="3655639"/>
            <a:ext cx="4480672" cy="1462929"/>
          </a:xfrm>
          <a:prstGeom prst="rect">
            <a:avLst/>
          </a:prstGeom>
        </p:spPr>
      </p:pic>
      <p:sp>
        <p:nvSpPr>
          <p:cNvPr id="10" name="TextBox 9">
            <a:extLst>
              <a:ext uri="{FF2B5EF4-FFF2-40B4-BE49-F238E27FC236}">
                <a16:creationId xmlns:a16="http://schemas.microsoft.com/office/drawing/2014/main" id="{582CB73C-E593-6EE9-0541-B0B4759CD003}"/>
              </a:ext>
            </a:extLst>
          </p:cNvPr>
          <p:cNvSpPr txBox="1"/>
          <p:nvPr/>
        </p:nvSpPr>
        <p:spPr>
          <a:xfrm>
            <a:off x="967619" y="5382381"/>
            <a:ext cx="10371666" cy="92333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l"/>
            <a:r>
              <a:rPr lang="en-US">
                <a:latin typeface="IBM Plex Sans"/>
                <a:ea typeface="IBM Plex Sans"/>
                <a:cs typeface="IBM Plex Sans"/>
              </a:rPr>
              <a:t>A command injection vulnerability in web components of Ivanti Connect Secure (9.x, 22.x) and Ivanti Policy Secure (9.x, 22.x) allows an authenticated administrator to send specially crafted requests and execute arbitrary commands on the appliance.</a:t>
            </a:r>
            <a:endParaRPr lang="en-US"/>
          </a:p>
        </p:txBody>
      </p:sp>
    </p:spTree>
    <p:extLst>
      <p:ext uri="{BB962C8B-B14F-4D97-AF65-F5344CB8AC3E}">
        <p14:creationId xmlns:p14="http://schemas.microsoft.com/office/powerpoint/2010/main" val="3208360084"/>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cxnSp>
        <p:nvCxnSpPr>
          <p:cNvPr id="33" name="Straight Connector 32">
            <a:extLst>
              <a:ext uri="{FF2B5EF4-FFF2-40B4-BE49-F238E27FC236}">
                <a16:creationId xmlns:a16="http://schemas.microsoft.com/office/drawing/2014/main" id="{AE0C0B2A-3FD1-4235-A16E-0ED1E028A93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826000" y="3525773"/>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grpSp>
        <p:nvGrpSpPr>
          <p:cNvPr id="35" name="Group 34">
            <a:extLst>
              <a:ext uri="{FF2B5EF4-FFF2-40B4-BE49-F238E27FC236}">
                <a16:creationId xmlns:a16="http://schemas.microsoft.com/office/drawing/2014/main" id="{9494E066-0146-46E9-BAF1-C33240ABA294}"/>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2700000">
            <a:off x="10127693" y="4178240"/>
            <a:ext cx="633413" cy="1862138"/>
            <a:chOff x="5959192" y="333389"/>
            <a:chExt cx="633413" cy="1862138"/>
          </a:xfrm>
        </p:grpSpPr>
        <p:grpSp>
          <p:nvGrpSpPr>
            <p:cNvPr id="36" name="Group 35">
              <a:extLst>
                <a:ext uri="{FF2B5EF4-FFF2-40B4-BE49-F238E27FC236}">
                  <a16:creationId xmlns:a16="http://schemas.microsoft.com/office/drawing/2014/main" id="{B02BD80B-C499-4DAC-9580-575B04F8658F}"/>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959192" y="333389"/>
              <a:ext cx="633413" cy="1419225"/>
              <a:chOff x="5959192" y="333389"/>
              <a:chExt cx="633413" cy="1419225"/>
            </a:xfrm>
          </p:grpSpPr>
          <p:sp>
            <p:nvSpPr>
              <p:cNvPr id="38" name="Freeform 68">
                <a:extLst>
                  <a:ext uri="{FF2B5EF4-FFF2-40B4-BE49-F238E27FC236}">
                    <a16:creationId xmlns:a16="http://schemas.microsoft.com/office/drawing/2014/main" id="{CCF069F3-858C-4C67-90C2-46017C3D4CEB}"/>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5959192" y="333389"/>
                <a:ext cx="319088" cy="1419225"/>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39" name="Freeform 69">
                <a:extLst>
                  <a:ext uri="{FF2B5EF4-FFF2-40B4-BE49-F238E27FC236}">
                    <a16:creationId xmlns:a16="http://schemas.microsoft.com/office/drawing/2014/main" id="{8A1FFA52-DFA8-4A81-8A85-50BE13257F51}"/>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6278280" y="333389"/>
                <a:ext cx="314325" cy="1419225"/>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grpSp>
        <p:sp>
          <p:nvSpPr>
            <p:cNvPr id="37" name="Line 70">
              <a:extLst>
                <a:ext uri="{FF2B5EF4-FFF2-40B4-BE49-F238E27FC236}">
                  <a16:creationId xmlns:a16="http://schemas.microsoft.com/office/drawing/2014/main" id="{BAEDA471-60CB-4A0C-B9AD-B2B3C51EA2FD}"/>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6278280" y="333389"/>
              <a:ext cx="0" cy="1862138"/>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sp useBgFill="1">
        <p:nvSpPr>
          <p:cNvPr id="41" name="Rectangle 40">
            <a:extLst>
              <a:ext uri="{FF2B5EF4-FFF2-40B4-BE49-F238E27FC236}">
                <a16:creationId xmlns:a16="http://schemas.microsoft.com/office/drawing/2014/main" id="{3011B0B3-5679-4759-90B8-3B908C4CBD2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6B2AEC59-CF97-3E5A-E041-CF17CCBF9F72}"/>
              </a:ext>
            </a:extLst>
          </p:cNvPr>
          <p:cNvSpPr>
            <a:spLocks noGrp="1"/>
          </p:cNvSpPr>
          <p:nvPr>
            <p:ph type="title"/>
          </p:nvPr>
        </p:nvSpPr>
        <p:spPr>
          <a:xfrm>
            <a:off x="3861415" y="536158"/>
            <a:ext cx="4457690" cy="1720850"/>
          </a:xfrm>
        </p:spPr>
        <p:txBody>
          <a:bodyPr vert="horz" lIns="91440" tIns="45720" rIns="91440" bIns="45720" rtlCol="0" anchor="ctr" anchorCtr="0">
            <a:normAutofit/>
          </a:bodyPr>
          <a:lstStyle/>
          <a:p>
            <a:pPr algn="ctr"/>
            <a:r>
              <a:rPr lang="en-US" sz="4800" dirty="0"/>
              <a:t>Amass</a:t>
            </a:r>
          </a:p>
        </p:txBody>
      </p:sp>
      <p:pic>
        <p:nvPicPr>
          <p:cNvPr id="4" name="Picture 3" descr="A screenshot of a computer&#10;&#10;Description automatically generated">
            <a:extLst>
              <a:ext uri="{FF2B5EF4-FFF2-40B4-BE49-F238E27FC236}">
                <a16:creationId xmlns:a16="http://schemas.microsoft.com/office/drawing/2014/main" id="{6DCF6C84-E2E3-4E23-3B6B-EF496CC22139}"/>
              </a:ext>
            </a:extLst>
          </p:cNvPr>
          <p:cNvPicPr>
            <a:picLocks noChangeAspect="1"/>
          </p:cNvPicPr>
          <p:nvPr/>
        </p:nvPicPr>
        <p:blipFill rotWithShape="1">
          <a:blip r:embed="rId2"/>
          <a:srcRect b="32144"/>
          <a:stretch/>
        </p:blipFill>
        <p:spPr>
          <a:xfrm>
            <a:off x="-2400" y="2382773"/>
            <a:ext cx="6158876" cy="4461513"/>
          </a:xfrm>
          <a:prstGeom prst="rect">
            <a:avLst/>
          </a:prstGeom>
        </p:spPr>
      </p:pic>
      <p:pic>
        <p:nvPicPr>
          <p:cNvPr id="3" name="Picture 2" descr="A screen shot of a computer program&#10;&#10;Description automatically generated">
            <a:extLst>
              <a:ext uri="{FF2B5EF4-FFF2-40B4-BE49-F238E27FC236}">
                <a16:creationId xmlns:a16="http://schemas.microsoft.com/office/drawing/2014/main" id="{70A8C932-68B3-005B-92A5-933669F6AF4B}"/>
              </a:ext>
            </a:extLst>
          </p:cNvPr>
          <p:cNvPicPr>
            <a:picLocks noChangeAspect="1"/>
          </p:cNvPicPr>
          <p:nvPr/>
        </p:nvPicPr>
        <p:blipFill rotWithShape="1">
          <a:blip r:embed="rId3"/>
          <a:srcRect t="16174" b="13604"/>
          <a:stretch/>
        </p:blipFill>
        <p:spPr>
          <a:xfrm>
            <a:off x="6096020" y="2394868"/>
            <a:ext cx="6098380" cy="4462300"/>
          </a:xfrm>
          <a:prstGeom prst="rect">
            <a:avLst/>
          </a:prstGeom>
        </p:spPr>
      </p:pic>
      <p:cxnSp>
        <p:nvCxnSpPr>
          <p:cNvPr id="43" name="Straight Connector 42">
            <a:extLst>
              <a:ext uri="{FF2B5EF4-FFF2-40B4-BE49-F238E27FC236}">
                <a16:creationId xmlns:a16="http://schemas.microsoft.com/office/drawing/2014/main" id="{0732F330-65C0-4C4B-A237-22DEFC8CBBC8}"/>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rot="5400000">
            <a:off x="5826000" y="5436392"/>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55224244"/>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cxnSp>
        <p:nvCxnSpPr>
          <p:cNvPr id="11" name="Straight Connector 10">
            <a:extLst>
              <a:ext uri="{FF2B5EF4-FFF2-40B4-BE49-F238E27FC236}">
                <a16:creationId xmlns:a16="http://schemas.microsoft.com/office/drawing/2014/main" id="{AE0C0B2A-3FD1-4235-A16E-0ED1E028A93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826000" y="3525773"/>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grpSp>
        <p:nvGrpSpPr>
          <p:cNvPr id="13" name="Group 12">
            <a:extLst>
              <a:ext uri="{FF2B5EF4-FFF2-40B4-BE49-F238E27FC236}">
                <a16:creationId xmlns:a16="http://schemas.microsoft.com/office/drawing/2014/main" id="{9494E066-0146-46E9-BAF1-C33240ABA294}"/>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rot="2700000">
            <a:off x="10127693" y="4178240"/>
            <a:ext cx="633413" cy="1862138"/>
            <a:chOff x="5959192" y="333389"/>
            <a:chExt cx="633413" cy="1862138"/>
          </a:xfrm>
        </p:grpSpPr>
        <p:grpSp>
          <p:nvGrpSpPr>
            <p:cNvPr id="14" name="Group 13">
              <a:extLst>
                <a:ext uri="{FF2B5EF4-FFF2-40B4-BE49-F238E27FC236}">
                  <a16:creationId xmlns:a16="http://schemas.microsoft.com/office/drawing/2014/main" id="{B02BD80B-C499-4DAC-9580-575B04F8658F}"/>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5959192" y="333389"/>
              <a:ext cx="633413" cy="1419225"/>
              <a:chOff x="5959192" y="333389"/>
              <a:chExt cx="633413" cy="1419225"/>
            </a:xfrm>
          </p:grpSpPr>
          <p:sp>
            <p:nvSpPr>
              <p:cNvPr id="16" name="Freeform 68">
                <a:extLst>
                  <a:ext uri="{FF2B5EF4-FFF2-40B4-BE49-F238E27FC236}">
                    <a16:creationId xmlns:a16="http://schemas.microsoft.com/office/drawing/2014/main" id="{CCF069F3-858C-4C67-90C2-46017C3D4CEB}"/>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5959192" y="333389"/>
                <a:ext cx="319088" cy="1419225"/>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17" name="Freeform 69">
                <a:extLst>
                  <a:ext uri="{FF2B5EF4-FFF2-40B4-BE49-F238E27FC236}">
                    <a16:creationId xmlns:a16="http://schemas.microsoft.com/office/drawing/2014/main" id="{8A1FFA52-DFA8-4A81-8A85-50BE13257F51}"/>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6278280" y="333389"/>
                <a:ext cx="314325" cy="1419225"/>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grpSp>
        <p:sp>
          <p:nvSpPr>
            <p:cNvPr id="15" name="Line 70">
              <a:extLst>
                <a:ext uri="{FF2B5EF4-FFF2-40B4-BE49-F238E27FC236}">
                  <a16:creationId xmlns:a16="http://schemas.microsoft.com/office/drawing/2014/main" id="{BAEDA471-60CB-4A0C-B9AD-B2B3C51EA2FD}"/>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6278280" y="333389"/>
              <a:ext cx="0" cy="1862138"/>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sp useBgFill="1">
        <p:nvSpPr>
          <p:cNvPr id="19" name="Rectangle 18">
            <a:extLst>
              <a:ext uri="{FF2B5EF4-FFF2-40B4-BE49-F238E27FC236}">
                <a16:creationId xmlns:a16="http://schemas.microsoft.com/office/drawing/2014/main" id="{1BE26557-9015-412F-95AB-9065283DEBE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45282E61-F9F4-56E6-6780-BA5C108F92BF}"/>
              </a:ext>
            </a:extLst>
          </p:cNvPr>
          <p:cNvSpPr>
            <a:spLocks noGrp="1"/>
          </p:cNvSpPr>
          <p:nvPr>
            <p:ph type="title"/>
          </p:nvPr>
        </p:nvSpPr>
        <p:spPr>
          <a:xfrm>
            <a:off x="7345064" y="-3780"/>
            <a:ext cx="4440234" cy="800370"/>
          </a:xfrm>
        </p:spPr>
        <p:txBody>
          <a:bodyPr vert="horz" lIns="91440" tIns="45720" rIns="91440" bIns="45720" rtlCol="0" anchor="b" anchorCtr="0">
            <a:normAutofit fontScale="90000"/>
          </a:bodyPr>
          <a:lstStyle/>
          <a:p>
            <a:pPr algn="ctr"/>
            <a:r>
              <a:rPr lang="en-US" sz="4800"/>
              <a:t>Amass Visual</a:t>
            </a:r>
          </a:p>
        </p:txBody>
      </p:sp>
      <p:pic>
        <p:nvPicPr>
          <p:cNvPr id="6" name="Content Placeholder 5" descr="A network of colorful dots and lines&#10;&#10;Description automatically generated">
            <a:extLst>
              <a:ext uri="{FF2B5EF4-FFF2-40B4-BE49-F238E27FC236}">
                <a16:creationId xmlns:a16="http://schemas.microsoft.com/office/drawing/2014/main" id="{685173C5-403C-8509-A8D9-141B7D9F4801}"/>
              </a:ext>
            </a:extLst>
          </p:cNvPr>
          <p:cNvPicPr>
            <a:picLocks noGrp="1" noChangeAspect="1"/>
          </p:cNvPicPr>
          <p:nvPr>
            <p:ph idx="1"/>
          </p:nvPr>
        </p:nvPicPr>
        <p:blipFill rotWithShape="1">
          <a:blip r:embed="rId2"/>
          <a:srcRect l="2388" r="3" b="3"/>
          <a:stretch/>
        </p:blipFill>
        <p:spPr>
          <a:xfrm>
            <a:off x="540988" y="540000"/>
            <a:ext cx="6113811" cy="5778000"/>
          </a:xfrm>
          <a:prstGeom prst="rect">
            <a:avLst/>
          </a:prstGeom>
        </p:spPr>
      </p:pic>
      <p:grpSp>
        <p:nvGrpSpPr>
          <p:cNvPr id="21" name="Group 20">
            <a:extLst>
              <a:ext uri="{FF2B5EF4-FFF2-40B4-BE49-F238E27FC236}">
                <a16:creationId xmlns:a16="http://schemas.microsoft.com/office/drawing/2014/main" id="{BAB7652B-A530-4E46-9AEA-3704C6DF81D7}"/>
              </a:ext>
              <a:ext uri="{C183D7F6-B498-43B3-948B-1728B52AA6E4}">
                <adec:decorative xmlns:adec="http://schemas.microsoft.com/office/drawing/2017/decorative" val="1"/>
              </a:ext>
            </a:extLst>
          </p:cNvPr>
          <p:cNvGrpSpPr>
            <a:grpSpLocks noGrp="1" noUngrp="1" noRot="1" noChangeAspect="1" noMove="1" noResize="1"/>
          </p:cNvGrpSpPr>
          <p:nvPr>
            <p:extLst>
              <p:ext uri="{386F3935-93C4-4BCD-93E2-E3B085C9AB24}">
                <p16:designElem xmlns:p16="http://schemas.microsoft.com/office/powerpoint/2015/main" val="1"/>
              </p:ext>
            </p:extLst>
          </p:nvPr>
        </p:nvGrpSpPr>
        <p:grpSpPr>
          <a:xfrm>
            <a:off x="10786924" y="265081"/>
            <a:ext cx="1069728" cy="1002885"/>
            <a:chOff x="10786924" y="265081"/>
            <a:chExt cx="1069728" cy="1002885"/>
          </a:xfrm>
        </p:grpSpPr>
        <p:sp>
          <p:nvSpPr>
            <p:cNvPr id="22" name="Oval 21">
              <a:extLst>
                <a:ext uri="{FF2B5EF4-FFF2-40B4-BE49-F238E27FC236}">
                  <a16:creationId xmlns:a16="http://schemas.microsoft.com/office/drawing/2014/main" id="{BCFFE048-268C-42DF-A28B-1996B471FEDD}"/>
                </a:ext>
                <a:ext uri="{C183D7F6-B498-43B3-948B-1728B52AA6E4}">
                  <adec:decorative xmlns:adec="http://schemas.microsoft.com/office/drawing/2017/decorative" val="1"/>
                </a:ext>
              </a:extLst>
            </p:cNvPr>
            <p:cNvSpPr/>
            <p:nvPr>
              <p:extLst>
                <p:ext uri="{386F3935-93C4-4BCD-93E2-E3B085C9AB24}">
                  <p16:designElem xmlns:p16="http://schemas.microsoft.com/office/powerpoint/2015/main" val="1"/>
                </p:ext>
              </p:extLst>
            </p:nvPr>
          </p:nvSpPr>
          <p:spPr>
            <a:xfrm rot="10800000">
              <a:off x="10826785" y="265081"/>
              <a:ext cx="340415" cy="340415"/>
            </a:xfrm>
            <a:prstGeom prst="ellipse">
              <a:avLst/>
            </a:pr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dirty="0">
                <a:solidFill>
                  <a:schemeClr val="tx1"/>
                </a:solidFill>
              </a:endParaRPr>
            </a:p>
          </p:txBody>
        </p:sp>
        <p:grpSp>
          <p:nvGrpSpPr>
            <p:cNvPr id="23" name="Group 22">
              <a:extLst>
                <a:ext uri="{FF2B5EF4-FFF2-40B4-BE49-F238E27FC236}">
                  <a16:creationId xmlns:a16="http://schemas.microsoft.com/office/drawing/2014/main" id="{7DD8F627-0C8A-447F-94C7-B249965A03E0}"/>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rot="13500000">
              <a:off x="11001196" y="412511"/>
              <a:ext cx="641183" cy="1069728"/>
              <a:chOff x="6484112" y="2967038"/>
              <a:chExt cx="641183" cy="1069728"/>
            </a:xfrm>
          </p:grpSpPr>
          <p:grpSp>
            <p:nvGrpSpPr>
              <p:cNvPr id="24" name="Group 23">
                <a:extLst>
                  <a:ext uri="{FF2B5EF4-FFF2-40B4-BE49-F238E27FC236}">
                    <a16:creationId xmlns:a16="http://schemas.microsoft.com/office/drawing/2014/main" id="{5062F1E5-AE44-4DF2-8CFA-7BB593D6D1CF}"/>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a:off x="6808136" y="2967038"/>
                <a:ext cx="317159" cy="932400"/>
                <a:chOff x="6808136" y="2967038"/>
                <a:chExt cx="317159" cy="932400"/>
              </a:xfrm>
            </p:grpSpPr>
            <p:sp>
              <p:nvSpPr>
                <p:cNvPr id="29" name="Freeform 68">
                  <a:extLst>
                    <a:ext uri="{FF2B5EF4-FFF2-40B4-BE49-F238E27FC236}">
                      <a16:creationId xmlns:a16="http://schemas.microsoft.com/office/drawing/2014/main" id="{23F6C043-179B-4822-A479-4E1C04FDB45D}"/>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6808136" y="2967038"/>
                  <a:ext cx="159772" cy="710627"/>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30" name="Freeform 69">
                  <a:extLst>
                    <a:ext uri="{FF2B5EF4-FFF2-40B4-BE49-F238E27FC236}">
                      <a16:creationId xmlns:a16="http://schemas.microsoft.com/office/drawing/2014/main" id="{D6BECD83-A92C-4D39-B4F9-96B1FA2E75E8}"/>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6967908" y="2967038"/>
                  <a:ext cx="157387" cy="710627"/>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31" name="Line 70">
                  <a:extLst>
                    <a:ext uri="{FF2B5EF4-FFF2-40B4-BE49-F238E27FC236}">
                      <a16:creationId xmlns:a16="http://schemas.microsoft.com/office/drawing/2014/main" id="{83B536C4-F25D-48D4-A8A0-CB796021EB29}"/>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6967908" y="2967038"/>
                  <a:ext cx="0" cy="932400"/>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grpSp>
            <p:nvGrpSpPr>
              <p:cNvPr id="25" name="Group 24">
                <a:extLst>
                  <a:ext uri="{FF2B5EF4-FFF2-40B4-BE49-F238E27FC236}">
                    <a16:creationId xmlns:a16="http://schemas.microsoft.com/office/drawing/2014/main" id="{832D031B-96AD-4480-9E07-23CE063CAA29}"/>
                  </a:ext>
                  <a:ext uri="{C183D7F6-B498-43B3-948B-1728B52AA6E4}">
                    <adec:decorative xmlns:adec="http://schemas.microsoft.com/office/drawing/2017/decorative" val="1"/>
                  </a:ext>
                </a:extLst>
              </p:cNvPr>
              <p:cNvGrpSpPr/>
              <p:nvPr>
                <p:extLst>
                  <p:ext uri="{386F3935-93C4-4BCD-93E2-E3B085C9AB24}">
                    <p16:designElem xmlns:p16="http://schemas.microsoft.com/office/powerpoint/2015/main" val="1"/>
                  </p:ext>
                </p:extLst>
              </p:nvPr>
            </p:nvGrpSpPr>
            <p:grpSpPr>
              <a:xfrm rot="18900000" flipH="1">
                <a:off x="6484112" y="3104366"/>
                <a:ext cx="317159" cy="932400"/>
                <a:chOff x="6808136" y="2967038"/>
                <a:chExt cx="317159" cy="932400"/>
              </a:xfrm>
            </p:grpSpPr>
            <p:sp>
              <p:nvSpPr>
                <p:cNvPr id="26" name="Freeform 68">
                  <a:extLst>
                    <a:ext uri="{FF2B5EF4-FFF2-40B4-BE49-F238E27FC236}">
                      <a16:creationId xmlns:a16="http://schemas.microsoft.com/office/drawing/2014/main" id="{8967334F-B5DA-46AE-A8FD-1C35ECB66047}"/>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6808136" y="2967038"/>
                  <a:ext cx="159772" cy="710627"/>
                </a:xfrm>
                <a:custGeom>
                  <a:avLst/>
                  <a:gdLst>
                    <a:gd name="T0" fmla="*/ 0 w 67"/>
                    <a:gd name="T1" fmla="*/ 149 h 298"/>
                    <a:gd name="T2" fmla="*/ 67 w 67"/>
                    <a:gd name="T3" fmla="*/ 298 h 298"/>
                    <a:gd name="T4" fmla="*/ 67 w 67"/>
                    <a:gd name="T5" fmla="*/ 0 h 298"/>
                    <a:gd name="T6" fmla="*/ 0 w 67"/>
                    <a:gd name="T7" fmla="*/ 149 h 298"/>
                  </a:gdLst>
                  <a:ahLst/>
                  <a:cxnLst>
                    <a:cxn ang="0">
                      <a:pos x="T0" y="T1"/>
                    </a:cxn>
                    <a:cxn ang="0">
                      <a:pos x="T2" y="T3"/>
                    </a:cxn>
                    <a:cxn ang="0">
                      <a:pos x="T4" y="T5"/>
                    </a:cxn>
                    <a:cxn ang="0">
                      <a:pos x="T6" y="T7"/>
                    </a:cxn>
                  </a:cxnLst>
                  <a:rect l="0" t="0" r="r" b="b"/>
                  <a:pathLst>
                    <a:path w="67" h="298">
                      <a:moveTo>
                        <a:pt x="0" y="149"/>
                      </a:moveTo>
                      <a:cubicBezTo>
                        <a:pt x="0" y="208"/>
                        <a:pt x="26" y="261"/>
                        <a:pt x="67" y="298"/>
                      </a:cubicBezTo>
                      <a:cubicBezTo>
                        <a:pt x="67" y="0"/>
                        <a:pt x="67" y="0"/>
                        <a:pt x="67" y="0"/>
                      </a:cubicBezTo>
                      <a:cubicBezTo>
                        <a:pt x="26" y="36"/>
                        <a:pt x="0" y="89"/>
                        <a:pt x="0" y="149"/>
                      </a:cubicBezTo>
                      <a:close/>
                    </a:path>
                  </a:pathLst>
                </a:custGeom>
                <a:gradFill flip="none" rotWithShape="1">
                  <a:gsLst>
                    <a:gs pos="0">
                      <a:srgbClr val="FFFFFF">
                        <a:alpha val="80000"/>
                      </a:srgbClr>
                    </a:gs>
                    <a:gs pos="100000">
                      <a:srgbClr val="FFFFFF">
                        <a:alpha val="20000"/>
                      </a:srgbClr>
                    </a:gs>
                  </a:gsLst>
                  <a:lin ang="189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27" name="Freeform 69">
                  <a:extLst>
                    <a:ext uri="{FF2B5EF4-FFF2-40B4-BE49-F238E27FC236}">
                      <a16:creationId xmlns:a16="http://schemas.microsoft.com/office/drawing/2014/main" id="{6F1A4D78-0C20-49EF-B838-5A1F4E125FB8}"/>
                    </a:ext>
                    <a:ext uri="{C183D7F6-B498-43B3-948B-1728B52AA6E4}">
                      <adec:decorative xmlns:adec="http://schemas.microsoft.com/office/drawing/2017/decorative" val="1"/>
                    </a:ext>
                  </a:extLst>
                </p:cNvPr>
                <p:cNvSpPr>
                  <a:spLocks/>
                </p:cNvSpPr>
                <p:nvPr>
                  <p:extLst>
                    <p:ext uri="{386F3935-93C4-4BCD-93E2-E3B085C9AB24}">
                      <p16:designElem xmlns:p16="http://schemas.microsoft.com/office/powerpoint/2015/main" val="1"/>
                    </p:ext>
                  </p:extLst>
                </p:nvPr>
              </p:nvSpPr>
              <p:spPr bwMode="auto">
                <a:xfrm>
                  <a:off x="6967908" y="2967038"/>
                  <a:ext cx="157387" cy="710627"/>
                </a:xfrm>
                <a:custGeom>
                  <a:avLst/>
                  <a:gdLst>
                    <a:gd name="T0" fmla="*/ 0 w 66"/>
                    <a:gd name="T1" fmla="*/ 0 h 298"/>
                    <a:gd name="T2" fmla="*/ 0 w 66"/>
                    <a:gd name="T3" fmla="*/ 298 h 298"/>
                    <a:gd name="T4" fmla="*/ 66 w 66"/>
                    <a:gd name="T5" fmla="*/ 149 h 298"/>
                    <a:gd name="T6" fmla="*/ 0 w 66"/>
                    <a:gd name="T7" fmla="*/ 0 h 298"/>
                  </a:gdLst>
                  <a:ahLst/>
                  <a:cxnLst>
                    <a:cxn ang="0">
                      <a:pos x="T0" y="T1"/>
                    </a:cxn>
                    <a:cxn ang="0">
                      <a:pos x="T2" y="T3"/>
                    </a:cxn>
                    <a:cxn ang="0">
                      <a:pos x="T4" y="T5"/>
                    </a:cxn>
                    <a:cxn ang="0">
                      <a:pos x="T6" y="T7"/>
                    </a:cxn>
                  </a:cxnLst>
                  <a:rect l="0" t="0" r="r" b="b"/>
                  <a:pathLst>
                    <a:path w="66" h="298">
                      <a:moveTo>
                        <a:pt x="0" y="0"/>
                      </a:moveTo>
                      <a:cubicBezTo>
                        <a:pt x="0" y="298"/>
                        <a:pt x="0" y="298"/>
                        <a:pt x="0" y="298"/>
                      </a:cubicBezTo>
                      <a:cubicBezTo>
                        <a:pt x="41" y="261"/>
                        <a:pt x="66" y="208"/>
                        <a:pt x="66" y="149"/>
                      </a:cubicBezTo>
                      <a:cubicBezTo>
                        <a:pt x="66" y="89"/>
                        <a:pt x="41" y="36"/>
                        <a:pt x="0" y="0"/>
                      </a:cubicBezTo>
                      <a:close/>
                    </a:path>
                  </a:pathLst>
                </a:custGeom>
                <a:gradFill flip="none" rotWithShape="1">
                  <a:gsLst>
                    <a:gs pos="0">
                      <a:srgbClr val="FFFFFF">
                        <a:alpha val="80000"/>
                      </a:srgbClr>
                    </a:gs>
                    <a:gs pos="100000">
                      <a:srgbClr val="FFFFFF">
                        <a:alpha val="10000"/>
                      </a:srgbClr>
                    </a:gs>
                  </a:gsLst>
                  <a:lin ang="2700000" scaled="0"/>
                  <a:tileRect/>
                </a:gradFill>
                <a:ln>
                  <a:noFill/>
                </a:ln>
              </p:spPr>
              <p:txBody>
                <a:bodyPr vert="horz" wrap="square" lIns="91440" tIns="45720" rIns="91440" bIns="45720" numCol="1" anchor="t" anchorCtr="0" compatLnSpc="1">
                  <a:prstTxWarp prst="textNoShape">
                    <a:avLst/>
                  </a:prstTxWarp>
                </a:bodyPr>
                <a:lstStyle/>
                <a:p>
                  <a:endParaRPr lang="en-US"/>
                </a:p>
              </p:txBody>
            </p:sp>
            <p:sp>
              <p:nvSpPr>
                <p:cNvPr id="28" name="Line 70">
                  <a:extLst>
                    <a:ext uri="{FF2B5EF4-FFF2-40B4-BE49-F238E27FC236}">
                      <a16:creationId xmlns:a16="http://schemas.microsoft.com/office/drawing/2014/main" id="{7B6AE276-E38B-4564-A278-A4BF6BA6A2D5}"/>
                    </a:ext>
                    <a:ext uri="{C183D7F6-B498-43B3-948B-1728B52AA6E4}">
                      <adec:decorative xmlns:adec="http://schemas.microsoft.com/office/drawing/2017/decorative" val="1"/>
                    </a:ext>
                  </a:extLst>
                </p:cNvPr>
                <p:cNvSpPr>
                  <a:spLocks noChangeShapeType="1"/>
                </p:cNvSpPr>
                <p:nvPr>
                  <p:extLst>
                    <p:ext uri="{386F3935-93C4-4BCD-93E2-E3B085C9AB24}">
                      <p16:designElem xmlns:p16="http://schemas.microsoft.com/office/powerpoint/2015/main" val="1"/>
                    </p:ext>
                  </p:extLst>
                </p:nvPr>
              </p:nvSpPr>
              <p:spPr bwMode="auto">
                <a:xfrm flipV="1">
                  <a:off x="6967908" y="2967038"/>
                  <a:ext cx="0" cy="932400"/>
                </a:xfrm>
                <a:prstGeom prst="line">
                  <a:avLst/>
                </a:prstGeom>
                <a:noFill/>
                <a:ln w="12700" cap="flat">
                  <a:solidFill>
                    <a:srgbClr val="FFFFFF"/>
                  </a:solidFill>
                  <a:prstDash val="solid"/>
                  <a:miter lim="800000"/>
                  <a:headEnd/>
                  <a:tailEnd/>
                </a:ln>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grpSp>
        </p:grpSp>
      </p:grpSp>
      <p:sp>
        <p:nvSpPr>
          <p:cNvPr id="7" name="TextBox 6">
            <a:extLst>
              <a:ext uri="{FF2B5EF4-FFF2-40B4-BE49-F238E27FC236}">
                <a16:creationId xmlns:a16="http://schemas.microsoft.com/office/drawing/2014/main" id="{1B8EB243-E7E7-3332-37DC-1D413CAFC626}"/>
              </a:ext>
            </a:extLst>
          </p:cNvPr>
          <p:cNvSpPr txBox="1"/>
          <p:nvPr/>
        </p:nvSpPr>
        <p:spPr>
          <a:xfrm>
            <a:off x="7121071" y="768048"/>
            <a:ext cx="4677832" cy="5893921"/>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2900" b="1" dirty="0"/>
              <a:t>Cyan node</a:t>
            </a:r>
            <a:r>
              <a:rPr lang="en-US" sz="2900" dirty="0"/>
              <a:t> </a:t>
            </a:r>
            <a:r>
              <a:rPr lang="en-US" sz="2900" b="1" dirty="0"/>
              <a:t>=</a:t>
            </a:r>
            <a:r>
              <a:rPr lang="en-US" sz="2900" dirty="0"/>
              <a:t> Organizations or companies associated with River City Media</a:t>
            </a:r>
            <a:br>
              <a:rPr lang="en-US" sz="2900" dirty="0"/>
            </a:br>
            <a:r>
              <a:rPr lang="en-US" sz="2900" b="1" dirty="0"/>
              <a:t>Dark blue node</a:t>
            </a:r>
            <a:r>
              <a:rPr lang="en-US" sz="2900" dirty="0"/>
              <a:t> </a:t>
            </a:r>
            <a:r>
              <a:rPr lang="en-US" sz="2900" b="1" dirty="0"/>
              <a:t>=</a:t>
            </a:r>
            <a:r>
              <a:rPr lang="en-US" sz="2900" dirty="0"/>
              <a:t> Autonomous System Number</a:t>
            </a:r>
            <a:br>
              <a:rPr lang="en-US" sz="2900" dirty="0"/>
            </a:br>
            <a:r>
              <a:rPr lang="en-US" sz="2900" b="1" dirty="0"/>
              <a:t>Pink node</a:t>
            </a:r>
            <a:r>
              <a:rPr lang="en-US" sz="2900" dirty="0"/>
              <a:t> </a:t>
            </a:r>
            <a:r>
              <a:rPr lang="en-US" sz="2900" b="1" dirty="0"/>
              <a:t>=</a:t>
            </a:r>
            <a:r>
              <a:rPr lang="en-US" sz="2900" dirty="0"/>
              <a:t> Netblocks with IPs and MAC addresses</a:t>
            </a:r>
            <a:br>
              <a:rPr lang="en-US" sz="2900" dirty="0"/>
            </a:br>
            <a:r>
              <a:rPr lang="en-US" sz="2900" b="1" dirty="0"/>
              <a:t>Green node</a:t>
            </a:r>
            <a:r>
              <a:rPr lang="en-US" sz="2900" dirty="0"/>
              <a:t> </a:t>
            </a:r>
            <a:r>
              <a:rPr lang="en-US" sz="2900" b="1" dirty="0"/>
              <a:t>=</a:t>
            </a:r>
            <a:r>
              <a:rPr lang="en-US" sz="2900" dirty="0"/>
              <a:t> Domains</a:t>
            </a:r>
            <a:br>
              <a:rPr lang="en-US" sz="2900" dirty="0"/>
            </a:br>
            <a:r>
              <a:rPr lang="en-US" sz="2900" b="1" dirty="0"/>
              <a:t>Orange node = </a:t>
            </a:r>
            <a:r>
              <a:rPr lang="en-US" sz="2900" dirty="0"/>
              <a:t>IP addresses</a:t>
            </a:r>
            <a:endParaRPr lang="en-US" sz="2900" b="1" dirty="0"/>
          </a:p>
        </p:txBody>
      </p:sp>
    </p:spTree>
    <p:extLst>
      <p:ext uri="{BB962C8B-B14F-4D97-AF65-F5344CB8AC3E}">
        <p14:creationId xmlns:p14="http://schemas.microsoft.com/office/powerpoint/2010/main" val="1977905815"/>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useBgFill="1">
        <p:nvSpPr>
          <p:cNvPr id="13" name="Rectangle 12">
            <a:extLst>
              <a:ext uri="{FF2B5EF4-FFF2-40B4-BE49-F238E27FC236}">
                <a16:creationId xmlns:a16="http://schemas.microsoft.com/office/drawing/2014/main" id="{EEE96A74-B62B-4642-AB22-7776A5F48CE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45282E61-F9F4-56E6-6780-BA5C108F92BF}"/>
              </a:ext>
            </a:extLst>
          </p:cNvPr>
          <p:cNvSpPr>
            <a:spLocks noGrp="1"/>
          </p:cNvSpPr>
          <p:nvPr>
            <p:ph type="title"/>
          </p:nvPr>
        </p:nvSpPr>
        <p:spPr>
          <a:xfrm>
            <a:off x="3543163" y="163269"/>
            <a:ext cx="5100380" cy="1250928"/>
          </a:xfrm>
        </p:spPr>
        <p:txBody>
          <a:bodyPr anchor="ctr">
            <a:normAutofit/>
          </a:bodyPr>
          <a:lstStyle/>
          <a:p>
            <a:pPr algn="ctr"/>
            <a:r>
              <a:rPr lang="en-US" dirty="0"/>
              <a:t>Amass Visual – A Closer Look</a:t>
            </a:r>
          </a:p>
        </p:txBody>
      </p:sp>
      <p:cxnSp>
        <p:nvCxnSpPr>
          <p:cNvPr id="15" name="Straight Connector 14">
            <a:extLst>
              <a:ext uri="{FF2B5EF4-FFF2-40B4-BE49-F238E27FC236}">
                <a16:creationId xmlns:a16="http://schemas.microsoft.com/office/drawing/2014/main" id="{3A513CAD-9784-4D35-BAF9-1F7DDD697BDB}"/>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rot="5400000">
            <a:off x="4714750" y="1691606"/>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pic>
        <p:nvPicPr>
          <p:cNvPr id="4" name="Picture 3">
            <a:extLst>
              <a:ext uri="{FF2B5EF4-FFF2-40B4-BE49-F238E27FC236}">
                <a16:creationId xmlns:a16="http://schemas.microsoft.com/office/drawing/2014/main" id="{B00173C1-ED7F-A6B6-98CC-FBBA15E1D748}"/>
              </a:ext>
            </a:extLst>
          </p:cNvPr>
          <p:cNvPicPr>
            <a:picLocks noChangeAspect="1"/>
          </p:cNvPicPr>
          <p:nvPr/>
        </p:nvPicPr>
        <p:blipFill>
          <a:blip r:embed="rId2"/>
          <a:stretch>
            <a:fillRect/>
          </a:stretch>
        </p:blipFill>
        <p:spPr>
          <a:xfrm>
            <a:off x="3099632" y="1416805"/>
            <a:ext cx="5980642" cy="4955722"/>
          </a:xfrm>
          <a:prstGeom prst="rect">
            <a:avLst/>
          </a:prstGeom>
        </p:spPr>
      </p:pic>
    </p:spTree>
    <p:extLst>
      <p:ext uri="{BB962C8B-B14F-4D97-AF65-F5344CB8AC3E}">
        <p14:creationId xmlns:p14="http://schemas.microsoft.com/office/powerpoint/2010/main" val="913041975"/>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a:extLst>
              <a:ext uri="{FF2B5EF4-FFF2-40B4-BE49-F238E27FC236}">
                <a16:creationId xmlns:a16="http://schemas.microsoft.com/office/drawing/2014/main" id="{43435125-0850-6AE5-347C-7CF54CD26D2F}"/>
              </a:ext>
            </a:extLst>
          </p:cNvPr>
          <p:cNvSpPr txBox="1"/>
          <p:nvPr/>
        </p:nvSpPr>
        <p:spPr>
          <a:xfrm>
            <a:off x="5231190" y="181428"/>
            <a:ext cx="1741714" cy="538609"/>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l"/>
            <a:r>
              <a:rPr lang="en-US" sz="2900" err="1"/>
              <a:t>Zenmap</a:t>
            </a:r>
            <a:endParaRPr lang="en-US" sz="2900"/>
          </a:p>
        </p:txBody>
      </p:sp>
      <p:pic>
        <p:nvPicPr>
          <p:cNvPr id="2" name="Picture 1" descr="A computer screen shot of a network&#10;&#10;Description automatically generated">
            <a:extLst>
              <a:ext uri="{FF2B5EF4-FFF2-40B4-BE49-F238E27FC236}">
                <a16:creationId xmlns:a16="http://schemas.microsoft.com/office/drawing/2014/main" id="{1BB197B1-E411-7FDB-2052-0FCE5B7DB154}"/>
              </a:ext>
            </a:extLst>
          </p:cNvPr>
          <p:cNvPicPr>
            <a:picLocks noChangeAspect="1"/>
          </p:cNvPicPr>
          <p:nvPr/>
        </p:nvPicPr>
        <p:blipFill>
          <a:blip r:embed="rId2"/>
          <a:stretch>
            <a:fillRect/>
          </a:stretch>
        </p:blipFill>
        <p:spPr>
          <a:xfrm>
            <a:off x="295275" y="973213"/>
            <a:ext cx="8867926" cy="5334907"/>
          </a:xfrm>
          <a:prstGeom prst="rect">
            <a:avLst/>
          </a:prstGeom>
        </p:spPr>
      </p:pic>
      <p:sp>
        <p:nvSpPr>
          <p:cNvPr id="7" name="TextBox 6">
            <a:extLst>
              <a:ext uri="{FF2B5EF4-FFF2-40B4-BE49-F238E27FC236}">
                <a16:creationId xmlns:a16="http://schemas.microsoft.com/office/drawing/2014/main" id="{C34FA214-4428-1C49-360B-DD49FC5397FD}"/>
              </a:ext>
            </a:extLst>
          </p:cNvPr>
          <p:cNvSpPr txBox="1"/>
          <p:nvPr/>
        </p:nvSpPr>
        <p:spPr>
          <a:xfrm>
            <a:off x="9543143" y="1844524"/>
            <a:ext cx="2282976" cy="3170099"/>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2500" b="1" dirty="0"/>
              <a:t>Green nodes =</a:t>
            </a:r>
            <a:r>
              <a:rPr lang="en-US" sz="2500" dirty="0">
                <a:solidFill>
                  <a:srgbClr val="92D050"/>
                </a:solidFill>
                <a:highlight>
                  <a:srgbClr val="000000"/>
                </a:highlight>
              </a:rPr>
              <a:t> </a:t>
            </a:r>
            <a:r>
              <a:rPr lang="en-US" sz="2500" dirty="0">
                <a:solidFill>
                  <a:srgbClr val="00B050"/>
                </a:solidFill>
                <a:highlight>
                  <a:srgbClr val="000000"/>
                </a:highlight>
              </a:rPr>
              <a:t>hosts with fewer than 3 open ports</a:t>
            </a:r>
            <a:br>
              <a:rPr lang="en-US" sz="2500" dirty="0"/>
            </a:br>
            <a:br>
              <a:rPr lang="en-US" sz="2500" dirty="0"/>
            </a:br>
            <a:r>
              <a:rPr lang="en-US" sz="2500" b="1" dirty="0"/>
              <a:t>Yellow nodes =</a:t>
            </a:r>
            <a:r>
              <a:rPr lang="en-US" sz="2500" dirty="0"/>
              <a:t> </a:t>
            </a:r>
            <a:r>
              <a:rPr lang="en-US" sz="2500" dirty="0">
                <a:solidFill>
                  <a:srgbClr val="FFFF00"/>
                </a:solidFill>
                <a:highlight>
                  <a:srgbClr val="000000"/>
                </a:highlight>
              </a:rPr>
              <a:t>hosts with 3 – 6 open ports</a:t>
            </a:r>
          </a:p>
        </p:txBody>
      </p:sp>
    </p:spTree>
    <p:extLst>
      <p:ext uri="{BB962C8B-B14F-4D97-AF65-F5344CB8AC3E}">
        <p14:creationId xmlns:p14="http://schemas.microsoft.com/office/powerpoint/2010/main" val="2816397000"/>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descr="A screenshot of a computer program&#10;&#10;Description automatically generated">
            <a:extLst>
              <a:ext uri="{FF2B5EF4-FFF2-40B4-BE49-F238E27FC236}">
                <a16:creationId xmlns:a16="http://schemas.microsoft.com/office/drawing/2014/main" id="{9B07A572-76A2-50B2-A4E1-81F35740FDE3}"/>
              </a:ext>
            </a:extLst>
          </p:cNvPr>
          <p:cNvPicPr>
            <a:picLocks noGrp="1" noChangeAspect="1"/>
          </p:cNvPicPr>
          <p:nvPr>
            <p:ph idx="1"/>
          </p:nvPr>
        </p:nvPicPr>
        <p:blipFill rotWithShape="1">
          <a:blip r:embed="rId2"/>
          <a:srcRect l="-206" t="68907" r="68193" b="21849"/>
          <a:stretch/>
        </p:blipFill>
        <p:spPr>
          <a:xfrm>
            <a:off x="2017141" y="1601259"/>
            <a:ext cx="7951522" cy="1693375"/>
          </a:xfrm>
        </p:spPr>
      </p:pic>
      <p:sp>
        <p:nvSpPr>
          <p:cNvPr id="2" name="TextBox 1">
            <a:extLst>
              <a:ext uri="{FF2B5EF4-FFF2-40B4-BE49-F238E27FC236}">
                <a16:creationId xmlns:a16="http://schemas.microsoft.com/office/drawing/2014/main" id="{2A7E83A5-94B4-2E73-7280-9C2C27960A91}"/>
              </a:ext>
            </a:extLst>
          </p:cNvPr>
          <p:cNvSpPr txBox="1"/>
          <p:nvPr/>
        </p:nvSpPr>
        <p:spPr>
          <a:xfrm>
            <a:off x="5004404" y="523119"/>
            <a:ext cx="2198309" cy="538609"/>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2900" b="1" dirty="0">
                <a:solidFill>
                  <a:srgbClr val="00B050"/>
                </a:solidFill>
              </a:rPr>
              <a:t>Open Ports</a:t>
            </a:r>
          </a:p>
        </p:txBody>
      </p:sp>
      <p:sp>
        <p:nvSpPr>
          <p:cNvPr id="3" name="TextBox 2">
            <a:extLst>
              <a:ext uri="{FF2B5EF4-FFF2-40B4-BE49-F238E27FC236}">
                <a16:creationId xmlns:a16="http://schemas.microsoft.com/office/drawing/2014/main" id="{FA527FF6-5A4C-CF8D-C26B-041A92286CB5}"/>
              </a:ext>
            </a:extLst>
          </p:cNvPr>
          <p:cNvSpPr txBox="1"/>
          <p:nvPr/>
        </p:nvSpPr>
        <p:spPr>
          <a:xfrm>
            <a:off x="928309" y="3655785"/>
            <a:ext cx="10338403" cy="477054"/>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2500" err="1"/>
              <a:t>Wordpress</a:t>
            </a:r>
            <a:r>
              <a:rPr lang="en-US" sz="2500" dirty="0"/>
              <a:t> that is associated with River City Media had port </a:t>
            </a:r>
            <a:r>
              <a:rPr lang="en-US" sz="2500" dirty="0">
                <a:solidFill>
                  <a:srgbClr val="00B050"/>
                </a:solidFill>
              </a:rPr>
              <a:t>53 open</a:t>
            </a:r>
            <a:r>
              <a:rPr lang="en-US" sz="2500" dirty="0"/>
              <a:t>:</a:t>
            </a:r>
          </a:p>
        </p:txBody>
      </p:sp>
      <p:pic>
        <p:nvPicPr>
          <p:cNvPr id="5" name="Picture 4" descr="A screenshot of a computer&#10;&#10;Description automatically generated">
            <a:extLst>
              <a:ext uri="{FF2B5EF4-FFF2-40B4-BE49-F238E27FC236}">
                <a16:creationId xmlns:a16="http://schemas.microsoft.com/office/drawing/2014/main" id="{8BE45F60-1E41-2A07-3C1B-D665C5BC3BF9}"/>
              </a:ext>
            </a:extLst>
          </p:cNvPr>
          <p:cNvPicPr>
            <a:picLocks noChangeAspect="1"/>
          </p:cNvPicPr>
          <p:nvPr/>
        </p:nvPicPr>
        <p:blipFill>
          <a:blip r:embed="rId3"/>
          <a:stretch>
            <a:fillRect/>
          </a:stretch>
        </p:blipFill>
        <p:spPr>
          <a:xfrm>
            <a:off x="2444296" y="4310742"/>
            <a:ext cx="7303407" cy="1852990"/>
          </a:xfrm>
          <a:prstGeom prst="rect">
            <a:avLst/>
          </a:prstGeom>
        </p:spPr>
      </p:pic>
    </p:spTree>
    <p:extLst>
      <p:ext uri="{BB962C8B-B14F-4D97-AF65-F5344CB8AC3E}">
        <p14:creationId xmlns:p14="http://schemas.microsoft.com/office/powerpoint/2010/main" val="3579999527"/>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useBgFill="1">
        <p:nvSpPr>
          <p:cNvPr id="11" name="Rectangle 10">
            <a:extLst>
              <a:ext uri="{FF2B5EF4-FFF2-40B4-BE49-F238E27FC236}">
                <a16:creationId xmlns:a16="http://schemas.microsoft.com/office/drawing/2014/main" id="{3268346D-5E77-4906-AC8D-57FB88F111C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ln w="12700" cap="flat" cmpd="sng" algn="ctr">
            <a:noFill/>
            <a:prstDash val="solid"/>
            <a:miter lim="800000"/>
          </a:ln>
          <a:effectLst/>
          <a:extLst>
            <a:ext uri="{91240B29-F687-4F45-9708-019B960494DF}">
              <a14:hiddenLine xmlns:a14="http://schemas.microsoft.com/office/drawing/2010/main" w="12700" cap="flat" cmpd="sng" algn="ctr">
                <a:solidFill>
                  <a:schemeClr val="accent1">
                    <a:shade val="50000"/>
                  </a:schemeClr>
                </a:solidFill>
                <a:prstDash val="solid"/>
                <a:miter lim="800000"/>
              </a14:hiddenLine>
            </a:ext>
          </a:ex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7CFE4197-9153-5ADF-B826-007DE811E155}"/>
              </a:ext>
            </a:extLst>
          </p:cNvPr>
          <p:cNvSpPr>
            <a:spLocks noGrp="1"/>
          </p:cNvSpPr>
          <p:nvPr>
            <p:ph type="title"/>
          </p:nvPr>
        </p:nvSpPr>
        <p:spPr>
          <a:xfrm>
            <a:off x="7112369" y="1431622"/>
            <a:ext cx="4078800" cy="932908"/>
          </a:xfrm>
        </p:spPr>
        <p:txBody>
          <a:bodyPr wrap="square" anchor="b">
            <a:normAutofit fontScale="90000"/>
          </a:bodyPr>
          <a:lstStyle/>
          <a:p>
            <a:pPr algn="ctr"/>
            <a:r>
              <a:rPr lang="en-US" b="1" dirty="0"/>
              <a:t>Will Attacks Increase with AI?</a:t>
            </a:r>
          </a:p>
        </p:txBody>
      </p:sp>
      <p:sp>
        <p:nvSpPr>
          <p:cNvPr id="13" name="Rectangle 12">
            <a:extLst>
              <a:ext uri="{FF2B5EF4-FFF2-40B4-BE49-F238E27FC236}">
                <a16:creationId xmlns:a16="http://schemas.microsoft.com/office/drawing/2014/main" id="{4168C6BE-41CC-4C4D-850F-F82321AE7B1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6096000" cy="6858000"/>
          </a:xfrm>
          <a:prstGeom prst="rect">
            <a:avLst/>
          </a:prstGeom>
          <a:solidFill>
            <a:srgbClr val="FFFFFF"/>
          </a:solidFill>
          <a:ln w="12700" cap="flat" cmpd="sng" algn="ctr">
            <a:noFill/>
            <a:prstDash val="solid"/>
            <a:miter lim="800000"/>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bg1">
                  <a:alpha val="20000"/>
                </a:schemeClr>
              </a:solidFill>
            </a:endParaRPr>
          </a:p>
        </p:txBody>
      </p:sp>
      <p:pic>
        <p:nvPicPr>
          <p:cNvPr id="4" name="Content Placeholder 3" descr="A screenshot of a computer&#10;&#10;Description automatically generated">
            <a:extLst>
              <a:ext uri="{FF2B5EF4-FFF2-40B4-BE49-F238E27FC236}">
                <a16:creationId xmlns:a16="http://schemas.microsoft.com/office/drawing/2014/main" id="{97938E3E-7A43-CE3B-F5B8-AE71B0B38C22}"/>
              </a:ext>
            </a:extLst>
          </p:cNvPr>
          <p:cNvPicPr>
            <a:picLocks noChangeAspect="1"/>
          </p:cNvPicPr>
          <p:nvPr/>
        </p:nvPicPr>
        <p:blipFill>
          <a:blip r:embed="rId2"/>
          <a:stretch>
            <a:fillRect/>
          </a:stretch>
        </p:blipFill>
        <p:spPr>
          <a:xfrm>
            <a:off x="540000" y="1221474"/>
            <a:ext cx="4999885" cy="4412397"/>
          </a:xfrm>
          <a:prstGeom prst="rect">
            <a:avLst/>
          </a:prstGeom>
        </p:spPr>
      </p:pic>
      <p:cxnSp>
        <p:nvCxnSpPr>
          <p:cNvPr id="15" name="Straight Connector 14">
            <a:extLst>
              <a:ext uri="{FF2B5EF4-FFF2-40B4-BE49-F238E27FC236}">
                <a16:creationId xmlns:a16="http://schemas.microsoft.com/office/drawing/2014/main" id="{4CBC1FDF-AE13-4731-B38F-2761BDFDBB0E}"/>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8881769" y="2428148"/>
            <a:ext cx="540000" cy="0"/>
          </a:xfrm>
          <a:prstGeom prst="line">
            <a:avLst/>
          </a:prstGeom>
          <a:ln w="12700">
            <a:solidFill>
              <a:srgbClr val="FFFFFF"/>
            </a:solidFill>
          </a:ln>
        </p:spPr>
        <p:style>
          <a:lnRef idx="1">
            <a:schemeClr val="accent1"/>
          </a:lnRef>
          <a:fillRef idx="0">
            <a:schemeClr val="accent1"/>
          </a:fillRef>
          <a:effectRef idx="0">
            <a:schemeClr val="accent1"/>
          </a:effectRef>
          <a:fontRef idx="minor">
            <a:schemeClr val="tx1"/>
          </a:fontRef>
        </p:style>
      </p:cxnSp>
      <p:sp>
        <p:nvSpPr>
          <p:cNvPr id="17" name="Content Placeholder 16">
            <a:extLst>
              <a:ext uri="{FF2B5EF4-FFF2-40B4-BE49-F238E27FC236}">
                <a16:creationId xmlns:a16="http://schemas.microsoft.com/office/drawing/2014/main" id="{6B007683-E73A-F988-C44B-18E13494EDB0}"/>
              </a:ext>
            </a:extLst>
          </p:cNvPr>
          <p:cNvSpPr>
            <a:spLocks noGrp="1"/>
          </p:cNvSpPr>
          <p:nvPr>
            <p:ph idx="1"/>
          </p:nvPr>
        </p:nvSpPr>
        <p:spPr>
          <a:xfrm>
            <a:off x="6541115" y="5580591"/>
            <a:ext cx="5229962" cy="1282478"/>
          </a:xfrm>
        </p:spPr>
        <p:txBody>
          <a:bodyPr vert="horz" lIns="91440" tIns="45720" rIns="91440" bIns="45720" rtlCol="0" anchor="t">
            <a:noAutofit/>
          </a:bodyPr>
          <a:lstStyle/>
          <a:p>
            <a:pPr marL="359410" indent="-359410"/>
            <a:r>
              <a:rPr lang="en-US" sz="1000" b="1" dirty="0">
                <a:solidFill>
                  <a:schemeClr val="tx2"/>
                </a:solidFill>
                <a:latin typeface="Arial"/>
                <a:cs typeface="Arial"/>
              </a:rPr>
              <a:t>“The Near-Term Impact of AI on the Cyber Threat.”</a:t>
            </a:r>
            <a:r>
              <a:rPr lang="en-US" sz="1000" dirty="0">
                <a:solidFill>
                  <a:schemeClr val="tx2"/>
                </a:solidFill>
                <a:latin typeface="Arial"/>
                <a:cs typeface="Arial"/>
              </a:rPr>
              <a:t> National Cyber Security Centre, NCSC, 24 Jan. 2024, www.ncsc.gov.uk/report/impact-of-ai-on-cyber-threat#:~:text=Artificial%20intelligence%20(AI)%20will%20almost,techniques%20and%20procedures%20(TTPs). Accessed 01 May 2024.</a:t>
            </a:r>
            <a:endParaRPr lang="en-US" sz="1000" dirty="0">
              <a:solidFill>
                <a:schemeClr val="tx2"/>
              </a:solidFill>
            </a:endParaRPr>
          </a:p>
        </p:txBody>
      </p:sp>
      <p:sp>
        <p:nvSpPr>
          <p:cNvPr id="18" name="TextBox 17">
            <a:extLst>
              <a:ext uri="{FF2B5EF4-FFF2-40B4-BE49-F238E27FC236}">
                <a16:creationId xmlns:a16="http://schemas.microsoft.com/office/drawing/2014/main" id="{3A342F3B-1D72-BF01-A28D-5E93FC96C3B5}"/>
              </a:ext>
            </a:extLst>
          </p:cNvPr>
          <p:cNvSpPr txBox="1"/>
          <p:nvPr/>
        </p:nvSpPr>
        <p:spPr>
          <a:xfrm>
            <a:off x="6812642" y="2494642"/>
            <a:ext cx="4959047" cy="1938992"/>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l"/>
            <a:r>
              <a:rPr lang="en-US" sz="2000" b="0" i="0" u="none" strike="noStrike" dirty="0">
                <a:solidFill>
                  <a:srgbClr val="000000"/>
                </a:solidFill>
                <a:latin typeface="Arial"/>
                <a:ea typeface="Arial"/>
                <a:cs typeface="Arial"/>
              </a:rPr>
              <a:t>According to the National Cyber Security Centre, attacks will definitely increase with AI over the next two years, though the impact of threats will be uneven</a:t>
            </a:r>
            <a:r>
              <a:rPr lang="en-US" sz="2000" dirty="0">
                <a:solidFill>
                  <a:srgbClr val="000000"/>
                </a:solidFill>
                <a:latin typeface="Arial"/>
                <a:ea typeface="Arial"/>
                <a:cs typeface="Arial"/>
              </a:rPr>
              <a:t>,</a:t>
            </a:r>
            <a:r>
              <a:rPr lang="en-US" sz="2000" b="0" i="0" u="none" strike="noStrike" dirty="0">
                <a:solidFill>
                  <a:srgbClr val="000000"/>
                </a:solidFill>
                <a:latin typeface="Arial"/>
                <a:ea typeface="Arial"/>
                <a:cs typeface="Arial"/>
              </a:rPr>
              <a:t> and they provide a table of the extent of capability uplift caused by AI over next two years.</a:t>
            </a:r>
            <a:endParaRPr lang="en-US" sz="2000" dirty="0"/>
          </a:p>
        </p:txBody>
      </p:sp>
    </p:spTree>
    <p:extLst>
      <p:ext uri="{BB962C8B-B14F-4D97-AF65-F5344CB8AC3E}">
        <p14:creationId xmlns:p14="http://schemas.microsoft.com/office/powerpoint/2010/main" val="825387870"/>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BB833A6-9D15-39EF-5518-B66BA771F80D}"/>
              </a:ext>
            </a:extLst>
          </p:cNvPr>
          <p:cNvSpPr>
            <a:spLocks noGrp="1"/>
          </p:cNvSpPr>
          <p:nvPr>
            <p:ph type="title"/>
          </p:nvPr>
        </p:nvSpPr>
        <p:spPr>
          <a:xfrm>
            <a:off x="989400" y="-3855"/>
            <a:ext cx="10213200" cy="556456"/>
          </a:xfrm>
        </p:spPr>
        <p:txBody>
          <a:bodyPr>
            <a:normAutofit fontScale="90000"/>
          </a:bodyPr>
          <a:lstStyle/>
          <a:p>
            <a:pPr algn="ctr"/>
            <a:r>
              <a:rPr lang="en-US" b="1" u="sng" dirty="0"/>
              <a:t>Sources Cited</a:t>
            </a:r>
          </a:p>
        </p:txBody>
      </p:sp>
      <p:sp>
        <p:nvSpPr>
          <p:cNvPr id="3" name="Content Placeholder 2">
            <a:extLst>
              <a:ext uri="{FF2B5EF4-FFF2-40B4-BE49-F238E27FC236}">
                <a16:creationId xmlns:a16="http://schemas.microsoft.com/office/drawing/2014/main" id="{E1355942-D884-DF00-61F7-8B54BFFE0D60}"/>
              </a:ext>
            </a:extLst>
          </p:cNvPr>
          <p:cNvSpPr>
            <a:spLocks noGrp="1"/>
          </p:cNvSpPr>
          <p:nvPr>
            <p:ph idx="1"/>
          </p:nvPr>
        </p:nvSpPr>
        <p:spPr>
          <a:xfrm>
            <a:off x="-2409" y="548973"/>
            <a:ext cx="12196818" cy="6302000"/>
          </a:xfrm>
        </p:spPr>
        <p:txBody>
          <a:bodyPr vert="horz" lIns="91440" tIns="45720" rIns="91440" bIns="45720" rtlCol="0" anchor="t">
            <a:noAutofit/>
          </a:bodyPr>
          <a:lstStyle/>
          <a:p>
            <a:pPr marL="359410" indent="-359410">
              <a:buFont typeface="Wingdings"/>
              <a:buChar char=""/>
            </a:pPr>
            <a:r>
              <a:rPr lang="en-US" sz="1300" dirty="0">
                <a:solidFill>
                  <a:schemeClr val="tx2"/>
                </a:solidFill>
                <a:ea typeface="+mn-lt"/>
                <a:cs typeface="+mn-lt"/>
              </a:rPr>
              <a:t>Chin, Kyle.</a:t>
            </a:r>
            <a:r>
              <a:rPr lang="en-US" sz="1300" b="1" dirty="0">
                <a:solidFill>
                  <a:schemeClr val="tx2"/>
                </a:solidFill>
                <a:ea typeface="+mn-lt"/>
                <a:cs typeface="+mn-lt"/>
              </a:rPr>
              <a:t> “Biggest Data Breaches in US History (Updated 2024): </a:t>
            </a:r>
            <a:r>
              <a:rPr lang="en-US" sz="1300" b="1" err="1">
                <a:solidFill>
                  <a:schemeClr val="tx2"/>
                </a:solidFill>
                <a:ea typeface="+mn-lt"/>
                <a:cs typeface="+mn-lt"/>
              </a:rPr>
              <a:t>Upguard</a:t>
            </a:r>
            <a:r>
              <a:rPr lang="en-US" sz="1300" b="1" dirty="0">
                <a:solidFill>
                  <a:schemeClr val="tx2"/>
                </a:solidFill>
                <a:ea typeface="+mn-lt"/>
                <a:cs typeface="+mn-lt"/>
              </a:rPr>
              <a:t>.” </a:t>
            </a:r>
            <a:r>
              <a:rPr lang="en-US" sz="1300" err="1">
                <a:solidFill>
                  <a:schemeClr val="tx2"/>
                </a:solidFill>
                <a:ea typeface="+mn-lt"/>
                <a:cs typeface="+mn-lt"/>
              </a:rPr>
              <a:t>UpGuard</a:t>
            </a:r>
            <a:r>
              <a:rPr lang="en-US" sz="1300" dirty="0">
                <a:solidFill>
                  <a:schemeClr val="tx2"/>
                </a:solidFill>
                <a:ea typeface="+mn-lt"/>
                <a:cs typeface="+mn-lt"/>
              </a:rPr>
              <a:t>, Kyle Chin, 20 Feb. 2024, </a:t>
            </a:r>
            <a:r>
              <a:rPr lang="en-US" sz="1300" dirty="0">
                <a:solidFill>
                  <a:schemeClr val="tx2"/>
                </a:solidFill>
                <a:ea typeface="+mn-lt"/>
                <a:cs typeface="+mn-lt"/>
                <a:hlinkClick r:id="rId2">
                  <a:extLst>
                    <a:ext uri="{A12FA001-AC4F-418D-AE19-62706E023703}">
                      <ahyp:hlinkClr xmlns:ahyp="http://schemas.microsoft.com/office/drawing/2018/hyperlinkcolor" val="tx"/>
                    </a:ext>
                  </a:extLst>
                </a:hlinkClick>
              </a:rPr>
              <a:t>www.upguard.com/blog/biggest-data-breaches-us</a:t>
            </a:r>
            <a:r>
              <a:rPr lang="en-US" sz="1300" dirty="0">
                <a:solidFill>
                  <a:schemeClr val="tx2"/>
                </a:solidFill>
                <a:ea typeface="+mn-lt"/>
                <a:cs typeface="+mn-lt"/>
              </a:rPr>
              <a:t>. Accessed 01 May 2024.</a:t>
            </a:r>
            <a:br>
              <a:rPr lang="en-US" sz="1300" dirty="0">
                <a:ea typeface="+mn-lt"/>
                <a:cs typeface="+mn-lt"/>
              </a:rPr>
            </a:br>
            <a:r>
              <a:rPr lang="en-US" sz="1300" b="1" dirty="0">
                <a:solidFill>
                  <a:schemeClr val="tx2"/>
                </a:solidFill>
                <a:ea typeface="+mn-lt"/>
                <a:cs typeface="+mn-lt"/>
              </a:rPr>
              <a:t>“Register Of Known Spam Operations.” </a:t>
            </a:r>
            <a:r>
              <a:rPr lang="en-US" sz="1300" dirty="0">
                <a:solidFill>
                  <a:schemeClr val="tx2"/>
                </a:solidFill>
                <a:ea typeface="+mn-lt"/>
                <a:cs typeface="+mn-lt"/>
              </a:rPr>
              <a:t>ROKSO: Alvin Slocombe / Cyber World Internet Services - the </a:t>
            </a:r>
            <a:r>
              <a:rPr lang="en-US" sz="1300" err="1">
                <a:solidFill>
                  <a:schemeClr val="tx2"/>
                </a:solidFill>
                <a:ea typeface="+mn-lt"/>
                <a:cs typeface="+mn-lt"/>
              </a:rPr>
              <a:t>Spamhaus</a:t>
            </a:r>
            <a:r>
              <a:rPr lang="en-US" sz="1300" dirty="0">
                <a:solidFill>
                  <a:schemeClr val="tx2"/>
                </a:solidFill>
                <a:ea typeface="+mn-lt"/>
                <a:cs typeface="+mn-lt"/>
              </a:rPr>
              <a:t> Project, SPAMHAUS, 2017, web.archive.org/web/20170326072450/</a:t>
            </a:r>
            <a:r>
              <a:rPr lang="en-US" sz="1300" dirty="0">
                <a:solidFill>
                  <a:schemeClr val="tx2"/>
                </a:solidFill>
                <a:ea typeface="+mn-lt"/>
                <a:cs typeface="+mn-lt"/>
                <a:hlinkClick r:id="rId3">
                  <a:extLst>
                    <a:ext uri="{A12FA001-AC4F-418D-AE19-62706E023703}">
                      <ahyp:hlinkClr xmlns:ahyp="http://schemas.microsoft.com/office/drawing/2018/hyperlinkcolor" val="tx"/>
                    </a:ext>
                  </a:extLst>
                </a:hlinkClick>
              </a:rPr>
              <a:t>https://www.spamhaus.org/rokso/evidence/ROK9829/alvin-slocombe-cyber-world-internet-services/main-info</a:t>
            </a:r>
            <a:r>
              <a:rPr lang="en-US" sz="1300" dirty="0">
                <a:solidFill>
                  <a:schemeClr val="tx2"/>
                </a:solidFill>
                <a:ea typeface="+mn-lt"/>
                <a:cs typeface="+mn-lt"/>
              </a:rPr>
              <a:t>. Accessed 01 May 2024.</a:t>
            </a:r>
          </a:p>
          <a:p>
            <a:pPr marL="359410" indent="-359410">
              <a:buFont typeface="Wingdings"/>
              <a:buChar char=""/>
            </a:pPr>
            <a:r>
              <a:rPr lang="en-US" sz="1300" b="1" dirty="0">
                <a:solidFill>
                  <a:schemeClr val="tx2"/>
                </a:solidFill>
                <a:ea typeface="+mn-lt"/>
                <a:cs typeface="+mn-lt"/>
              </a:rPr>
              <a:t>“River City Media.”</a:t>
            </a:r>
            <a:r>
              <a:rPr lang="en-US" sz="1300" dirty="0">
                <a:solidFill>
                  <a:schemeClr val="tx2"/>
                </a:solidFill>
                <a:ea typeface="+mn-lt"/>
                <a:cs typeface="+mn-lt"/>
              </a:rPr>
              <a:t> River City Media | Privacy Rights Clearinghouse, Privacy Rights, 2017, privacyrights.org/data-breaches/river-city-media. Accessed 01 May 2024.</a:t>
            </a:r>
          </a:p>
          <a:p>
            <a:pPr marL="359410" indent="-359410">
              <a:buFont typeface="Wingdings"/>
              <a:buChar char=""/>
            </a:pPr>
            <a:r>
              <a:rPr lang="en-US" sz="1300" b="1" dirty="0">
                <a:solidFill>
                  <a:schemeClr val="tx2"/>
                </a:solidFill>
                <a:ea typeface="+mn-lt"/>
                <a:cs typeface="+mn-lt"/>
              </a:rPr>
              <a:t>“River City Media Response to Defamatory and False Articles.” </a:t>
            </a:r>
            <a:r>
              <a:rPr lang="en-US" sz="1300" dirty="0">
                <a:solidFill>
                  <a:schemeClr val="tx2"/>
                </a:solidFill>
                <a:ea typeface="+mn-lt"/>
                <a:cs typeface="+mn-lt"/>
              </a:rPr>
              <a:t>PR Newswire: Press Release Distribution, Targeting, Monitoring and Marketing, River City Media, 10 Mar. 2017, </a:t>
            </a:r>
            <a:r>
              <a:rPr lang="en-US" sz="1300" dirty="0">
                <a:solidFill>
                  <a:schemeClr val="tx2"/>
                </a:solidFill>
                <a:ea typeface="+mn-lt"/>
                <a:cs typeface="+mn-lt"/>
                <a:hlinkClick r:id="rId4">
                  <a:extLst>
                    <a:ext uri="{A12FA001-AC4F-418D-AE19-62706E023703}">
                      <ahyp:hlinkClr xmlns:ahyp="http://schemas.microsoft.com/office/drawing/2018/hyperlinkcolor" val="tx"/>
                    </a:ext>
                  </a:extLst>
                </a:hlinkClick>
              </a:rPr>
              <a:t>www.prnewswire.com/news-releases/river-city-media-response-to-defamatory-and-false-articles-300421975.html</a:t>
            </a:r>
            <a:r>
              <a:rPr lang="en-US" sz="1300" dirty="0">
                <a:solidFill>
                  <a:schemeClr val="tx2"/>
                </a:solidFill>
                <a:ea typeface="+mn-lt"/>
                <a:cs typeface="+mn-lt"/>
              </a:rPr>
              <a:t>. Accessed 01 May 2024.</a:t>
            </a:r>
          </a:p>
          <a:p>
            <a:pPr marL="359410" indent="-359410">
              <a:buFont typeface="Wingdings"/>
              <a:buChar char=""/>
            </a:pPr>
            <a:r>
              <a:rPr lang="en-US" sz="1300" dirty="0">
                <a:solidFill>
                  <a:schemeClr val="tx2"/>
                </a:solidFill>
                <a:ea typeface="+mn-lt"/>
                <a:cs typeface="+mn-lt"/>
              </a:rPr>
              <a:t>Ragan, Steve. </a:t>
            </a:r>
            <a:r>
              <a:rPr lang="en-US" sz="1300" b="1" dirty="0">
                <a:solidFill>
                  <a:schemeClr val="tx2"/>
                </a:solidFill>
                <a:ea typeface="+mn-lt"/>
                <a:cs typeface="+mn-lt"/>
              </a:rPr>
              <a:t>“Spammers Expose Their Entire Operation through Bad Backups.”</a:t>
            </a:r>
            <a:r>
              <a:rPr lang="en-US" sz="1300" dirty="0">
                <a:solidFill>
                  <a:schemeClr val="tx2"/>
                </a:solidFill>
                <a:ea typeface="+mn-lt"/>
                <a:cs typeface="+mn-lt"/>
              </a:rPr>
              <a:t> Salted Hash - Top Security News, CSO, 6 Mar. 2017, </a:t>
            </a:r>
            <a:r>
              <a:rPr lang="en-US" sz="1300" dirty="0">
                <a:solidFill>
                  <a:schemeClr val="tx2"/>
                </a:solidFill>
                <a:ea typeface="+mn-lt"/>
                <a:cs typeface="+mn-lt"/>
                <a:hlinkClick r:id="rId5">
                  <a:extLst>
                    <a:ext uri="{A12FA001-AC4F-418D-AE19-62706E023703}">
                      <ahyp:hlinkClr xmlns:ahyp="http://schemas.microsoft.com/office/drawing/2018/hyperlinkcolor" val="tx"/>
                    </a:ext>
                  </a:extLst>
                </a:hlinkClick>
              </a:rPr>
              <a:t>www.csoonline.com/article/3176433/security/spammers-expose-their-entire-operation-through-bad-backups.html</a:t>
            </a:r>
            <a:r>
              <a:rPr lang="en-US" sz="1300" dirty="0">
                <a:solidFill>
                  <a:schemeClr val="tx2"/>
                </a:solidFill>
                <a:ea typeface="+mn-lt"/>
                <a:cs typeface="+mn-lt"/>
              </a:rPr>
              <a:t>. Accessed 01 May 2024.</a:t>
            </a:r>
            <a:endParaRPr lang="en-US" sz="1300">
              <a:solidFill>
                <a:schemeClr val="tx2"/>
              </a:solidFill>
            </a:endParaRPr>
          </a:p>
          <a:p>
            <a:pPr marL="359410" indent="-359410">
              <a:buFont typeface="Wingdings"/>
              <a:buChar char=""/>
            </a:pPr>
            <a:r>
              <a:rPr lang="en-US" sz="1300" b="1" dirty="0">
                <a:solidFill>
                  <a:schemeClr val="tx2"/>
                </a:solidFill>
                <a:ea typeface="+mn-lt"/>
                <a:cs typeface="+mn-lt"/>
              </a:rPr>
              <a:t>“</a:t>
            </a:r>
            <a:r>
              <a:rPr lang="en-US" sz="1300" b="1" err="1">
                <a:solidFill>
                  <a:schemeClr val="tx2"/>
                </a:solidFill>
                <a:ea typeface="+mn-lt"/>
                <a:cs typeface="+mn-lt"/>
              </a:rPr>
              <a:t>Spammergate</a:t>
            </a:r>
            <a:r>
              <a:rPr lang="en-US" sz="1300" b="1" dirty="0">
                <a:solidFill>
                  <a:schemeClr val="tx2"/>
                </a:solidFill>
                <a:ea typeface="+mn-lt"/>
                <a:cs typeface="+mn-lt"/>
              </a:rPr>
              <a:t>: The Fall of an Empire.”</a:t>
            </a:r>
            <a:r>
              <a:rPr lang="en-US" sz="1300" dirty="0">
                <a:solidFill>
                  <a:schemeClr val="tx2"/>
                </a:solidFill>
                <a:ea typeface="+mn-lt"/>
                <a:cs typeface="+mn-lt"/>
              </a:rPr>
              <a:t> </a:t>
            </a:r>
            <a:r>
              <a:rPr lang="en-US" sz="1300" err="1">
                <a:solidFill>
                  <a:schemeClr val="tx2"/>
                </a:solidFill>
                <a:ea typeface="+mn-lt"/>
                <a:cs typeface="+mn-lt"/>
              </a:rPr>
              <a:t>MacKeeper</a:t>
            </a:r>
            <a:r>
              <a:rPr lang="en-US" sz="1300" dirty="0">
                <a:solidFill>
                  <a:schemeClr val="tx2"/>
                </a:solidFill>
                <a:ea typeface="+mn-lt"/>
                <a:cs typeface="+mn-lt"/>
              </a:rPr>
              <a:t>, </a:t>
            </a:r>
            <a:r>
              <a:rPr lang="en-US" sz="1300" err="1">
                <a:solidFill>
                  <a:schemeClr val="tx2"/>
                </a:solidFill>
                <a:ea typeface="+mn-lt"/>
                <a:cs typeface="+mn-lt"/>
              </a:rPr>
              <a:t>Mackeeper</a:t>
            </a:r>
            <a:r>
              <a:rPr lang="en-US" sz="1300" dirty="0">
                <a:solidFill>
                  <a:schemeClr val="tx2"/>
                </a:solidFill>
                <a:ea typeface="+mn-lt"/>
                <a:cs typeface="+mn-lt"/>
              </a:rPr>
              <a:t>, 6 Mar. 2017, mackeeper.com/blog/post/339-spammergate-the-fall-of-an-empire. Accessed 01 May 2024.</a:t>
            </a:r>
            <a:endParaRPr lang="en-US" sz="1300">
              <a:solidFill>
                <a:schemeClr val="tx2"/>
              </a:solidFill>
            </a:endParaRPr>
          </a:p>
          <a:p>
            <a:pPr marL="359410" indent="-359410">
              <a:buFont typeface="Wingdings"/>
              <a:buChar char=""/>
            </a:pPr>
            <a:r>
              <a:rPr lang="en-US" sz="1300" b="1" dirty="0">
                <a:solidFill>
                  <a:schemeClr val="tx2"/>
                </a:solidFill>
                <a:ea typeface="+mn-lt"/>
                <a:cs typeface="+mn-lt"/>
              </a:rPr>
              <a:t>River City Media, LLC v. Kromtech Alliance Corp., No. 2:17-cv-00105-SAB (E.D. Wash. Aug. 28, 2017). Accessed 01 May 2024.</a:t>
            </a:r>
            <a:endParaRPr lang="en-US" sz="1300" b="1">
              <a:solidFill>
                <a:schemeClr val="tx2"/>
              </a:solidFill>
            </a:endParaRPr>
          </a:p>
          <a:p>
            <a:pPr marL="359410" indent="-359410">
              <a:buFont typeface="Wingdings"/>
              <a:buChar char=""/>
            </a:pPr>
            <a:r>
              <a:rPr lang="en-US" sz="1300" dirty="0">
                <a:solidFill>
                  <a:schemeClr val="tx2"/>
                </a:solidFill>
                <a:ea typeface="+mn-lt"/>
                <a:cs typeface="+mn-lt"/>
              </a:rPr>
              <a:t>Whittaker, Zack. </a:t>
            </a:r>
            <a:r>
              <a:rPr lang="en-US" sz="1300" b="1" dirty="0">
                <a:solidFill>
                  <a:schemeClr val="tx2"/>
                </a:solidFill>
                <a:ea typeface="+mn-lt"/>
                <a:cs typeface="+mn-lt"/>
              </a:rPr>
              <a:t>“Meet Chris Vickery, the Internet’s Data Breach Hunter.”</a:t>
            </a:r>
            <a:r>
              <a:rPr lang="en-US" sz="1300" dirty="0">
                <a:solidFill>
                  <a:schemeClr val="tx2"/>
                </a:solidFill>
                <a:ea typeface="+mn-lt"/>
                <a:cs typeface="+mn-lt"/>
              </a:rPr>
              <a:t> ZDNET, Zack Whittaker, 26 Apr. 2017, thelanguageofcybersecurity.com/contributors/</a:t>
            </a:r>
            <a:r>
              <a:rPr lang="en-US" sz="1300" err="1">
                <a:solidFill>
                  <a:schemeClr val="tx2"/>
                </a:solidFill>
                <a:ea typeface="+mn-lt"/>
                <a:cs typeface="+mn-lt"/>
              </a:rPr>
              <a:t>chris-vickery</a:t>
            </a:r>
            <a:r>
              <a:rPr lang="en-US" sz="1300" dirty="0">
                <a:solidFill>
                  <a:schemeClr val="tx2"/>
                </a:solidFill>
                <a:ea typeface="+mn-lt"/>
                <a:cs typeface="+mn-lt"/>
              </a:rPr>
              <a:t>/. Accessed 01 May 2024.</a:t>
            </a:r>
            <a:endParaRPr lang="en-US" sz="1300" dirty="0">
              <a:solidFill>
                <a:schemeClr val="tx2"/>
              </a:solidFill>
            </a:endParaRPr>
          </a:p>
          <a:p>
            <a:pPr marL="359410" indent="-359410">
              <a:buNone/>
            </a:pPr>
            <a:endParaRPr lang="en-US" dirty="0">
              <a:solidFill>
                <a:srgbClr val="000000">
                  <a:alpha val="60000"/>
                </a:srgbClr>
              </a:solidFill>
            </a:endParaRPr>
          </a:p>
        </p:txBody>
      </p:sp>
    </p:spTree>
    <p:extLst>
      <p:ext uri="{BB962C8B-B14F-4D97-AF65-F5344CB8AC3E}">
        <p14:creationId xmlns:p14="http://schemas.microsoft.com/office/powerpoint/2010/main" val="3060818213"/>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B09B3AB-DBFC-1E21-2E31-498FEBEA608A}"/>
              </a:ext>
            </a:extLst>
          </p:cNvPr>
          <p:cNvSpPr>
            <a:spLocks noGrp="1"/>
          </p:cNvSpPr>
          <p:nvPr>
            <p:ph type="title"/>
          </p:nvPr>
        </p:nvSpPr>
        <p:spPr>
          <a:xfrm>
            <a:off x="989400" y="316847"/>
            <a:ext cx="10213200" cy="630984"/>
          </a:xfrm>
        </p:spPr>
        <p:txBody>
          <a:bodyPr/>
          <a:lstStyle/>
          <a:p>
            <a:pPr algn="ctr"/>
            <a:r>
              <a:rPr lang="en-US"/>
              <a:t>Conclusion</a:t>
            </a:r>
          </a:p>
        </p:txBody>
      </p:sp>
      <p:sp>
        <p:nvSpPr>
          <p:cNvPr id="3" name="Content Placeholder 2">
            <a:extLst>
              <a:ext uri="{FF2B5EF4-FFF2-40B4-BE49-F238E27FC236}">
                <a16:creationId xmlns:a16="http://schemas.microsoft.com/office/drawing/2014/main" id="{54296A9F-A7E9-FAAA-A934-FB6BD4B84416}"/>
              </a:ext>
            </a:extLst>
          </p:cNvPr>
          <p:cNvSpPr>
            <a:spLocks noGrp="1"/>
          </p:cNvSpPr>
          <p:nvPr>
            <p:ph idx="1"/>
          </p:nvPr>
        </p:nvSpPr>
        <p:spPr>
          <a:xfrm>
            <a:off x="989400" y="957543"/>
            <a:ext cx="10213200" cy="4040191"/>
          </a:xfrm>
        </p:spPr>
        <p:txBody>
          <a:bodyPr vert="horz" lIns="91440" tIns="45720" rIns="91440" bIns="45720" rtlCol="0" anchor="t">
            <a:noAutofit/>
          </a:bodyPr>
          <a:lstStyle/>
          <a:p>
            <a:pPr marL="359410" indent="-359410"/>
            <a:r>
              <a:rPr lang="en-US">
                <a:solidFill>
                  <a:srgbClr val="000000">
                    <a:alpha val="60000"/>
                  </a:srgbClr>
                </a:solidFill>
              </a:rPr>
              <a:t>As we draw the curtain on our examination of River City Media's cybersecurity journey, it's crucial to underscore the principles of fairness, impartiality, and the presumption of innocence. While past controversies may have cast shadows on River City Media's reputation, it's essential to approach allegations with caution and refrain from drawing conclusions without concrete evidence. As we navigate the complexities of the cybersecurity landscape, let us remember the importance of due process, transparency, and impartial investigation. Regardless of past challenges, today presents an opportunity for River City Media to reaffirm its commitment to ethical practices, user privacy, and cybersecurity excellence. Let us remain vigilant, open-minded, and committed to upholding the highest standards of integrity in our pursuit of a safer, more secure digital future for all.</a:t>
            </a:r>
          </a:p>
        </p:txBody>
      </p:sp>
    </p:spTree>
    <p:extLst>
      <p:ext uri="{BB962C8B-B14F-4D97-AF65-F5344CB8AC3E}">
        <p14:creationId xmlns:p14="http://schemas.microsoft.com/office/powerpoint/2010/main" val="2518565828"/>
      </p:ext>
    </p:extLst>
  </p:cSld>
  <p:clrMapOvr>
    <a:masterClrMapping/>
  </p:clrMapOvr>
</p:sld>
</file>

<file path=ppt/theme/theme1.xml><?xml version="1.0" encoding="utf-8"?>
<a:theme xmlns:a="http://schemas.openxmlformats.org/drawingml/2006/main" name="FrostyVTI">
  <a:themeElements>
    <a:clrScheme name="AnalogousFromDarkSeedLeftStep">
      <a:dk1>
        <a:srgbClr val="000000"/>
      </a:dk1>
      <a:lt1>
        <a:srgbClr val="FFFFFF"/>
      </a:lt1>
      <a:dk2>
        <a:srgbClr val="181734"/>
      </a:dk2>
      <a:lt2>
        <a:srgbClr val="F0F3F2"/>
      </a:lt2>
      <a:accent1>
        <a:srgbClr val="E72971"/>
      </a:accent1>
      <a:accent2>
        <a:srgbClr val="D517AE"/>
      </a:accent2>
      <a:accent3>
        <a:srgbClr val="BF29E7"/>
      </a:accent3>
      <a:accent4>
        <a:srgbClr val="5E17D5"/>
      </a:accent4>
      <a:accent5>
        <a:srgbClr val="2932E7"/>
      </a:accent5>
      <a:accent6>
        <a:srgbClr val="176FD5"/>
      </a:accent6>
      <a:hlink>
        <a:srgbClr val="6355C6"/>
      </a:hlink>
      <a:folHlink>
        <a:srgbClr val="7F7F7F"/>
      </a:folHlink>
    </a:clrScheme>
    <a:fontScheme name="Frosted Leaf">
      <a:majorFont>
        <a:latin typeface="Goudy Old Style"/>
        <a:ea typeface=""/>
        <a:cs typeface=""/>
      </a:majorFont>
      <a:minorFont>
        <a:latin typeface="Avenir Next LT Pro"/>
        <a:ea typeface=""/>
        <a:cs typeface=""/>
      </a:minorFont>
    </a:fontScheme>
    <a:fmtScheme name="Subtle Solids">
      <a:fillStyleLst>
        <a:solidFill>
          <a:schemeClr val="phClr"/>
        </a:solidFill>
        <a:solidFill>
          <a:schemeClr val="phClr">
            <a:tint val="65000"/>
          </a:schemeClr>
        </a:solidFill>
        <a:solidFill>
          <a:schemeClr val="phClr">
            <a:shade val="80000"/>
            <a:satMod val="150000"/>
          </a:schemeClr>
        </a:solidFill>
      </a:fillStyleLst>
      <a:lnStyleLst>
        <a:ln w="9525" cap="flat" cmpd="sng" algn="ctr">
          <a:solidFill>
            <a:schemeClr val="phClr"/>
          </a:solidFill>
          <a:prstDash val="solid"/>
        </a:ln>
        <a:ln w="10795" cap="flat" cmpd="sng" algn="ctr">
          <a:solidFill>
            <a:schemeClr val="phClr"/>
          </a:solidFill>
          <a:prstDash val="solid"/>
        </a:ln>
        <a:ln w="17145" cap="flat" cmpd="sng" algn="ctr">
          <a:solidFill>
            <a:schemeClr val="phClr">
              <a:shade val="95000"/>
              <a:alpha val="50000"/>
              <a:satMod val="150000"/>
            </a:schemeClr>
          </a:solidFill>
          <a:prstDash val="solid"/>
        </a:ln>
      </a:lnStyleLst>
      <a:effectStyleLst>
        <a:effectStyle>
          <a:effectLst/>
        </a:effectStyle>
        <a:effectStyle>
          <a:effectLst/>
        </a:effectStyle>
        <a:effectStyle>
          <a:effectLst>
            <a:outerShdw blurRad="44450" dist="13970" dir="5400000" algn="ctr" rotWithShape="0">
              <a:srgbClr val="000000">
                <a:alpha val="45000"/>
              </a:srgbClr>
            </a:outerShdw>
          </a:effectLst>
          <a:scene3d>
            <a:camera prst="orthographicFront">
              <a:rot lat="0" lon="0" rev="0"/>
            </a:camera>
            <a:lightRig rig="twoPt" dir="tl"/>
          </a:scene3d>
          <a:sp3d prstMaterial="flat">
            <a:bevelT w="12700" h="25400" prst="coolSlant"/>
          </a:sp3d>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FrostyVTI" id="{DD283BC3-E0B6-4E4B-91CF-F0F54D51BB21}" vid="{3EE220F7-F497-4893-BE1F-7BB1D607421B}"/>
    </a:ext>
  </a:extLst>
</a:theme>
</file>

<file path=docProps/app.xml><?xml version="1.0" encoding="utf-8"?>
<Properties xmlns="http://schemas.openxmlformats.org/officeDocument/2006/extended-properties" xmlns:vt="http://schemas.openxmlformats.org/officeDocument/2006/docPropsVTypes">
  <Template>office theme</Template>
  <TotalTime>0</TotalTime>
  <Words>1610</Words>
  <Application>Microsoft Office PowerPoint</Application>
  <PresentationFormat>Widescreen</PresentationFormat>
  <Paragraphs>77</Paragraphs>
  <Slides>32</Slides>
  <Notes>0</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32</vt:i4>
      </vt:variant>
    </vt:vector>
  </HeadingPairs>
  <TitlesOfParts>
    <vt:vector size="39" baseType="lpstr">
      <vt:lpstr>Arial</vt:lpstr>
      <vt:lpstr>Avenir Next LT Pro</vt:lpstr>
      <vt:lpstr>Calibri</vt:lpstr>
      <vt:lpstr>Goudy Old Style</vt:lpstr>
      <vt:lpstr>IBM Plex Sans</vt:lpstr>
      <vt:lpstr>Wingdings</vt:lpstr>
      <vt:lpstr>FrostyVTI</vt:lpstr>
      <vt:lpstr>River City Media Breach 2017</vt:lpstr>
      <vt:lpstr>River City Media</vt:lpstr>
      <vt:lpstr>Impact of the Breach</vt:lpstr>
      <vt:lpstr>Cybersecurity NIST Framework 2.0</vt:lpstr>
      <vt:lpstr>PowerPoint Presentation</vt:lpstr>
      <vt:lpstr>Timeline Breakdown</vt:lpstr>
      <vt:lpstr>Who is Chris Vickery?</vt:lpstr>
      <vt:lpstr>Wayback Machine</vt:lpstr>
      <vt:lpstr>Wayback Machine Continued...</vt:lpstr>
      <vt:lpstr>Ssllabs Results</vt:lpstr>
      <vt:lpstr>PowerPoint Presentation</vt:lpstr>
      <vt:lpstr>PowerPoint Presentation</vt:lpstr>
      <vt:lpstr>Sucuri Sitecheck</vt:lpstr>
      <vt:lpstr>PowerPoint Presentation</vt:lpstr>
      <vt:lpstr>PowerPoint Presentation</vt:lpstr>
      <vt:lpstr>Nmap on 192.0.78.140</vt:lpstr>
      <vt:lpstr>Recon-ng Hackertarget</vt:lpstr>
      <vt:lpstr>Recon-ng Hackertarget Result</vt:lpstr>
      <vt:lpstr>Nuclei </vt:lpstr>
      <vt:lpstr>Nuclei Continued...</vt:lpstr>
      <vt:lpstr>Nuclei Continued...</vt:lpstr>
      <vt:lpstr>Nuclei</vt:lpstr>
      <vt:lpstr>Critical CVE Found</vt:lpstr>
      <vt:lpstr>CVE-2024-21887</vt:lpstr>
      <vt:lpstr>Amass</vt:lpstr>
      <vt:lpstr>Amass Visual</vt:lpstr>
      <vt:lpstr>Amass Visual – A Closer Look</vt:lpstr>
      <vt:lpstr>PowerPoint Presentation</vt:lpstr>
      <vt:lpstr>PowerPoint Presentation</vt:lpstr>
      <vt:lpstr>Will Attacks Increase with AI?</vt:lpstr>
      <vt:lpstr>Sources Cited</vt:lpstr>
      <vt:lpstr>Conclusion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Michaella Harris</dc:creator>
  <cp:lastModifiedBy>Bear, Michaella K</cp:lastModifiedBy>
  <cp:revision>1218</cp:revision>
  <dcterms:created xsi:type="dcterms:W3CDTF">2024-04-10T21:15:37Z</dcterms:created>
  <dcterms:modified xsi:type="dcterms:W3CDTF">2024-05-01T19:27:02Z</dcterms:modified>
</cp:coreProperties>
</file>