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9144000" cy="5143500" type="screen16x9"/>
  <p:notesSz cx="6858000" cy="9144000"/>
  <p:embeddedFontLst>
    <p:embeddedFont>
      <p:font typeface="Century Gothic" panose="020B0502020202020204" pitchFamily="34" charset="0"/>
      <p:regular r:id="rId39"/>
      <p:bold r:id="rId40"/>
      <p:italic r:id="rId41"/>
      <p:boldItalic r:id="rId42"/>
    </p:embeddedFont>
    <p:embeddedFont>
      <p:font typeface="Lato" panose="020F0502020204030203" pitchFamily="34" charset="0"/>
      <p:regular r:id="rId43"/>
      <p:bold r:id="rId44"/>
      <p:italic r:id="rId45"/>
      <p:boldItalic r:id="rId46"/>
    </p:embeddedFont>
    <p:embeddedFont>
      <p:font typeface="Montserrat" panose="00000500000000000000" pitchFamily="2"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4" roundtripDataSignature="AMtx7miAsoGdCzym+dMiYQ9+TNe8pRt6S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3" d="100"/>
          <a:sy n="133" d="100"/>
        </p:scale>
        <p:origin x="906"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8"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font" Target="fonts/font3.fntdata"/><Relationship Id="rId54"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5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22bd726979e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6" name="Google Shape;226;g22bd726979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22bd726979e_0_2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0" name="Google Shape;250;g22bd726979e_0_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22bd726979e_0_4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6" name="Google Shape;256;g22bd726979e_0_47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22bd726979e_0_7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3" name="Google Shape;263;g22bd726979e_0_71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22bd726979e_0_9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9" name="Google Shape;269;g22bd726979e_0_9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22bd726979e_0_1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7" name="Google Shape;277;g22bd726979e_0_11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2bd726979e_0_14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3" name="Google Shape;283;g22bd726979e_0_14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22bd726979e_0_18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9" name="Google Shape;289;g22bd726979e_0_18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22bd726979e_0_33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22bd726979e_0_33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22bd726979e_0_33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22bd726979e_0_33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1" name="Google Shape;15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22bd64856f8_0_1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22bd64856f8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22bd64856f8_0_1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22bd64856f8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22bd726979e_0_33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22bd726979e_0_33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22bd726979e_0_33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22bd726979e_0_33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22bd64856f8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22bd64856f8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22bd64856f8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22bd64856f8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22bd64856f8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22bd64856f8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22bd64856f8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22bd64856f8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21d37119dee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21d37119dee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22bd726979e_0_33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22bd726979e_0_33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8" name="Google Shape;1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22bd64856f8_0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22bd64856f8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22bd64856f8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22bd64856f8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22bd64856f8_0_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22bd64856f8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22bd64856f8_0_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22bd64856f8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22bd64856f8_0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22bd64856f8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22bd64856f8_0_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22bd64856f8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22bd64856f8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22bd64856f8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5" name="Google Shape;16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3" name="Google Shape;17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9" name="Google Shape;179;p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2bd726979e_0_16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5" name="Google Shape;185;g22bd726979e_0_16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 name="Google Shape;19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2bd726979e_0_20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1" name="Google Shape;221;g22bd726979e_0_20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9"/>
          <p:cNvSpPr/>
          <p:nvPr/>
        </p:nvSpPr>
        <p:spPr>
          <a:xfrm rot="5400000">
            <a:off x="7500300" y="505"/>
            <a:ext cx="1643700" cy="1643700"/>
          </a:xfrm>
          <a:prstGeom prst="diagStripe">
            <a:avLst>
              <a:gd name="adj" fmla="val 0"/>
            </a:avLst>
          </a:prstGeom>
          <a:solidFill>
            <a:schemeClr val="lt1">
              <a:alpha val="2745"/>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 name="Google Shape;11;p9"/>
          <p:cNvGrpSpPr/>
          <p:nvPr/>
        </p:nvGrpSpPr>
        <p:grpSpPr>
          <a:xfrm>
            <a:off x="0" y="490"/>
            <a:ext cx="5153705" cy="5134399"/>
            <a:chOff x="0" y="75"/>
            <a:chExt cx="5153705" cy="5152950"/>
          </a:xfrm>
        </p:grpSpPr>
        <p:sp>
          <p:nvSpPr>
            <p:cNvPr id="12" name="Google Shape;12;p9"/>
            <p:cNvSpPr/>
            <p:nvPr/>
          </p:nvSpPr>
          <p:spPr>
            <a:xfrm rot="-5400000">
              <a:off x="455" y="-225"/>
              <a:ext cx="5152800" cy="5153700"/>
            </a:xfrm>
            <a:prstGeom prst="diagStripe">
              <a:avLst>
                <a:gd name="adj" fmla="val 50000"/>
              </a:avLst>
            </a:prstGeom>
            <a:solidFill>
              <a:schemeClr val="lt1">
                <a:alpha val="2745"/>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9"/>
            <p:cNvSpPr/>
            <p:nvPr/>
          </p:nvSpPr>
          <p:spPr>
            <a:xfrm rot="-5400000">
              <a:off x="150" y="1145825"/>
              <a:ext cx="3996600" cy="3996900"/>
            </a:xfrm>
            <a:prstGeom prst="diagStripe">
              <a:avLst>
                <a:gd name="adj" fmla="val 58774"/>
              </a:avLst>
            </a:prstGeom>
            <a:solidFill>
              <a:schemeClr val="lt1">
                <a:alpha val="2745"/>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9"/>
            <p:cNvSpPr/>
            <p:nvPr/>
          </p:nvSpPr>
          <p:spPr>
            <a:xfrm rot="-5400000">
              <a:off x="1646" y="-75"/>
              <a:ext cx="2299800" cy="23001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9"/>
            <p:cNvSpPr/>
            <p:nvPr/>
          </p:nvSpPr>
          <p:spPr>
            <a:xfrm flipH="1">
              <a:off x="652821" y="590035"/>
              <a:ext cx="2300100" cy="2299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6" name="Google Shape;16;p9"/>
          <p:cNvSpPr txBox="1">
            <a:spLocks noGrp="1"/>
          </p:cNvSpPr>
          <p:nvPr>
            <p:ph type="ctrTitle"/>
          </p:nvPr>
        </p:nvSpPr>
        <p:spPr>
          <a:xfrm>
            <a:off x="3537150" y="1578400"/>
            <a:ext cx="5017500" cy="15789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4000"/>
              <a:buNone/>
              <a:defRPr sz="4000"/>
            </a:lvl1pPr>
            <a:lvl2pPr lvl="1" algn="l">
              <a:lnSpc>
                <a:spcPct val="100000"/>
              </a:lnSpc>
              <a:spcBef>
                <a:spcPts val="0"/>
              </a:spcBef>
              <a:spcAft>
                <a:spcPts val="0"/>
              </a:spcAft>
              <a:buSzPts val="4000"/>
              <a:buNone/>
              <a:defRPr sz="4000"/>
            </a:lvl2pPr>
            <a:lvl3pPr lvl="2" algn="l">
              <a:lnSpc>
                <a:spcPct val="100000"/>
              </a:lnSpc>
              <a:spcBef>
                <a:spcPts val="0"/>
              </a:spcBef>
              <a:spcAft>
                <a:spcPts val="0"/>
              </a:spcAft>
              <a:buSzPts val="4000"/>
              <a:buNone/>
              <a:defRPr sz="4000"/>
            </a:lvl3pPr>
            <a:lvl4pPr lvl="3" algn="l">
              <a:lnSpc>
                <a:spcPct val="100000"/>
              </a:lnSpc>
              <a:spcBef>
                <a:spcPts val="0"/>
              </a:spcBef>
              <a:spcAft>
                <a:spcPts val="0"/>
              </a:spcAft>
              <a:buSzPts val="4000"/>
              <a:buNone/>
              <a:defRPr sz="4000"/>
            </a:lvl4pPr>
            <a:lvl5pPr lvl="4" algn="l">
              <a:lnSpc>
                <a:spcPct val="100000"/>
              </a:lnSpc>
              <a:spcBef>
                <a:spcPts val="0"/>
              </a:spcBef>
              <a:spcAft>
                <a:spcPts val="0"/>
              </a:spcAft>
              <a:buSzPts val="4000"/>
              <a:buNone/>
              <a:defRPr sz="4000"/>
            </a:lvl5pPr>
            <a:lvl6pPr lvl="5" algn="l">
              <a:lnSpc>
                <a:spcPct val="100000"/>
              </a:lnSpc>
              <a:spcBef>
                <a:spcPts val="0"/>
              </a:spcBef>
              <a:spcAft>
                <a:spcPts val="0"/>
              </a:spcAft>
              <a:buSzPts val="4000"/>
              <a:buNone/>
              <a:defRPr sz="4000"/>
            </a:lvl6pPr>
            <a:lvl7pPr lvl="6" algn="l">
              <a:lnSpc>
                <a:spcPct val="100000"/>
              </a:lnSpc>
              <a:spcBef>
                <a:spcPts val="0"/>
              </a:spcBef>
              <a:spcAft>
                <a:spcPts val="0"/>
              </a:spcAft>
              <a:buSzPts val="4000"/>
              <a:buNone/>
              <a:defRPr sz="4000"/>
            </a:lvl7pPr>
            <a:lvl8pPr lvl="7" algn="l">
              <a:lnSpc>
                <a:spcPct val="100000"/>
              </a:lnSpc>
              <a:spcBef>
                <a:spcPts val="0"/>
              </a:spcBef>
              <a:spcAft>
                <a:spcPts val="0"/>
              </a:spcAft>
              <a:buSzPts val="4000"/>
              <a:buNone/>
              <a:defRPr sz="4000"/>
            </a:lvl8pPr>
            <a:lvl9pPr lvl="8" algn="l">
              <a:lnSpc>
                <a:spcPct val="100000"/>
              </a:lnSpc>
              <a:spcBef>
                <a:spcPts val="0"/>
              </a:spcBef>
              <a:spcAft>
                <a:spcPts val="0"/>
              </a:spcAft>
              <a:buSzPts val="4000"/>
              <a:buNone/>
              <a:defRPr sz="4000"/>
            </a:lvl9pPr>
          </a:lstStyle>
          <a:p>
            <a:endParaRPr/>
          </a:p>
        </p:txBody>
      </p:sp>
      <p:sp>
        <p:nvSpPr>
          <p:cNvPr id="17" name="Google Shape;17;p9"/>
          <p:cNvSpPr txBox="1">
            <a:spLocks noGrp="1"/>
          </p:cNvSpPr>
          <p:nvPr>
            <p:ph type="subTitle" idx="1"/>
          </p:nvPr>
        </p:nvSpPr>
        <p:spPr>
          <a:xfrm>
            <a:off x="5083950" y="3924925"/>
            <a:ext cx="3470700" cy="5061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1300"/>
              <a:buNone/>
              <a:defRPr/>
            </a:lvl1pPr>
            <a:lvl2pPr lvl="1" algn="l">
              <a:lnSpc>
                <a:spcPct val="100000"/>
              </a:lnSpc>
              <a:spcBef>
                <a:spcPts val="0"/>
              </a:spcBef>
              <a:spcAft>
                <a:spcPts val="0"/>
              </a:spcAft>
              <a:buSzPts val="1300"/>
              <a:buNone/>
              <a:defRPr sz="1300"/>
            </a:lvl2pPr>
            <a:lvl3pPr lvl="2" algn="l">
              <a:lnSpc>
                <a:spcPct val="100000"/>
              </a:lnSpc>
              <a:spcBef>
                <a:spcPts val="0"/>
              </a:spcBef>
              <a:spcAft>
                <a:spcPts val="0"/>
              </a:spcAft>
              <a:buSzPts val="1300"/>
              <a:buNone/>
              <a:defRPr sz="1300"/>
            </a:lvl3pPr>
            <a:lvl4pPr lvl="3" algn="l">
              <a:lnSpc>
                <a:spcPct val="100000"/>
              </a:lnSpc>
              <a:spcBef>
                <a:spcPts val="0"/>
              </a:spcBef>
              <a:spcAft>
                <a:spcPts val="0"/>
              </a:spcAft>
              <a:buSzPts val="1300"/>
              <a:buNone/>
              <a:defRPr sz="1300"/>
            </a:lvl4pPr>
            <a:lvl5pPr lvl="4" algn="l">
              <a:lnSpc>
                <a:spcPct val="100000"/>
              </a:lnSpc>
              <a:spcBef>
                <a:spcPts val="0"/>
              </a:spcBef>
              <a:spcAft>
                <a:spcPts val="0"/>
              </a:spcAft>
              <a:buSzPts val="1300"/>
              <a:buNone/>
              <a:defRPr sz="1300"/>
            </a:lvl5pPr>
            <a:lvl6pPr lvl="5" algn="l">
              <a:lnSpc>
                <a:spcPct val="100000"/>
              </a:lnSpc>
              <a:spcBef>
                <a:spcPts val="0"/>
              </a:spcBef>
              <a:spcAft>
                <a:spcPts val="0"/>
              </a:spcAft>
              <a:buSzPts val="1300"/>
              <a:buNone/>
              <a:defRPr sz="1300"/>
            </a:lvl6pPr>
            <a:lvl7pPr lvl="6" algn="l">
              <a:lnSpc>
                <a:spcPct val="100000"/>
              </a:lnSpc>
              <a:spcBef>
                <a:spcPts val="0"/>
              </a:spcBef>
              <a:spcAft>
                <a:spcPts val="0"/>
              </a:spcAft>
              <a:buSzPts val="1300"/>
              <a:buNone/>
              <a:defRPr sz="1300"/>
            </a:lvl7pPr>
            <a:lvl8pPr lvl="7" algn="l">
              <a:lnSpc>
                <a:spcPct val="100000"/>
              </a:lnSpc>
              <a:spcBef>
                <a:spcPts val="0"/>
              </a:spcBef>
              <a:spcAft>
                <a:spcPts val="0"/>
              </a:spcAft>
              <a:buSzPts val="1300"/>
              <a:buNone/>
              <a:defRPr sz="1300"/>
            </a:lvl8pPr>
            <a:lvl9pPr lvl="8" algn="l">
              <a:lnSpc>
                <a:spcPct val="100000"/>
              </a:lnSpc>
              <a:spcBef>
                <a:spcPts val="0"/>
              </a:spcBef>
              <a:spcAft>
                <a:spcPts val="0"/>
              </a:spcAft>
              <a:buSzPts val="1300"/>
              <a:buNone/>
              <a:defRPr sz="1300"/>
            </a:lvl9pPr>
          </a:lstStyle>
          <a:p>
            <a:endParaRPr/>
          </a:p>
        </p:txBody>
      </p:sp>
      <p:sp>
        <p:nvSpPr>
          <p:cNvPr id="18" name="Google Shape;18;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5"/>
        <p:cNvGrpSpPr/>
        <p:nvPr/>
      </p:nvGrpSpPr>
      <p:grpSpPr>
        <a:xfrm>
          <a:off x="0" y="0"/>
          <a:ext cx="0" cy="0"/>
          <a:chOff x="0" y="0"/>
          <a:chExt cx="0" cy="0"/>
        </a:xfrm>
      </p:grpSpPr>
      <p:grpSp>
        <p:nvGrpSpPr>
          <p:cNvPr id="106" name="Google Shape;106;p18"/>
          <p:cNvGrpSpPr/>
          <p:nvPr/>
        </p:nvGrpSpPr>
        <p:grpSpPr>
          <a:xfrm>
            <a:off x="4406400" y="0"/>
            <a:ext cx="4737600" cy="5143065"/>
            <a:chOff x="4406400" y="0"/>
            <a:chExt cx="4737600" cy="5143065"/>
          </a:xfrm>
        </p:grpSpPr>
        <p:sp>
          <p:nvSpPr>
            <p:cNvPr id="107" name="Google Shape;107;p18"/>
            <p:cNvSpPr/>
            <p:nvPr/>
          </p:nvSpPr>
          <p:spPr>
            <a:xfrm rot="5400000">
              <a:off x="4408200" y="-1800"/>
              <a:ext cx="4734000" cy="4737600"/>
            </a:xfrm>
            <a:prstGeom prst="diagStripe">
              <a:avLst>
                <a:gd name="adj" fmla="val 49469"/>
              </a:avLst>
            </a:prstGeom>
            <a:solidFill>
              <a:schemeClr val="lt1">
                <a:alpha val="3137"/>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18"/>
            <p:cNvSpPr/>
            <p:nvPr/>
          </p:nvSpPr>
          <p:spPr>
            <a:xfrm rot="5400000">
              <a:off x="4841125" y="5700"/>
              <a:ext cx="4298100" cy="4286700"/>
            </a:xfrm>
            <a:prstGeom prst="diagStripe">
              <a:avLst>
                <a:gd name="adj" fmla="val 0"/>
              </a:avLst>
            </a:prstGeom>
            <a:solidFill>
              <a:schemeClr val="lt1">
                <a:alpha val="3137"/>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18"/>
            <p:cNvSpPr/>
            <p:nvPr/>
          </p:nvSpPr>
          <p:spPr>
            <a:xfrm rot="-5400000">
              <a:off x="5618399" y="1236468"/>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18"/>
            <p:cNvSpPr/>
            <p:nvPr/>
          </p:nvSpPr>
          <p:spPr>
            <a:xfrm flipH="1">
              <a:off x="5849857" y="1443956"/>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18"/>
            <p:cNvSpPr/>
            <p:nvPr/>
          </p:nvSpPr>
          <p:spPr>
            <a:xfrm rot="-5400000">
              <a:off x="5987081" y="2469465"/>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18"/>
            <p:cNvSpPr/>
            <p:nvPr/>
          </p:nvSpPr>
          <p:spPr>
            <a:xfrm flipH="1">
              <a:off x="6222115" y="2676953"/>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18"/>
            <p:cNvSpPr/>
            <p:nvPr/>
          </p:nvSpPr>
          <p:spPr>
            <a:xfrm rot="-5400000">
              <a:off x="6675341" y="1862018"/>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18"/>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18"/>
            <p:cNvSpPr/>
            <p:nvPr/>
          </p:nvSpPr>
          <p:spPr>
            <a:xfrm rot="-5400000">
              <a:off x="6861141" y="2477810"/>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18"/>
            <p:cNvSpPr/>
            <p:nvPr/>
          </p:nvSpPr>
          <p:spPr>
            <a:xfrm flipH="1">
              <a:off x="7965266" y="2692963"/>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18"/>
            <p:cNvSpPr/>
            <p:nvPr/>
          </p:nvSpPr>
          <p:spPr>
            <a:xfrm flipH="1">
              <a:off x="8145082" y="3308755"/>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18"/>
            <p:cNvSpPr/>
            <p:nvPr/>
          </p:nvSpPr>
          <p:spPr>
            <a:xfrm rot="-5400000">
              <a:off x="7047599" y="3095015"/>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18"/>
            <p:cNvSpPr/>
            <p:nvPr/>
          </p:nvSpPr>
          <p:spPr>
            <a:xfrm flipH="1">
              <a:off x="7276649" y="3302502"/>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18"/>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18"/>
            <p:cNvSpPr/>
            <p:nvPr/>
          </p:nvSpPr>
          <p:spPr>
            <a:xfrm flipH="1">
              <a:off x="7462448" y="3918294"/>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18"/>
            <p:cNvSpPr/>
            <p:nvPr/>
          </p:nvSpPr>
          <p:spPr>
            <a:xfrm rot="-5400000">
              <a:off x="8102491" y="3718473"/>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18"/>
            <p:cNvSpPr/>
            <p:nvPr/>
          </p:nvSpPr>
          <p:spPr>
            <a:xfrm flipH="1">
              <a:off x="8334533" y="3925960"/>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18"/>
            <p:cNvSpPr/>
            <p:nvPr/>
          </p:nvSpPr>
          <p:spPr>
            <a:xfrm rot="-5400000">
              <a:off x="8288290" y="4334265"/>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5" name="Google Shape;125;p18"/>
          <p:cNvSpPr txBox="1">
            <a:spLocks noGrp="1"/>
          </p:cNvSpPr>
          <p:nvPr>
            <p:ph type="title" hasCustomPrompt="1"/>
          </p:nvPr>
        </p:nvSpPr>
        <p:spPr>
          <a:xfrm>
            <a:off x="823850" y="1284675"/>
            <a:ext cx="4776000" cy="13008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8000"/>
              <a:buNone/>
              <a:defRPr sz="8000"/>
            </a:lvl1pPr>
            <a:lvl2pPr lvl="1" algn="l">
              <a:lnSpc>
                <a:spcPct val="100000"/>
              </a:lnSpc>
              <a:spcBef>
                <a:spcPts val="0"/>
              </a:spcBef>
              <a:spcAft>
                <a:spcPts val="0"/>
              </a:spcAft>
              <a:buSzPts val="8000"/>
              <a:buNone/>
              <a:defRPr sz="8000"/>
            </a:lvl2pPr>
            <a:lvl3pPr lvl="2" algn="l">
              <a:lnSpc>
                <a:spcPct val="100000"/>
              </a:lnSpc>
              <a:spcBef>
                <a:spcPts val="0"/>
              </a:spcBef>
              <a:spcAft>
                <a:spcPts val="0"/>
              </a:spcAft>
              <a:buSzPts val="8000"/>
              <a:buNone/>
              <a:defRPr sz="8000"/>
            </a:lvl3pPr>
            <a:lvl4pPr lvl="3" algn="l">
              <a:lnSpc>
                <a:spcPct val="100000"/>
              </a:lnSpc>
              <a:spcBef>
                <a:spcPts val="0"/>
              </a:spcBef>
              <a:spcAft>
                <a:spcPts val="0"/>
              </a:spcAft>
              <a:buSzPts val="8000"/>
              <a:buNone/>
              <a:defRPr sz="8000"/>
            </a:lvl4pPr>
            <a:lvl5pPr lvl="4" algn="l">
              <a:lnSpc>
                <a:spcPct val="100000"/>
              </a:lnSpc>
              <a:spcBef>
                <a:spcPts val="0"/>
              </a:spcBef>
              <a:spcAft>
                <a:spcPts val="0"/>
              </a:spcAft>
              <a:buSzPts val="8000"/>
              <a:buNone/>
              <a:defRPr sz="8000"/>
            </a:lvl5pPr>
            <a:lvl6pPr lvl="5" algn="l">
              <a:lnSpc>
                <a:spcPct val="100000"/>
              </a:lnSpc>
              <a:spcBef>
                <a:spcPts val="0"/>
              </a:spcBef>
              <a:spcAft>
                <a:spcPts val="0"/>
              </a:spcAft>
              <a:buSzPts val="8000"/>
              <a:buNone/>
              <a:defRPr sz="8000"/>
            </a:lvl6pPr>
            <a:lvl7pPr lvl="6" algn="l">
              <a:lnSpc>
                <a:spcPct val="100000"/>
              </a:lnSpc>
              <a:spcBef>
                <a:spcPts val="0"/>
              </a:spcBef>
              <a:spcAft>
                <a:spcPts val="0"/>
              </a:spcAft>
              <a:buSzPts val="8000"/>
              <a:buNone/>
              <a:defRPr sz="8000"/>
            </a:lvl7pPr>
            <a:lvl8pPr lvl="7" algn="l">
              <a:lnSpc>
                <a:spcPct val="100000"/>
              </a:lnSpc>
              <a:spcBef>
                <a:spcPts val="0"/>
              </a:spcBef>
              <a:spcAft>
                <a:spcPts val="0"/>
              </a:spcAft>
              <a:buSzPts val="8000"/>
              <a:buNone/>
              <a:defRPr sz="8000"/>
            </a:lvl8pPr>
            <a:lvl9pPr lvl="8" algn="l">
              <a:lnSpc>
                <a:spcPct val="100000"/>
              </a:lnSpc>
              <a:spcBef>
                <a:spcPts val="0"/>
              </a:spcBef>
              <a:spcAft>
                <a:spcPts val="0"/>
              </a:spcAft>
              <a:buSzPts val="8000"/>
              <a:buNone/>
              <a:defRPr sz="8000"/>
            </a:lvl9pPr>
          </a:lstStyle>
          <a:p>
            <a:r>
              <a:t>xx%</a:t>
            </a:r>
          </a:p>
        </p:txBody>
      </p:sp>
      <p:sp>
        <p:nvSpPr>
          <p:cNvPr id="126" name="Google Shape;126;p18"/>
          <p:cNvSpPr txBox="1">
            <a:spLocks noGrp="1"/>
          </p:cNvSpPr>
          <p:nvPr>
            <p:ph type="body" idx="1"/>
          </p:nvPr>
        </p:nvSpPr>
        <p:spPr>
          <a:xfrm>
            <a:off x="823850" y="2643124"/>
            <a:ext cx="4776000" cy="12189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127" name="Google Shape;127;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8"/>
        <p:cNvGrpSpPr/>
        <p:nvPr/>
      </p:nvGrpSpPr>
      <p:grpSpPr>
        <a:xfrm>
          <a:off x="0" y="0"/>
          <a:ext cx="0" cy="0"/>
          <a:chOff x="0" y="0"/>
          <a:chExt cx="0" cy="0"/>
        </a:xfrm>
      </p:grpSpPr>
      <p:sp>
        <p:nvSpPr>
          <p:cNvPr id="129" name="Google Shape;129;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0"/>
        <p:cNvGrpSpPr/>
        <p:nvPr/>
      </p:nvGrpSpPr>
      <p:grpSpPr>
        <a:xfrm>
          <a:off x="0" y="0"/>
          <a:ext cx="0" cy="0"/>
          <a:chOff x="0" y="0"/>
          <a:chExt cx="0" cy="0"/>
        </a:xfrm>
      </p:grpSpPr>
      <p:sp>
        <p:nvSpPr>
          <p:cNvPr id="131" name="Google Shape;131;p20"/>
          <p:cNvSpPr txBox="1">
            <a:spLocks noGrp="1"/>
          </p:cNvSpPr>
          <p:nvPr>
            <p:ph type="title"/>
          </p:nvPr>
        </p:nvSpPr>
        <p:spPr>
          <a:xfrm>
            <a:off x="866215" y="730252"/>
            <a:ext cx="6619200" cy="5304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l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2" name="Google Shape;132;p20"/>
          <p:cNvSpPr txBox="1">
            <a:spLocks noGrp="1"/>
          </p:cNvSpPr>
          <p:nvPr>
            <p:ph type="body" idx="1"/>
          </p:nvPr>
        </p:nvSpPr>
        <p:spPr>
          <a:xfrm>
            <a:off x="866215" y="1952625"/>
            <a:ext cx="6619200" cy="2562300"/>
          </a:xfrm>
          <a:prstGeom prst="rect">
            <a:avLst/>
          </a:prstGeom>
          <a:noFill/>
          <a:ln>
            <a:noFill/>
          </a:ln>
        </p:spPr>
        <p:txBody>
          <a:bodyPr spcFirstLastPara="1" wrap="square" lIns="68575" tIns="34275" rIns="68575" bIns="34275" anchor="t" anchorCtr="0">
            <a:normAutofit/>
          </a:bodyPr>
          <a:lstStyle>
            <a:lvl1pPr marL="457200" lvl="0" indent="-298450" algn="l">
              <a:lnSpc>
                <a:spcPct val="100000"/>
              </a:lnSpc>
              <a:spcBef>
                <a:spcPts val="800"/>
              </a:spcBef>
              <a:spcAft>
                <a:spcPts val="0"/>
              </a:spcAft>
              <a:buSzPts val="1100"/>
              <a:buChar char="►"/>
              <a:defRPr/>
            </a:lvl1pPr>
            <a:lvl2pPr marL="914400" lvl="1" indent="-298450" algn="l">
              <a:lnSpc>
                <a:spcPct val="100000"/>
              </a:lnSpc>
              <a:spcBef>
                <a:spcPts val="800"/>
              </a:spcBef>
              <a:spcAft>
                <a:spcPts val="0"/>
              </a:spcAft>
              <a:buSzPts val="1100"/>
              <a:buChar char="►"/>
              <a:defRPr/>
            </a:lvl2pPr>
            <a:lvl3pPr marL="1371600" lvl="2" indent="-298450" algn="l">
              <a:lnSpc>
                <a:spcPct val="100000"/>
              </a:lnSpc>
              <a:spcBef>
                <a:spcPts val="800"/>
              </a:spcBef>
              <a:spcAft>
                <a:spcPts val="0"/>
              </a:spcAft>
              <a:buSzPts val="1100"/>
              <a:buChar char="►"/>
              <a:defRPr/>
            </a:lvl3pPr>
            <a:lvl4pPr marL="1828800" lvl="3" indent="-298450" algn="l">
              <a:lnSpc>
                <a:spcPct val="100000"/>
              </a:lnSpc>
              <a:spcBef>
                <a:spcPts val="800"/>
              </a:spcBef>
              <a:spcAft>
                <a:spcPts val="0"/>
              </a:spcAft>
              <a:buSzPts val="1100"/>
              <a:buChar char="►"/>
              <a:defRPr/>
            </a:lvl4pPr>
            <a:lvl5pPr marL="2286000" lvl="4" indent="-298450" algn="l">
              <a:lnSpc>
                <a:spcPct val="100000"/>
              </a:lnSpc>
              <a:spcBef>
                <a:spcPts val="800"/>
              </a:spcBef>
              <a:spcAft>
                <a:spcPts val="0"/>
              </a:spcAft>
              <a:buSzPts val="1100"/>
              <a:buChar char="►"/>
              <a:defRPr/>
            </a:lvl5pPr>
            <a:lvl6pPr marL="2743200" lvl="5" indent="-298450" algn="l">
              <a:lnSpc>
                <a:spcPct val="100000"/>
              </a:lnSpc>
              <a:spcBef>
                <a:spcPts val="800"/>
              </a:spcBef>
              <a:spcAft>
                <a:spcPts val="0"/>
              </a:spcAft>
              <a:buSzPts val="1100"/>
              <a:buChar char="►"/>
              <a:defRPr/>
            </a:lvl6pPr>
            <a:lvl7pPr marL="3200400" lvl="6" indent="-298450" algn="l">
              <a:lnSpc>
                <a:spcPct val="100000"/>
              </a:lnSpc>
              <a:spcBef>
                <a:spcPts val="800"/>
              </a:spcBef>
              <a:spcAft>
                <a:spcPts val="0"/>
              </a:spcAft>
              <a:buSzPts val="1100"/>
              <a:buChar char="►"/>
              <a:defRPr/>
            </a:lvl7pPr>
            <a:lvl8pPr marL="3657600" lvl="7" indent="-298450" algn="l">
              <a:lnSpc>
                <a:spcPct val="100000"/>
              </a:lnSpc>
              <a:spcBef>
                <a:spcPts val="800"/>
              </a:spcBef>
              <a:spcAft>
                <a:spcPts val="0"/>
              </a:spcAft>
              <a:buSzPts val="1100"/>
              <a:buChar char="►"/>
              <a:defRPr/>
            </a:lvl8pPr>
            <a:lvl9pPr marL="4114800" lvl="8" indent="-298450" algn="l">
              <a:lnSpc>
                <a:spcPct val="100000"/>
              </a:lnSpc>
              <a:spcBef>
                <a:spcPts val="800"/>
              </a:spcBef>
              <a:spcAft>
                <a:spcPts val="0"/>
              </a:spcAft>
              <a:buSzPts val="1100"/>
              <a:buChar char="►"/>
              <a:defRPr/>
            </a:lvl9pPr>
          </a:lstStyle>
          <a:p>
            <a:endParaRPr/>
          </a:p>
        </p:txBody>
      </p:sp>
      <p:sp>
        <p:nvSpPr>
          <p:cNvPr id="133" name="Google Shape;133;p20"/>
          <p:cNvSpPr txBox="1">
            <a:spLocks noGrp="1"/>
          </p:cNvSpPr>
          <p:nvPr>
            <p:ph type="dt" idx="10"/>
          </p:nvPr>
        </p:nvSpPr>
        <p:spPr>
          <a:xfrm>
            <a:off x="7989570" y="4793742"/>
            <a:ext cx="743100" cy="228600"/>
          </a:xfrm>
          <a:prstGeom prst="rect">
            <a:avLst/>
          </a:prstGeom>
          <a:noFill/>
          <a:ln>
            <a:noFill/>
          </a:ln>
        </p:spPr>
        <p:txBody>
          <a:bodyPr spcFirstLastPara="1" wrap="square" lIns="68575" tIns="34275" rIns="68575" bIns="34275" anchor="ctr" anchorCtr="0">
            <a:noAutofit/>
          </a:bodyPr>
          <a:lstStyle>
            <a:lvl1pPr marR="0" lvl="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34" name="Google Shape;134;p20"/>
          <p:cNvSpPr txBox="1">
            <a:spLocks noGrp="1"/>
          </p:cNvSpPr>
          <p:nvPr>
            <p:ph type="ftr" idx="11"/>
          </p:nvPr>
        </p:nvSpPr>
        <p:spPr>
          <a:xfrm>
            <a:off x="418338" y="4793742"/>
            <a:ext cx="2901000" cy="2331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800" b="1"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35" name="Google Shape;135;p20"/>
          <p:cNvSpPr txBox="1">
            <a:spLocks noGrp="1"/>
          </p:cNvSpPr>
          <p:nvPr>
            <p:ph type="sldNum" idx="12"/>
          </p:nvPr>
        </p:nvSpPr>
        <p:spPr>
          <a:xfrm>
            <a:off x="7764405" y="221797"/>
            <a:ext cx="628800" cy="575700"/>
          </a:xfrm>
          <a:prstGeom prst="rect">
            <a:avLst/>
          </a:prstGeom>
          <a:noFill/>
          <a:ln>
            <a:noFill/>
          </a:ln>
        </p:spPr>
        <p:txBody>
          <a:bodyPr spcFirstLastPara="1" wrap="square" lIns="68575" tIns="34275" rIns="68575" bIns="34275" anchor="b" anchorCtr="0">
            <a:noAutofit/>
          </a:bodyPr>
          <a:lstStyle>
            <a:lvl1pPr marL="0" marR="0" lvl="0"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36"/>
        <p:cNvGrpSpPr/>
        <p:nvPr/>
      </p:nvGrpSpPr>
      <p:grpSpPr>
        <a:xfrm>
          <a:off x="0" y="0"/>
          <a:ext cx="0" cy="0"/>
          <a:chOff x="0" y="0"/>
          <a:chExt cx="0" cy="0"/>
        </a:xfrm>
      </p:grpSpPr>
      <p:sp>
        <p:nvSpPr>
          <p:cNvPr id="137" name="Google Shape;137;g22bd726979e_0_704"/>
          <p:cNvSpPr txBox="1">
            <a:spLocks noGrp="1"/>
          </p:cNvSpPr>
          <p:nvPr>
            <p:ph type="title"/>
          </p:nvPr>
        </p:nvSpPr>
        <p:spPr>
          <a:xfrm>
            <a:off x="866215" y="726948"/>
            <a:ext cx="6619200" cy="5280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Clr>
                <a:schemeClr val="lt2"/>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38" name="Google Shape;138;g22bd726979e_0_704"/>
          <p:cNvSpPr txBox="1">
            <a:spLocks noGrp="1"/>
          </p:cNvSpPr>
          <p:nvPr>
            <p:ph type="body" idx="1"/>
          </p:nvPr>
        </p:nvSpPr>
        <p:spPr>
          <a:xfrm>
            <a:off x="866215" y="1952625"/>
            <a:ext cx="3621000" cy="2562300"/>
          </a:xfrm>
          <a:prstGeom prst="rect">
            <a:avLst/>
          </a:prstGeom>
          <a:noFill/>
          <a:ln>
            <a:noFill/>
          </a:ln>
        </p:spPr>
        <p:txBody>
          <a:bodyPr spcFirstLastPara="1" wrap="square" lIns="68575" tIns="34275" rIns="68575" bIns="34275" anchor="t" anchorCtr="0">
            <a:normAutofit/>
          </a:bodyPr>
          <a:lstStyle>
            <a:lvl1pPr marL="457200" lvl="0" indent="-298450" algn="l" rtl="0">
              <a:lnSpc>
                <a:spcPct val="100000"/>
              </a:lnSpc>
              <a:spcBef>
                <a:spcPts val="800"/>
              </a:spcBef>
              <a:spcAft>
                <a:spcPts val="0"/>
              </a:spcAft>
              <a:buSzPts val="1100"/>
              <a:buChar char="►"/>
              <a:defRPr/>
            </a:lvl1pPr>
            <a:lvl2pPr marL="914400" lvl="1" indent="-298450" algn="l" rtl="0">
              <a:lnSpc>
                <a:spcPct val="100000"/>
              </a:lnSpc>
              <a:spcBef>
                <a:spcPts val="800"/>
              </a:spcBef>
              <a:spcAft>
                <a:spcPts val="0"/>
              </a:spcAft>
              <a:buSzPts val="1100"/>
              <a:buChar char="►"/>
              <a:defRPr/>
            </a:lvl2pPr>
            <a:lvl3pPr marL="1371600" lvl="2" indent="-298450" algn="l" rtl="0">
              <a:lnSpc>
                <a:spcPct val="100000"/>
              </a:lnSpc>
              <a:spcBef>
                <a:spcPts val="800"/>
              </a:spcBef>
              <a:spcAft>
                <a:spcPts val="0"/>
              </a:spcAft>
              <a:buSzPts val="1100"/>
              <a:buChar char="►"/>
              <a:defRPr/>
            </a:lvl3pPr>
            <a:lvl4pPr marL="1828800" lvl="3" indent="-298450" algn="l" rtl="0">
              <a:lnSpc>
                <a:spcPct val="100000"/>
              </a:lnSpc>
              <a:spcBef>
                <a:spcPts val="800"/>
              </a:spcBef>
              <a:spcAft>
                <a:spcPts val="0"/>
              </a:spcAft>
              <a:buSzPts val="1100"/>
              <a:buChar char="►"/>
              <a:defRPr/>
            </a:lvl4pPr>
            <a:lvl5pPr marL="2286000" lvl="4" indent="-298450" algn="l" rtl="0">
              <a:lnSpc>
                <a:spcPct val="100000"/>
              </a:lnSpc>
              <a:spcBef>
                <a:spcPts val="800"/>
              </a:spcBef>
              <a:spcAft>
                <a:spcPts val="0"/>
              </a:spcAft>
              <a:buSzPts val="1100"/>
              <a:buChar char="►"/>
              <a:defRPr/>
            </a:lvl5pPr>
            <a:lvl6pPr marL="2743200" lvl="5" indent="-298450" algn="l" rtl="0">
              <a:lnSpc>
                <a:spcPct val="100000"/>
              </a:lnSpc>
              <a:spcBef>
                <a:spcPts val="800"/>
              </a:spcBef>
              <a:spcAft>
                <a:spcPts val="0"/>
              </a:spcAft>
              <a:buSzPts val="1100"/>
              <a:buChar char="►"/>
              <a:defRPr/>
            </a:lvl6pPr>
            <a:lvl7pPr marL="3200400" lvl="6" indent="-298450" algn="l" rtl="0">
              <a:lnSpc>
                <a:spcPct val="100000"/>
              </a:lnSpc>
              <a:spcBef>
                <a:spcPts val="800"/>
              </a:spcBef>
              <a:spcAft>
                <a:spcPts val="0"/>
              </a:spcAft>
              <a:buSzPts val="1100"/>
              <a:buChar char="►"/>
              <a:defRPr/>
            </a:lvl7pPr>
            <a:lvl8pPr marL="3657600" lvl="7" indent="-298450" algn="l" rtl="0">
              <a:lnSpc>
                <a:spcPct val="100000"/>
              </a:lnSpc>
              <a:spcBef>
                <a:spcPts val="800"/>
              </a:spcBef>
              <a:spcAft>
                <a:spcPts val="0"/>
              </a:spcAft>
              <a:buSzPts val="1100"/>
              <a:buChar char="►"/>
              <a:defRPr/>
            </a:lvl8pPr>
            <a:lvl9pPr marL="4114800" lvl="8" indent="-298450" algn="l" rtl="0">
              <a:lnSpc>
                <a:spcPct val="100000"/>
              </a:lnSpc>
              <a:spcBef>
                <a:spcPts val="800"/>
              </a:spcBef>
              <a:spcAft>
                <a:spcPts val="0"/>
              </a:spcAft>
              <a:buSzPts val="1100"/>
              <a:buChar char="►"/>
              <a:defRPr/>
            </a:lvl9pPr>
          </a:lstStyle>
          <a:p>
            <a:endParaRPr/>
          </a:p>
        </p:txBody>
      </p:sp>
      <p:sp>
        <p:nvSpPr>
          <p:cNvPr id="139" name="Google Shape;139;g22bd726979e_0_704"/>
          <p:cNvSpPr txBox="1">
            <a:spLocks noGrp="1"/>
          </p:cNvSpPr>
          <p:nvPr>
            <p:ph type="body" idx="2"/>
          </p:nvPr>
        </p:nvSpPr>
        <p:spPr>
          <a:xfrm>
            <a:off x="4656582" y="1952625"/>
            <a:ext cx="3621000" cy="2562300"/>
          </a:xfrm>
          <a:prstGeom prst="rect">
            <a:avLst/>
          </a:prstGeom>
          <a:noFill/>
          <a:ln>
            <a:noFill/>
          </a:ln>
        </p:spPr>
        <p:txBody>
          <a:bodyPr spcFirstLastPara="1" wrap="square" lIns="68575" tIns="34275" rIns="68575" bIns="34275" anchor="t" anchorCtr="0">
            <a:normAutofit/>
          </a:bodyPr>
          <a:lstStyle>
            <a:lvl1pPr marL="457200" lvl="0" indent="-298450" algn="l" rtl="0">
              <a:lnSpc>
                <a:spcPct val="100000"/>
              </a:lnSpc>
              <a:spcBef>
                <a:spcPts val="800"/>
              </a:spcBef>
              <a:spcAft>
                <a:spcPts val="0"/>
              </a:spcAft>
              <a:buSzPts val="1100"/>
              <a:buChar char="►"/>
              <a:defRPr/>
            </a:lvl1pPr>
            <a:lvl2pPr marL="914400" lvl="1" indent="-298450" algn="l" rtl="0">
              <a:lnSpc>
                <a:spcPct val="100000"/>
              </a:lnSpc>
              <a:spcBef>
                <a:spcPts val="800"/>
              </a:spcBef>
              <a:spcAft>
                <a:spcPts val="0"/>
              </a:spcAft>
              <a:buSzPts val="1100"/>
              <a:buChar char="►"/>
              <a:defRPr/>
            </a:lvl2pPr>
            <a:lvl3pPr marL="1371600" lvl="2" indent="-298450" algn="l" rtl="0">
              <a:lnSpc>
                <a:spcPct val="100000"/>
              </a:lnSpc>
              <a:spcBef>
                <a:spcPts val="800"/>
              </a:spcBef>
              <a:spcAft>
                <a:spcPts val="0"/>
              </a:spcAft>
              <a:buSzPts val="1100"/>
              <a:buChar char="►"/>
              <a:defRPr/>
            </a:lvl3pPr>
            <a:lvl4pPr marL="1828800" lvl="3" indent="-298450" algn="l" rtl="0">
              <a:lnSpc>
                <a:spcPct val="100000"/>
              </a:lnSpc>
              <a:spcBef>
                <a:spcPts val="800"/>
              </a:spcBef>
              <a:spcAft>
                <a:spcPts val="0"/>
              </a:spcAft>
              <a:buSzPts val="1100"/>
              <a:buChar char="►"/>
              <a:defRPr/>
            </a:lvl4pPr>
            <a:lvl5pPr marL="2286000" lvl="4" indent="-298450" algn="l" rtl="0">
              <a:lnSpc>
                <a:spcPct val="100000"/>
              </a:lnSpc>
              <a:spcBef>
                <a:spcPts val="800"/>
              </a:spcBef>
              <a:spcAft>
                <a:spcPts val="0"/>
              </a:spcAft>
              <a:buSzPts val="1100"/>
              <a:buChar char="►"/>
              <a:defRPr/>
            </a:lvl5pPr>
            <a:lvl6pPr marL="2743200" lvl="5" indent="-298450" algn="l" rtl="0">
              <a:lnSpc>
                <a:spcPct val="100000"/>
              </a:lnSpc>
              <a:spcBef>
                <a:spcPts val="800"/>
              </a:spcBef>
              <a:spcAft>
                <a:spcPts val="0"/>
              </a:spcAft>
              <a:buSzPts val="1100"/>
              <a:buChar char="►"/>
              <a:defRPr/>
            </a:lvl6pPr>
            <a:lvl7pPr marL="3200400" lvl="6" indent="-298450" algn="l" rtl="0">
              <a:lnSpc>
                <a:spcPct val="100000"/>
              </a:lnSpc>
              <a:spcBef>
                <a:spcPts val="800"/>
              </a:spcBef>
              <a:spcAft>
                <a:spcPts val="0"/>
              </a:spcAft>
              <a:buSzPts val="1100"/>
              <a:buChar char="►"/>
              <a:defRPr/>
            </a:lvl7pPr>
            <a:lvl8pPr marL="3657600" lvl="7" indent="-298450" algn="l" rtl="0">
              <a:lnSpc>
                <a:spcPct val="100000"/>
              </a:lnSpc>
              <a:spcBef>
                <a:spcPts val="800"/>
              </a:spcBef>
              <a:spcAft>
                <a:spcPts val="0"/>
              </a:spcAft>
              <a:buSzPts val="1100"/>
              <a:buChar char="►"/>
              <a:defRPr/>
            </a:lvl8pPr>
            <a:lvl9pPr marL="4114800" lvl="8" indent="-298450" algn="l" rtl="0">
              <a:lnSpc>
                <a:spcPct val="100000"/>
              </a:lnSpc>
              <a:spcBef>
                <a:spcPts val="800"/>
              </a:spcBef>
              <a:spcAft>
                <a:spcPts val="0"/>
              </a:spcAft>
              <a:buSzPts val="1100"/>
              <a:buChar char="►"/>
              <a:defRPr/>
            </a:lvl9pPr>
          </a:lstStyle>
          <a:p>
            <a:endParaRPr/>
          </a:p>
        </p:txBody>
      </p:sp>
      <p:sp>
        <p:nvSpPr>
          <p:cNvPr id="140" name="Google Shape;140;g22bd726979e_0_704"/>
          <p:cNvSpPr txBox="1">
            <a:spLocks noGrp="1"/>
          </p:cNvSpPr>
          <p:nvPr>
            <p:ph type="dt" idx="10"/>
          </p:nvPr>
        </p:nvSpPr>
        <p:spPr>
          <a:xfrm>
            <a:off x="7989570" y="4793742"/>
            <a:ext cx="743100" cy="228600"/>
          </a:xfrm>
          <a:prstGeom prst="rect">
            <a:avLst/>
          </a:prstGeom>
          <a:noFill/>
          <a:ln>
            <a:noFill/>
          </a:ln>
        </p:spPr>
        <p:txBody>
          <a:bodyPr spcFirstLastPara="1" wrap="square" lIns="68575" tIns="34275" rIns="68575" bIns="34275" anchor="ctr" anchorCtr="0">
            <a:noAutofit/>
          </a:bodyPr>
          <a:lstStyle>
            <a:lvl1pPr lvl="0" algn="r" rtl="0">
              <a:lnSpc>
                <a:spcPct val="100000"/>
              </a:lnSpc>
              <a:spcBef>
                <a:spcPts val="0"/>
              </a:spcBef>
              <a:spcAft>
                <a:spcPts val="0"/>
              </a:spcAft>
              <a:buSzPts val="1100"/>
              <a:buNone/>
              <a:defRPr sz="1100"/>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a:endParaRPr/>
          </a:p>
        </p:txBody>
      </p:sp>
      <p:sp>
        <p:nvSpPr>
          <p:cNvPr id="141" name="Google Shape;141;g22bd726979e_0_704"/>
          <p:cNvSpPr txBox="1">
            <a:spLocks noGrp="1"/>
          </p:cNvSpPr>
          <p:nvPr>
            <p:ph type="ftr" idx="11"/>
          </p:nvPr>
        </p:nvSpPr>
        <p:spPr>
          <a:xfrm>
            <a:off x="418338" y="4793742"/>
            <a:ext cx="2901000" cy="2331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sz="1100"/>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a:endParaRPr/>
          </a:p>
        </p:txBody>
      </p:sp>
      <p:sp>
        <p:nvSpPr>
          <p:cNvPr id="142" name="Google Shape;142;g22bd726979e_0_704"/>
          <p:cNvSpPr txBox="1">
            <a:spLocks noGrp="1"/>
          </p:cNvSpPr>
          <p:nvPr>
            <p:ph type="sldNum" idx="12"/>
          </p:nvPr>
        </p:nvSpPr>
        <p:spPr>
          <a:xfrm>
            <a:off x="7764405" y="221797"/>
            <a:ext cx="628800" cy="575700"/>
          </a:xfrm>
          <a:prstGeom prst="rect">
            <a:avLst/>
          </a:prstGeom>
          <a:noFill/>
          <a:ln>
            <a:noFill/>
          </a:ln>
        </p:spPr>
        <p:txBody>
          <a:bodyPr spcFirstLastPara="1" wrap="square" lIns="68575" tIns="34275" rIns="68575" bIns="34275" anchor="b" anchorCtr="0">
            <a:noAutofit/>
          </a:bodyPr>
          <a:lstStyle>
            <a:lvl1pPr marL="0" marR="0" lvl="0" indent="0" algn="ctr" rtl="0">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9"/>
        <p:cNvGrpSpPr/>
        <p:nvPr/>
      </p:nvGrpSpPr>
      <p:grpSpPr>
        <a:xfrm>
          <a:off x="0" y="0"/>
          <a:ext cx="0" cy="0"/>
          <a:chOff x="0" y="0"/>
          <a:chExt cx="0" cy="0"/>
        </a:xfrm>
      </p:grpSpPr>
      <p:grpSp>
        <p:nvGrpSpPr>
          <p:cNvPr id="20" name="Google Shape;20;p10"/>
          <p:cNvGrpSpPr/>
          <p:nvPr/>
        </p:nvGrpSpPr>
        <p:grpSpPr>
          <a:xfrm>
            <a:off x="0" y="381001"/>
            <a:ext cx="1037850" cy="1016288"/>
            <a:chOff x="0" y="381001"/>
            <a:chExt cx="1037850" cy="1016288"/>
          </a:xfrm>
        </p:grpSpPr>
        <p:sp>
          <p:nvSpPr>
            <p:cNvPr id="21" name="Google Shape;21;p10"/>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10"/>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3" name="Google Shape;23;p10"/>
          <p:cNvSpPr txBox="1">
            <a:spLocks noGrp="1"/>
          </p:cNvSpPr>
          <p:nvPr>
            <p:ph type="title"/>
          </p:nvPr>
        </p:nvSpPr>
        <p:spPr>
          <a:xfrm>
            <a:off x="1297500" y="393750"/>
            <a:ext cx="7038900" cy="9141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24" name="Google Shape;24;p10"/>
          <p:cNvSpPr txBox="1">
            <a:spLocks noGrp="1"/>
          </p:cNvSpPr>
          <p:nvPr>
            <p:ph type="body" idx="1"/>
          </p:nvPr>
        </p:nvSpPr>
        <p:spPr>
          <a:xfrm>
            <a:off x="1297500" y="1567550"/>
            <a:ext cx="3403200" cy="29112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25" name="Google Shape;25;p10"/>
          <p:cNvSpPr txBox="1">
            <a:spLocks noGrp="1"/>
          </p:cNvSpPr>
          <p:nvPr>
            <p:ph type="body" idx="2"/>
          </p:nvPr>
        </p:nvSpPr>
        <p:spPr>
          <a:xfrm>
            <a:off x="4933221" y="1567550"/>
            <a:ext cx="3403200" cy="29112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26" name="Google Shape;26;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grpSp>
        <p:nvGrpSpPr>
          <p:cNvPr id="28" name="Google Shape;28;p11"/>
          <p:cNvGrpSpPr/>
          <p:nvPr/>
        </p:nvGrpSpPr>
        <p:grpSpPr>
          <a:xfrm>
            <a:off x="0" y="381001"/>
            <a:ext cx="1037850" cy="1016288"/>
            <a:chOff x="0" y="381001"/>
            <a:chExt cx="1037850" cy="1016288"/>
          </a:xfrm>
        </p:grpSpPr>
        <p:sp>
          <p:nvSpPr>
            <p:cNvPr id="29" name="Google Shape;29;p11"/>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11"/>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1" name="Google Shape;31;p11"/>
          <p:cNvSpPr txBox="1">
            <a:spLocks noGrp="1"/>
          </p:cNvSpPr>
          <p:nvPr>
            <p:ph type="title"/>
          </p:nvPr>
        </p:nvSpPr>
        <p:spPr>
          <a:xfrm>
            <a:off x="1297500" y="393750"/>
            <a:ext cx="7038900" cy="9141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2" name="Google Shape;32;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grpSp>
        <p:nvGrpSpPr>
          <p:cNvPr id="34" name="Google Shape;34;p12"/>
          <p:cNvGrpSpPr/>
          <p:nvPr/>
        </p:nvGrpSpPr>
        <p:grpSpPr>
          <a:xfrm>
            <a:off x="0" y="381001"/>
            <a:ext cx="1037850" cy="1016288"/>
            <a:chOff x="0" y="381001"/>
            <a:chExt cx="1037850" cy="1016288"/>
          </a:xfrm>
        </p:grpSpPr>
        <p:sp>
          <p:nvSpPr>
            <p:cNvPr id="35" name="Google Shape;35;p12"/>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12"/>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7" name="Google Shape;37;p12"/>
          <p:cNvSpPr txBox="1">
            <a:spLocks noGrp="1"/>
          </p:cNvSpPr>
          <p:nvPr>
            <p:ph type="title"/>
          </p:nvPr>
        </p:nvSpPr>
        <p:spPr>
          <a:xfrm>
            <a:off x="1297500" y="393750"/>
            <a:ext cx="3798900" cy="14931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8" name="Google Shape;38;p12"/>
          <p:cNvSpPr txBox="1">
            <a:spLocks noGrp="1"/>
          </p:cNvSpPr>
          <p:nvPr>
            <p:ph type="body" idx="1"/>
          </p:nvPr>
        </p:nvSpPr>
        <p:spPr>
          <a:xfrm>
            <a:off x="1297500" y="1972550"/>
            <a:ext cx="3798900" cy="24159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39" name="Google Shape;3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0"/>
        <p:cNvGrpSpPr/>
        <p:nvPr/>
      </p:nvGrpSpPr>
      <p:grpSpPr>
        <a:xfrm>
          <a:off x="0" y="0"/>
          <a:ext cx="0" cy="0"/>
          <a:chOff x="0" y="0"/>
          <a:chExt cx="0" cy="0"/>
        </a:xfrm>
      </p:grpSpPr>
      <p:grpSp>
        <p:nvGrpSpPr>
          <p:cNvPr id="41" name="Google Shape;41;p13"/>
          <p:cNvGrpSpPr/>
          <p:nvPr/>
        </p:nvGrpSpPr>
        <p:grpSpPr>
          <a:xfrm>
            <a:off x="0" y="381001"/>
            <a:ext cx="1037850" cy="1016288"/>
            <a:chOff x="0" y="381001"/>
            <a:chExt cx="1037850" cy="1016288"/>
          </a:xfrm>
        </p:grpSpPr>
        <p:sp>
          <p:nvSpPr>
            <p:cNvPr id="42" name="Google Shape;42;p13"/>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13"/>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4" name="Google Shape;44;p13"/>
          <p:cNvSpPr txBox="1">
            <a:spLocks noGrp="1"/>
          </p:cNvSpPr>
          <p:nvPr>
            <p:ph type="title"/>
          </p:nvPr>
        </p:nvSpPr>
        <p:spPr>
          <a:xfrm>
            <a:off x="1297500" y="393750"/>
            <a:ext cx="7038900" cy="9141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45" name="Google Shape;45;p13"/>
          <p:cNvSpPr txBox="1">
            <a:spLocks noGrp="1"/>
          </p:cNvSpPr>
          <p:nvPr>
            <p:ph type="body" idx="1"/>
          </p:nvPr>
        </p:nvSpPr>
        <p:spPr>
          <a:xfrm>
            <a:off x="1297500" y="1567550"/>
            <a:ext cx="7038900" cy="29112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46" name="Google Shape;46;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7"/>
        <p:cNvGrpSpPr/>
        <p:nvPr/>
      </p:nvGrpSpPr>
      <p:grpSpPr>
        <a:xfrm>
          <a:off x="0" y="0"/>
          <a:ext cx="0" cy="0"/>
          <a:chOff x="0" y="0"/>
          <a:chExt cx="0" cy="0"/>
        </a:xfrm>
      </p:grpSpPr>
      <p:grpSp>
        <p:nvGrpSpPr>
          <p:cNvPr id="48" name="Google Shape;48;p14"/>
          <p:cNvGrpSpPr/>
          <p:nvPr/>
        </p:nvGrpSpPr>
        <p:grpSpPr>
          <a:xfrm>
            <a:off x="4406400" y="0"/>
            <a:ext cx="4737600" cy="5143500"/>
            <a:chOff x="4406400" y="0"/>
            <a:chExt cx="4737600" cy="5143500"/>
          </a:xfrm>
        </p:grpSpPr>
        <p:sp>
          <p:nvSpPr>
            <p:cNvPr id="49" name="Google Shape;49;p14"/>
            <p:cNvSpPr/>
            <p:nvPr/>
          </p:nvSpPr>
          <p:spPr>
            <a:xfrm rot="5400000">
              <a:off x="4407900" y="-1500"/>
              <a:ext cx="4734600" cy="4737600"/>
            </a:xfrm>
            <a:prstGeom prst="diagStripe">
              <a:avLst>
                <a:gd name="adj" fmla="val 49469"/>
              </a:avLst>
            </a:prstGeom>
            <a:solidFill>
              <a:schemeClr val="lt1">
                <a:alpha val="3137"/>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14"/>
            <p:cNvSpPr/>
            <p:nvPr/>
          </p:nvSpPr>
          <p:spPr>
            <a:xfrm rot="5400000">
              <a:off x="4840825" y="6000"/>
              <a:ext cx="4298700" cy="4286700"/>
            </a:xfrm>
            <a:prstGeom prst="diagStripe">
              <a:avLst>
                <a:gd name="adj" fmla="val 0"/>
              </a:avLst>
            </a:prstGeom>
            <a:solidFill>
              <a:schemeClr val="lt1">
                <a:alpha val="3137"/>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14"/>
            <p:cNvSpPr/>
            <p:nvPr/>
          </p:nvSpPr>
          <p:spPr>
            <a:xfrm rot="-5400000">
              <a:off x="5618399" y="1236641"/>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14"/>
            <p:cNvSpPr/>
            <p:nvPr/>
          </p:nvSpPr>
          <p:spPr>
            <a:xfrm flipH="1">
              <a:off x="5849857" y="1444078"/>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14"/>
            <p:cNvSpPr/>
            <p:nvPr/>
          </p:nvSpPr>
          <p:spPr>
            <a:xfrm rot="-5400000">
              <a:off x="5987081" y="2469743"/>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14"/>
            <p:cNvSpPr/>
            <p:nvPr/>
          </p:nvSpPr>
          <p:spPr>
            <a:xfrm flipH="1">
              <a:off x="6222115" y="2677179"/>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14"/>
            <p:cNvSpPr/>
            <p:nvPr/>
          </p:nvSpPr>
          <p:spPr>
            <a:xfrm rot="-5400000">
              <a:off x="6675341" y="1862244"/>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14"/>
            <p:cNvSpPr/>
            <p:nvPr/>
          </p:nvSpPr>
          <p:spPr>
            <a:xfrm flipH="1">
              <a:off x="6908099" y="2069680"/>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14"/>
            <p:cNvSpPr/>
            <p:nvPr/>
          </p:nvSpPr>
          <p:spPr>
            <a:xfrm rot="-5400000">
              <a:off x="6861141" y="2478088"/>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14"/>
            <p:cNvSpPr/>
            <p:nvPr/>
          </p:nvSpPr>
          <p:spPr>
            <a:xfrm flipH="1">
              <a:off x="7965266" y="2693191"/>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14"/>
            <p:cNvSpPr/>
            <p:nvPr/>
          </p:nvSpPr>
          <p:spPr>
            <a:xfrm flipH="1">
              <a:off x="8145082" y="3309036"/>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14"/>
            <p:cNvSpPr/>
            <p:nvPr/>
          </p:nvSpPr>
          <p:spPr>
            <a:xfrm rot="-5400000">
              <a:off x="7047599" y="3095345"/>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14"/>
            <p:cNvSpPr/>
            <p:nvPr/>
          </p:nvSpPr>
          <p:spPr>
            <a:xfrm flipH="1">
              <a:off x="7276649" y="3302781"/>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14"/>
            <p:cNvSpPr/>
            <p:nvPr/>
          </p:nvSpPr>
          <p:spPr>
            <a:xfrm rot="-5400000">
              <a:off x="7227414" y="3711189"/>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14"/>
            <p:cNvSpPr/>
            <p:nvPr/>
          </p:nvSpPr>
          <p:spPr>
            <a:xfrm flipH="1">
              <a:off x="7462448" y="3918625"/>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14"/>
            <p:cNvSpPr/>
            <p:nvPr/>
          </p:nvSpPr>
          <p:spPr>
            <a:xfrm rot="-5400000">
              <a:off x="8102491" y="3718856"/>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14"/>
            <p:cNvSpPr/>
            <p:nvPr/>
          </p:nvSpPr>
          <p:spPr>
            <a:xfrm flipH="1">
              <a:off x="8334533" y="3926292"/>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14"/>
            <p:cNvSpPr/>
            <p:nvPr/>
          </p:nvSpPr>
          <p:spPr>
            <a:xfrm rot="-5400000">
              <a:off x="8288290" y="4334700"/>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7" name="Google Shape;67;p14"/>
          <p:cNvSpPr txBox="1">
            <a:spLocks noGrp="1"/>
          </p:cNvSpPr>
          <p:nvPr>
            <p:ph type="title"/>
          </p:nvPr>
        </p:nvSpPr>
        <p:spPr>
          <a:xfrm>
            <a:off x="823850" y="866775"/>
            <a:ext cx="4587000" cy="35211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8" name="Google Shape;68;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9"/>
        <p:cNvGrpSpPr/>
        <p:nvPr/>
      </p:nvGrpSpPr>
      <p:grpSpPr>
        <a:xfrm>
          <a:off x="0" y="0"/>
          <a:ext cx="0" cy="0"/>
          <a:chOff x="0" y="0"/>
          <a:chExt cx="0" cy="0"/>
        </a:xfrm>
      </p:grpSpPr>
      <p:grpSp>
        <p:nvGrpSpPr>
          <p:cNvPr id="70" name="Google Shape;70;p15"/>
          <p:cNvGrpSpPr/>
          <p:nvPr/>
        </p:nvGrpSpPr>
        <p:grpSpPr>
          <a:xfrm>
            <a:off x="4406400" y="0"/>
            <a:ext cx="4737600" cy="5143065"/>
            <a:chOff x="4406400" y="0"/>
            <a:chExt cx="4737600" cy="5143065"/>
          </a:xfrm>
        </p:grpSpPr>
        <p:sp>
          <p:nvSpPr>
            <p:cNvPr id="71" name="Google Shape;71;p15"/>
            <p:cNvSpPr/>
            <p:nvPr/>
          </p:nvSpPr>
          <p:spPr>
            <a:xfrm rot="5400000">
              <a:off x="4408200" y="-1800"/>
              <a:ext cx="4734000" cy="4737600"/>
            </a:xfrm>
            <a:prstGeom prst="diagStripe">
              <a:avLst>
                <a:gd name="adj" fmla="val 49469"/>
              </a:avLst>
            </a:prstGeom>
            <a:solidFill>
              <a:schemeClr val="lt1">
                <a:alpha val="3137"/>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15"/>
            <p:cNvSpPr/>
            <p:nvPr/>
          </p:nvSpPr>
          <p:spPr>
            <a:xfrm rot="5400000">
              <a:off x="4841125" y="5700"/>
              <a:ext cx="4298100" cy="4286700"/>
            </a:xfrm>
            <a:prstGeom prst="diagStripe">
              <a:avLst>
                <a:gd name="adj" fmla="val 0"/>
              </a:avLst>
            </a:prstGeom>
            <a:solidFill>
              <a:schemeClr val="lt1">
                <a:alpha val="3137"/>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73;p15"/>
            <p:cNvSpPr/>
            <p:nvPr/>
          </p:nvSpPr>
          <p:spPr>
            <a:xfrm rot="-5400000">
              <a:off x="5618399" y="1236468"/>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15"/>
            <p:cNvSpPr/>
            <p:nvPr/>
          </p:nvSpPr>
          <p:spPr>
            <a:xfrm flipH="1">
              <a:off x="5849857" y="1443956"/>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15"/>
            <p:cNvSpPr/>
            <p:nvPr/>
          </p:nvSpPr>
          <p:spPr>
            <a:xfrm rot="-5400000">
              <a:off x="5987081" y="2469465"/>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15"/>
            <p:cNvSpPr/>
            <p:nvPr/>
          </p:nvSpPr>
          <p:spPr>
            <a:xfrm flipH="1">
              <a:off x="6222115" y="2676953"/>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15"/>
            <p:cNvSpPr/>
            <p:nvPr/>
          </p:nvSpPr>
          <p:spPr>
            <a:xfrm rot="-5400000">
              <a:off x="6675341" y="1862018"/>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15"/>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15"/>
            <p:cNvSpPr/>
            <p:nvPr/>
          </p:nvSpPr>
          <p:spPr>
            <a:xfrm rot="-5400000">
              <a:off x="6861141" y="2477810"/>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15"/>
            <p:cNvSpPr/>
            <p:nvPr/>
          </p:nvSpPr>
          <p:spPr>
            <a:xfrm flipH="1">
              <a:off x="7965266" y="2692963"/>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15"/>
            <p:cNvSpPr/>
            <p:nvPr/>
          </p:nvSpPr>
          <p:spPr>
            <a:xfrm flipH="1">
              <a:off x="8145082" y="3308755"/>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15"/>
            <p:cNvSpPr/>
            <p:nvPr/>
          </p:nvSpPr>
          <p:spPr>
            <a:xfrm rot="-5400000">
              <a:off x="7047599" y="3095015"/>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15"/>
            <p:cNvSpPr/>
            <p:nvPr/>
          </p:nvSpPr>
          <p:spPr>
            <a:xfrm flipH="1">
              <a:off x="7276649" y="3302502"/>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15"/>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15"/>
            <p:cNvSpPr/>
            <p:nvPr/>
          </p:nvSpPr>
          <p:spPr>
            <a:xfrm flipH="1">
              <a:off x="7462448" y="3918294"/>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15"/>
            <p:cNvSpPr/>
            <p:nvPr/>
          </p:nvSpPr>
          <p:spPr>
            <a:xfrm rot="-5400000">
              <a:off x="8102491" y="3718473"/>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15"/>
            <p:cNvSpPr/>
            <p:nvPr/>
          </p:nvSpPr>
          <p:spPr>
            <a:xfrm flipH="1">
              <a:off x="8334533" y="3925960"/>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15"/>
            <p:cNvSpPr/>
            <p:nvPr/>
          </p:nvSpPr>
          <p:spPr>
            <a:xfrm rot="-5400000">
              <a:off x="8288290" y="4334265"/>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9" name="Google Shape;89;p15"/>
          <p:cNvSpPr txBox="1">
            <a:spLocks noGrp="1"/>
          </p:cNvSpPr>
          <p:nvPr>
            <p:ph type="title"/>
          </p:nvPr>
        </p:nvSpPr>
        <p:spPr>
          <a:xfrm>
            <a:off x="823850" y="2053000"/>
            <a:ext cx="4587000" cy="11487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0" name="Google Shape;90;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1"/>
        <p:cNvGrpSpPr/>
        <p:nvPr/>
      </p:nvGrpSpPr>
      <p:grpSpPr>
        <a:xfrm>
          <a:off x="0" y="0"/>
          <a:ext cx="0" cy="0"/>
          <a:chOff x="0" y="0"/>
          <a:chExt cx="0" cy="0"/>
        </a:xfrm>
      </p:grpSpPr>
      <p:grpSp>
        <p:nvGrpSpPr>
          <p:cNvPr id="92" name="Google Shape;92;p16"/>
          <p:cNvGrpSpPr/>
          <p:nvPr/>
        </p:nvGrpSpPr>
        <p:grpSpPr>
          <a:xfrm>
            <a:off x="0" y="381001"/>
            <a:ext cx="1037850" cy="1016288"/>
            <a:chOff x="0" y="381001"/>
            <a:chExt cx="1037850" cy="1016288"/>
          </a:xfrm>
        </p:grpSpPr>
        <p:sp>
          <p:nvSpPr>
            <p:cNvPr id="93" name="Google Shape;93;p16"/>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16"/>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5" name="Google Shape;95;p16"/>
          <p:cNvSpPr txBox="1">
            <a:spLocks noGrp="1"/>
          </p:cNvSpPr>
          <p:nvPr>
            <p:ph type="title"/>
          </p:nvPr>
        </p:nvSpPr>
        <p:spPr>
          <a:xfrm>
            <a:off x="1297500" y="1658325"/>
            <a:ext cx="3036300" cy="1751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96" name="Google Shape;96;p16"/>
          <p:cNvSpPr txBox="1">
            <a:spLocks noGrp="1"/>
          </p:cNvSpPr>
          <p:nvPr>
            <p:ph type="subTitle" idx="1"/>
          </p:nvPr>
        </p:nvSpPr>
        <p:spPr>
          <a:xfrm>
            <a:off x="1297500" y="3538000"/>
            <a:ext cx="3036300" cy="5061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1300"/>
              <a:buNone/>
              <a:defRPr/>
            </a:lvl1pPr>
            <a:lvl2pPr lvl="1" algn="l">
              <a:lnSpc>
                <a:spcPct val="100000"/>
              </a:lnSpc>
              <a:spcBef>
                <a:spcPts val="0"/>
              </a:spcBef>
              <a:spcAft>
                <a:spcPts val="0"/>
              </a:spcAft>
              <a:buSzPts val="1300"/>
              <a:buNone/>
              <a:defRPr sz="1300"/>
            </a:lvl2pPr>
            <a:lvl3pPr lvl="2" algn="l">
              <a:lnSpc>
                <a:spcPct val="100000"/>
              </a:lnSpc>
              <a:spcBef>
                <a:spcPts val="0"/>
              </a:spcBef>
              <a:spcAft>
                <a:spcPts val="0"/>
              </a:spcAft>
              <a:buSzPts val="1300"/>
              <a:buNone/>
              <a:defRPr sz="1300"/>
            </a:lvl3pPr>
            <a:lvl4pPr lvl="3" algn="l">
              <a:lnSpc>
                <a:spcPct val="100000"/>
              </a:lnSpc>
              <a:spcBef>
                <a:spcPts val="0"/>
              </a:spcBef>
              <a:spcAft>
                <a:spcPts val="0"/>
              </a:spcAft>
              <a:buSzPts val="1300"/>
              <a:buNone/>
              <a:defRPr sz="1300"/>
            </a:lvl4pPr>
            <a:lvl5pPr lvl="4" algn="l">
              <a:lnSpc>
                <a:spcPct val="100000"/>
              </a:lnSpc>
              <a:spcBef>
                <a:spcPts val="0"/>
              </a:spcBef>
              <a:spcAft>
                <a:spcPts val="0"/>
              </a:spcAft>
              <a:buSzPts val="1300"/>
              <a:buNone/>
              <a:defRPr sz="1300"/>
            </a:lvl5pPr>
            <a:lvl6pPr lvl="5" algn="l">
              <a:lnSpc>
                <a:spcPct val="100000"/>
              </a:lnSpc>
              <a:spcBef>
                <a:spcPts val="0"/>
              </a:spcBef>
              <a:spcAft>
                <a:spcPts val="0"/>
              </a:spcAft>
              <a:buSzPts val="1300"/>
              <a:buNone/>
              <a:defRPr sz="1300"/>
            </a:lvl6pPr>
            <a:lvl7pPr lvl="6" algn="l">
              <a:lnSpc>
                <a:spcPct val="100000"/>
              </a:lnSpc>
              <a:spcBef>
                <a:spcPts val="0"/>
              </a:spcBef>
              <a:spcAft>
                <a:spcPts val="0"/>
              </a:spcAft>
              <a:buSzPts val="1300"/>
              <a:buNone/>
              <a:defRPr sz="1300"/>
            </a:lvl7pPr>
            <a:lvl8pPr lvl="7" algn="l">
              <a:lnSpc>
                <a:spcPct val="100000"/>
              </a:lnSpc>
              <a:spcBef>
                <a:spcPts val="0"/>
              </a:spcBef>
              <a:spcAft>
                <a:spcPts val="0"/>
              </a:spcAft>
              <a:buSzPts val="1300"/>
              <a:buNone/>
              <a:defRPr sz="1300"/>
            </a:lvl8pPr>
            <a:lvl9pPr lvl="8" algn="l">
              <a:lnSpc>
                <a:spcPct val="100000"/>
              </a:lnSpc>
              <a:spcBef>
                <a:spcPts val="0"/>
              </a:spcBef>
              <a:spcAft>
                <a:spcPts val="0"/>
              </a:spcAft>
              <a:buSzPts val="1300"/>
              <a:buNone/>
              <a:defRPr sz="1300"/>
            </a:lvl9pPr>
          </a:lstStyle>
          <a:p>
            <a:endParaRPr/>
          </a:p>
        </p:txBody>
      </p:sp>
      <p:sp>
        <p:nvSpPr>
          <p:cNvPr id="97" name="Google Shape;97;p16"/>
          <p:cNvSpPr txBox="1">
            <a:spLocks noGrp="1"/>
          </p:cNvSpPr>
          <p:nvPr>
            <p:ph type="body" idx="2"/>
          </p:nvPr>
        </p:nvSpPr>
        <p:spPr>
          <a:xfrm>
            <a:off x="4648200" y="1696600"/>
            <a:ext cx="3676800" cy="23475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98" name="Google Shape;98;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9"/>
        <p:cNvGrpSpPr/>
        <p:nvPr/>
      </p:nvGrpSpPr>
      <p:grpSpPr>
        <a:xfrm>
          <a:off x="0" y="0"/>
          <a:ext cx="0" cy="0"/>
          <a:chOff x="0" y="0"/>
          <a:chExt cx="0" cy="0"/>
        </a:xfrm>
      </p:grpSpPr>
      <p:grpSp>
        <p:nvGrpSpPr>
          <p:cNvPr id="100" name="Google Shape;100;p17"/>
          <p:cNvGrpSpPr/>
          <p:nvPr/>
        </p:nvGrpSpPr>
        <p:grpSpPr>
          <a:xfrm>
            <a:off x="0" y="4128572"/>
            <a:ext cx="698925" cy="684657"/>
            <a:chOff x="0" y="3785672"/>
            <a:chExt cx="698925" cy="684657"/>
          </a:xfrm>
        </p:grpSpPr>
        <p:sp>
          <p:nvSpPr>
            <p:cNvPr id="101" name="Google Shape;101;p17"/>
            <p:cNvSpPr/>
            <p:nvPr/>
          </p:nvSpPr>
          <p:spPr>
            <a:xfrm rot="-5400000">
              <a:off x="0" y="3785672"/>
              <a:ext cx="544800" cy="544800"/>
            </a:xfrm>
            <a:prstGeom prst="diagStripe">
              <a:avLst>
                <a:gd name="adj" fmla="val 50000"/>
              </a:avLst>
            </a:prstGeom>
            <a:solidFill>
              <a:schemeClr val="lt1">
                <a:alpha val="941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17"/>
            <p:cNvSpPr/>
            <p:nvPr/>
          </p:nvSpPr>
          <p:spPr>
            <a:xfrm flipH="1">
              <a:off x="154125" y="3925529"/>
              <a:ext cx="544800" cy="544800"/>
            </a:xfrm>
            <a:prstGeom prst="diagStripe">
              <a:avLst>
                <a:gd name="adj" fmla="val 50000"/>
              </a:avLst>
            </a:prstGeom>
            <a:solidFill>
              <a:schemeClr val="lt1">
                <a:alpha val="941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3" name="Google Shape;103;p17"/>
          <p:cNvSpPr txBox="1">
            <a:spLocks noGrp="1"/>
          </p:cNvSpPr>
          <p:nvPr>
            <p:ph type="body" idx="1"/>
          </p:nvPr>
        </p:nvSpPr>
        <p:spPr>
          <a:xfrm>
            <a:off x="812725" y="4305375"/>
            <a:ext cx="6936000" cy="5238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300"/>
              <a:buNone/>
              <a:defRPr/>
            </a:lvl1pPr>
          </a:lstStyle>
          <a:p>
            <a:endParaRPr/>
          </a:p>
        </p:txBody>
      </p:sp>
      <p:sp>
        <p:nvSpPr>
          <p:cNvPr id="104" name="Google Shape;104;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chemeClr val="dk1"/>
        </a:solidFill>
        <a:effectLst/>
      </p:bgPr>
    </p:bg>
    <p:spTree>
      <p:nvGrpSpPr>
        <p:cNvPr id="1" name="Shape 5"/>
        <p:cNvGrpSpPr/>
        <p:nvPr/>
      </p:nvGrpSpPr>
      <p:grpSpPr>
        <a:xfrm>
          <a:off x="0" y="0"/>
          <a:ext cx="0" cy="0"/>
          <a:chOff x="0" y="0"/>
          <a:chExt cx="0" cy="0"/>
        </a:xfrm>
      </p:grpSpPr>
      <p:sp>
        <p:nvSpPr>
          <p:cNvPr id="6" name="Google Shape;6;p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2pPr>
            <a:lvl3pPr marR="0" lvl="2"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3pPr>
            <a:lvl4pPr marR="0" lvl="3"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4pPr>
            <a:lvl5pPr marR="0" lvl="4"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5pPr>
            <a:lvl6pPr marR="0" lvl="5"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6pPr>
            <a:lvl7pPr marR="0" lvl="6"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7pPr>
            <a:lvl8pPr marR="0" lvl="7"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8pPr>
            <a:lvl9pPr marR="0" lvl="8"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9pPr>
          </a:lstStyle>
          <a:p>
            <a:endParaRPr/>
          </a:p>
        </p:txBody>
      </p:sp>
      <p:sp>
        <p:nvSpPr>
          <p:cNvPr id="7" name="Google Shape;7;p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11150" algn="l" rtl="0">
              <a:lnSpc>
                <a:spcPct val="115000"/>
              </a:lnSpc>
              <a:spcBef>
                <a:spcPts val="0"/>
              </a:spcBef>
              <a:spcAft>
                <a:spcPts val="0"/>
              </a:spcAft>
              <a:buClr>
                <a:schemeClr val="lt1"/>
              </a:buClr>
              <a:buSzPts val="1300"/>
              <a:buFont typeface="Lato"/>
              <a:buChar char="●"/>
              <a:defRPr sz="1300" b="0" i="0" u="none" strike="noStrike" cap="none">
                <a:solidFill>
                  <a:schemeClr val="lt1"/>
                </a:solidFill>
                <a:latin typeface="Lato"/>
                <a:ea typeface="Lato"/>
                <a:cs typeface="Lato"/>
                <a:sym typeface="Lato"/>
              </a:defRPr>
            </a:lvl1pPr>
            <a:lvl2pPr marL="914400" marR="0" lvl="1" indent="-298450" algn="l" rtl="0">
              <a:lnSpc>
                <a:spcPct val="115000"/>
              </a:lnSpc>
              <a:spcBef>
                <a:spcPts val="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2pPr>
            <a:lvl3pPr marL="1371600" marR="0" lvl="2" indent="-298450" algn="l" rtl="0">
              <a:lnSpc>
                <a:spcPct val="115000"/>
              </a:lnSpc>
              <a:spcBef>
                <a:spcPts val="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3pPr>
            <a:lvl4pPr marL="1828800" marR="0" lvl="3" indent="-298450" algn="l" rtl="0">
              <a:lnSpc>
                <a:spcPct val="115000"/>
              </a:lnSpc>
              <a:spcBef>
                <a:spcPts val="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4pPr>
            <a:lvl5pPr marL="2286000" marR="0" lvl="4" indent="-298450" algn="l" rtl="0">
              <a:lnSpc>
                <a:spcPct val="115000"/>
              </a:lnSpc>
              <a:spcBef>
                <a:spcPts val="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5pPr>
            <a:lvl6pPr marL="2743200" marR="0" lvl="5" indent="-298450" algn="l" rtl="0">
              <a:lnSpc>
                <a:spcPct val="115000"/>
              </a:lnSpc>
              <a:spcBef>
                <a:spcPts val="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6pPr>
            <a:lvl7pPr marL="3200400" marR="0" lvl="6" indent="-298450" algn="l" rtl="0">
              <a:lnSpc>
                <a:spcPct val="115000"/>
              </a:lnSpc>
              <a:spcBef>
                <a:spcPts val="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7pPr>
            <a:lvl8pPr marL="3657600" marR="0" lvl="7" indent="-298450" algn="l" rtl="0">
              <a:lnSpc>
                <a:spcPct val="115000"/>
              </a:lnSpc>
              <a:spcBef>
                <a:spcPts val="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8pPr>
            <a:lvl9pPr marL="4114800" marR="0" lvl="8" indent="-298450" algn="l" rtl="0">
              <a:lnSpc>
                <a:spcPct val="115000"/>
              </a:lnSpc>
              <a:spcBef>
                <a:spcPts val="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9pPr>
          </a:lstStyle>
          <a:p>
            <a:endParaRPr/>
          </a:p>
        </p:txBody>
      </p:sp>
      <p:sp>
        <p:nvSpPr>
          <p:cNvPr id="8" name="Google Shape;8;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mailto:soupnazi@efnet.ru"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
          <p:cNvSpPr txBox="1">
            <a:spLocks noGrp="1"/>
          </p:cNvSpPr>
          <p:nvPr>
            <p:ph type="ctrTitle"/>
          </p:nvPr>
        </p:nvSpPr>
        <p:spPr>
          <a:xfrm>
            <a:off x="3537150" y="1578400"/>
            <a:ext cx="5017500" cy="15789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4000"/>
              <a:buNone/>
            </a:pPr>
            <a:r>
              <a:rPr lang="en"/>
              <a:t>TJX 2007 BREACH</a:t>
            </a:r>
            <a:endParaRPr/>
          </a:p>
        </p:txBody>
      </p:sp>
      <p:sp>
        <p:nvSpPr>
          <p:cNvPr id="148" name="Google Shape;148;p1"/>
          <p:cNvSpPr txBox="1">
            <a:spLocks noGrp="1"/>
          </p:cNvSpPr>
          <p:nvPr>
            <p:ph type="subTitle" idx="1"/>
          </p:nvPr>
        </p:nvSpPr>
        <p:spPr>
          <a:xfrm>
            <a:off x="5083950" y="3924925"/>
            <a:ext cx="3470700" cy="638700"/>
          </a:xfrm>
          <a:prstGeom prst="rect">
            <a:avLst/>
          </a:prstGeom>
          <a:noFill/>
          <a:ln>
            <a:noFill/>
          </a:ln>
        </p:spPr>
        <p:txBody>
          <a:bodyPr spcFirstLastPara="1" wrap="square" lIns="91425" tIns="91425" rIns="91425" bIns="91425" anchor="t" anchorCtr="0">
            <a:normAutofit fontScale="92500" lnSpcReduction="20000"/>
          </a:bodyPr>
          <a:lstStyle/>
          <a:p>
            <a:pPr marL="0" lvl="0" indent="0" algn="l" rtl="0">
              <a:lnSpc>
                <a:spcPct val="100000"/>
              </a:lnSpc>
              <a:spcBef>
                <a:spcPts val="0"/>
              </a:spcBef>
              <a:spcAft>
                <a:spcPts val="0"/>
              </a:spcAft>
              <a:buSzPct val="108108"/>
              <a:buNone/>
            </a:pPr>
            <a:r>
              <a:rPr lang="en"/>
              <a:t>Clint Hyde and Matt Hicks</a:t>
            </a:r>
            <a:endParaRPr/>
          </a:p>
          <a:p>
            <a:pPr marL="0" lvl="0" indent="0" algn="l" rtl="0">
              <a:lnSpc>
                <a:spcPct val="100000"/>
              </a:lnSpc>
              <a:spcBef>
                <a:spcPts val="0"/>
              </a:spcBef>
              <a:spcAft>
                <a:spcPts val="0"/>
              </a:spcAft>
              <a:buSzPct val="108108"/>
              <a:buNone/>
            </a:pPr>
            <a:endParaRPr/>
          </a:p>
          <a:p>
            <a:pPr marL="0" lvl="0" indent="0" algn="l" rtl="0">
              <a:lnSpc>
                <a:spcPct val="100000"/>
              </a:lnSpc>
              <a:spcBef>
                <a:spcPts val="0"/>
              </a:spcBef>
              <a:spcAft>
                <a:spcPts val="0"/>
              </a:spcAft>
              <a:buSzPct val="108108"/>
              <a:buNone/>
            </a:pPr>
            <a:r>
              <a:rPr lang="en"/>
              <a:t>Information Assurance Breach Presentation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g22bd726979e_0_1"/>
          <p:cNvSpPr txBox="1">
            <a:spLocks noGrp="1"/>
          </p:cNvSpPr>
          <p:nvPr>
            <p:ph type="title"/>
          </p:nvPr>
        </p:nvSpPr>
        <p:spPr>
          <a:xfrm>
            <a:off x="1297500" y="393750"/>
            <a:ext cx="3798900" cy="14931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Clr>
                <a:schemeClr val="lt2"/>
              </a:buClr>
              <a:buSzPts val="2700"/>
              <a:buFont typeface="Century Gothic"/>
              <a:buNone/>
            </a:pPr>
            <a:r>
              <a:rPr lang="en"/>
              <a:t>TJX Vulnerabilities</a:t>
            </a:r>
            <a:endParaRPr/>
          </a:p>
        </p:txBody>
      </p:sp>
      <p:sp>
        <p:nvSpPr>
          <p:cNvPr id="229" name="Google Shape;229;g22bd726979e_0_1"/>
          <p:cNvSpPr txBox="1">
            <a:spLocks noGrp="1"/>
          </p:cNvSpPr>
          <p:nvPr>
            <p:ph type="body" idx="1"/>
          </p:nvPr>
        </p:nvSpPr>
        <p:spPr>
          <a:xfrm>
            <a:off x="1297500" y="1972550"/>
            <a:ext cx="3798900" cy="2415900"/>
          </a:xfrm>
          <a:prstGeom prst="rect">
            <a:avLst/>
          </a:prstGeom>
          <a:noFill/>
          <a:ln>
            <a:noFill/>
          </a:ln>
        </p:spPr>
        <p:txBody>
          <a:bodyPr spcFirstLastPara="1" wrap="square" lIns="68575" tIns="34275" rIns="68575" bIns="34275" anchor="t" anchorCtr="0">
            <a:normAutofit/>
          </a:bodyPr>
          <a:lstStyle/>
          <a:p>
            <a:pPr marL="254000" lvl="0" indent="-260350" algn="l" rtl="0">
              <a:lnSpc>
                <a:spcPct val="100000"/>
              </a:lnSpc>
              <a:spcBef>
                <a:spcPts val="0"/>
              </a:spcBef>
              <a:spcAft>
                <a:spcPts val="0"/>
              </a:spcAft>
              <a:buSzPts val="1100"/>
              <a:buChar char="➢"/>
            </a:pPr>
            <a:r>
              <a:rPr lang="en"/>
              <a:t>TJX was not in compliance with various PCI standards</a:t>
            </a:r>
            <a:endParaRPr/>
          </a:p>
          <a:p>
            <a:pPr marL="254000" lvl="0" indent="-260350" algn="l" rtl="0">
              <a:lnSpc>
                <a:spcPct val="100000"/>
              </a:lnSpc>
              <a:spcBef>
                <a:spcPts val="800"/>
              </a:spcBef>
              <a:spcAft>
                <a:spcPts val="0"/>
              </a:spcAft>
              <a:buSzPts val="1100"/>
              <a:buChar char="➢"/>
            </a:pPr>
            <a:r>
              <a:rPr lang="en"/>
              <a:t>Wireless network inadequately secured using WEP instead of WPA</a:t>
            </a:r>
            <a:endParaRPr/>
          </a:p>
          <a:p>
            <a:pPr marL="254000" lvl="0" indent="-260350" algn="l" rtl="0">
              <a:lnSpc>
                <a:spcPct val="100000"/>
              </a:lnSpc>
              <a:spcBef>
                <a:spcPts val="800"/>
              </a:spcBef>
              <a:spcAft>
                <a:spcPts val="0"/>
              </a:spcAft>
              <a:buSzPts val="1100"/>
              <a:buChar char="➢"/>
            </a:pPr>
            <a:r>
              <a:rPr lang="en"/>
              <a:t>No or minimal monitoring/security of physical assets in stores</a:t>
            </a:r>
            <a:endParaRPr/>
          </a:p>
          <a:p>
            <a:pPr marL="254000" lvl="0" indent="-260350" algn="l" rtl="0">
              <a:lnSpc>
                <a:spcPct val="100000"/>
              </a:lnSpc>
              <a:spcBef>
                <a:spcPts val="800"/>
              </a:spcBef>
              <a:spcAft>
                <a:spcPts val="0"/>
              </a:spcAft>
              <a:buSzPts val="1100"/>
              <a:buChar char="➢"/>
            </a:pPr>
            <a:r>
              <a:rPr lang="en"/>
              <a:t>No regular security or network auditing in place </a:t>
            </a:r>
            <a:endParaRPr/>
          </a:p>
          <a:p>
            <a:pPr marL="254000" lvl="0" indent="-190500" algn="l" rtl="0">
              <a:lnSpc>
                <a:spcPct val="100000"/>
              </a:lnSpc>
              <a:spcBef>
                <a:spcPts val="800"/>
              </a:spcBef>
              <a:spcAft>
                <a:spcPts val="0"/>
              </a:spcAft>
              <a:buSzPts val="1100"/>
              <a:buNone/>
            </a:pPr>
            <a:endParaRPr/>
          </a:p>
        </p:txBody>
      </p:sp>
      <p:pic>
        <p:nvPicPr>
          <p:cNvPr id="230" name="Google Shape;230;g22bd726979e_0_1"/>
          <p:cNvPicPr preferRelativeResize="0"/>
          <p:nvPr/>
        </p:nvPicPr>
        <p:blipFill>
          <a:blip r:embed="rId3">
            <a:alphaModFix/>
          </a:blip>
          <a:stretch>
            <a:fillRect/>
          </a:stretch>
        </p:blipFill>
        <p:spPr>
          <a:xfrm>
            <a:off x="5248800" y="152400"/>
            <a:ext cx="1860050" cy="1420476"/>
          </a:xfrm>
          <a:prstGeom prst="rect">
            <a:avLst/>
          </a:prstGeom>
          <a:noFill/>
          <a:ln>
            <a:noFill/>
          </a:ln>
        </p:spPr>
      </p:pic>
      <p:pic>
        <p:nvPicPr>
          <p:cNvPr id="231" name="Google Shape;231;g22bd726979e_0_1"/>
          <p:cNvPicPr preferRelativeResize="0"/>
          <p:nvPr/>
        </p:nvPicPr>
        <p:blipFill>
          <a:blip r:embed="rId4">
            <a:alphaModFix/>
          </a:blip>
          <a:stretch>
            <a:fillRect/>
          </a:stretch>
        </p:blipFill>
        <p:spPr>
          <a:xfrm>
            <a:off x="6804811" y="1861512"/>
            <a:ext cx="1149287" cy="1420477"/>
          </a:xfrm>
          <a:prstGeom prst="rect">
            <a:avLst/>
          </a:prstGeom>
          <a:noFill/>
          <a:ln>
            <a:noFill/>
          </a:ln>
        </p:spPr>
      </p:pic>
      <p:pic>
        <p:nvPicPr>
          <p:cNvPr id="232" name="Google Shape;232;g22bd726979e_0_1"/>
          <p:cNvPicPr preferRelativeResize="0"/>
          <p:nvPr/>
        </p:nvPicPr>
        <p:blipFill>
          <a:blip r:embed="rId5">
            <a:alphaModFix/>
          </a:blip>
          <a:stretch>
            <a:fillRect/>
          </a:stretch>
        </p:blipFill>
        <p:spPr>
          <a:xfrm>
            <a:off x="7476250" y="3475750"/>
            <a:ext cx="1667750" cy="1667750"/>
          </a:xfrm>
          <a:prstGeom prst="rect">
            <a:avLst/>
          </a:prstGeom>
          <a:noFill/>
          <a:ln>
            <a:noFill/>
          </a:ln>
        </p:spPr>
      </p:pic>
      <p:cxnSp>
        <p:nvCxnSpPr>
          <p:cNvPr id="233" name="Google Shape;233;g22bd726979e_0_1"/>
          <p:cNvCxnSpPr>
            <a:stCxn id="230" idx="2"/>
            <a:endCxn id="231" idx="1"/>
          </p:cNvCxnSpPr>
          <p:nvPr/>
        </p:nvCxnSpPr>
        <p:spPr>
          <a:xfrm rot="-5400000" flipH="1">
            <a:off x="5992375" y="1759326"/>
            <a:ext cx="999000" cy="626100"/>
          </a:xfrm>
          <a:prstGeom prst="bentConnector2">
            <a:avLst/>
          </a:prstGeom>
          <a:noFill/>
          <a:ln w="9525" cap="flat" cmpd="sng">
            <a:solidFill>
              <a:schemeClr val="dk2"/>
            </a:solidFill>
            <a:prstDash val="solid"/>
            <a:round/>
            <a:headEnd type="none" w="med" len="med"/>
            <a:tailEnd type="none" w="med" len="med"/>
          </a:ln>
        </p:spPr>
      </p:cxnSp>
      <p:cxnSp>
        <p:nvCxnSpPr>
          <p:cNvPr id="234" name="Google Shape;234;g22bd726979e_0_1"/>
          <p:cNvCxnSpPr>
            <a:endCxn id="232" idx="0"/>
          </p:cNvCxnSpPr>
          <p:nvPr/>
        </p:nvCxnSpPr>
        <p:spPr>
          <a:xfrm rot="-5400000" flipH="1">
            <a:off x="7552925" y="2718550"/>
            <a:ext cx="915900" cy="598500"/>
          </a:xfrm>
          <a:prstGeom prst="bentConnector3">
            <a:avLst>
              <a:gd name="adj1" fmla="val -8"/>
            </a:avLst>
          </a:prstGeom>
          <a:noFill/>
          <a:ln w="9525" cap="flat" cmpd="sng">
            <a:solidFill>
              <a:schemeClr val="dk2"/>
            </a:solidFill>
            <a:prstDash val="solid"/>
            <a:round/>
            <a:headEnd type="none" w="med" len="med"/>
            <a:tailEnd type="none" w="med" len="med"/>
          </a:ln>
        </p:spPr>
      </p:cxnSp>
      <p:sp>
        <p:nvSpPr>
          <p:cNvPr id="235" name="Google Shape;235;g22bd726979e_0_1"/>
          <p:cNvSpPr txBox="1"/>
          <p:nvPr/>
        </p:nvSpPr>
        <p:spPr>
          <a:xfrm>
            <a:off x="7261250" y="152400"/>
            <a:ext cx="1785300" cy="923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solidFill>
                  <a:schemeClr val="lt1"/>
                </a:solidFill>
              </a:rPr>
              <a:t>Threat Agents:</a:t>
            </a:r>
            <a:endParaRPr sz="1600">
              <a:solidFill>
                <a:schemeClr val="lt1"/>
              </a:solidFill>
            </a:endParaRPr>
          </a:p>
          <a:p>
            <a:pPr marL="0" lvl="0" indent="0" algn="ctr" rtl="0">
              <a:spcBef>
                <a:spcPts val="0"/>
              </a:spcBef>
              <a:spcAft>
                <a:spcPts val="0"/>
              </a:spcAft>
              <a:buNone/>
            </a:pPr>
            <a:r>
              <a:rPr lang="en" sz="1600">
                <a:solidFill>
                  <a:schemeClr val="lt1"/>
                </a:solidFill>
              </a:rPr>
              <a:t>Albert Gonzales</a:t>
            </a:r>
            <a:endParaRPr sz="1600">
              <a:solidFill>
                <a:schemeClr val="lt1"/>
              </a:solidFill>
            </a:endParaRPr>
          </a:p>
          <a:p>
            <a:pPr marL="0" lvl="0" indent="0" algn="ctr" rtl="0">
              <a:spcBef>
                <a:spcPts val="0"/>
              </a:spcBef>
              <a:spcAft>
                <a:spcPts val="0"/>
              </a:spcAft>
              <a:buNone/>
            </a:pPr>
            <a:r>
              <a:rPr lang="en" sz="1600">
                <a:solidFill>
                  <a:schemeClr val="lt1"/>
                </a:solidFill>
              </a:rPr>
              <a:t>And Company</a:t>
            </a:r>
            <a:endParaRPr sz="1600">
              <a:solidFill>
                <a:schemeClr val="lt1"/>
              </a:solidFill>
            </a:endParaRPr>
          </a:p>
        </p:txBody>
      </p:sp>
      <p:sp>
        <p:nvSpPr>
          <p:cNvPr id="236" name="Google Shape;236;g22bd726979e_0_1"/>
          <p:cNvSpPr txBox="1"/>
          <p:nvPr/>
        </p:nvSpPr>
        <p:spPr>
          <a:xfrm>
            <a:off x="6695650" y="4222225"/>
            <a:ext cx="7806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rPr>
              <a:t>Victim:</a:t>
            </a:r>
            <a:endParaRPr>
              <a:solidFill>
                <a:schemeClr val="lt1"/>
              </a:solidFill>
            </a:endParaRPr>
          </a:p>
          <a:p>
            <a:pPr marL="0" lvl="0" indent="0" algn="ctr" rtl="0">
              <a:spcBef>
                <a:spcPts val="0"/>
              </a:spcBef>
              <a:spcAft>
                <a:spcPts val="0"/>
              </a:spcAft>
              <a:buNone/>
            </a:pPr>
            <a:r>
              <a:rPr lang="en">
                <a:solidFill>
                  <a:schemeClr val="lt1"/>
                </a:solidFill>
              </a:rPr>
              <a:t>TJX</a:t>
            </a:r>
            <a:endParaRPr>
              <a:solidFill>
                <a:schemeClr val="lt1"/>
              </a:solidFill>
            </a:endParaRPr>
          </a:p>
        </p:txBody>
      </p:sp>
      <p:pic>
        <p:nvPicPr>
          <p:cNvPr id="237" name="Google Shape;237;g22bd726979e_0_1"/>
          <p:cNvPicPr preferRelativeResize="0"/>
          <p:nvPr/>
        </p:nvPicPr>
        <p:blipFill>
          <a:blip r:embed="rId3">
            <a:alphaModFix/>
          </a:blip>
          <a:stretch>
            <a:fillRect/>
          </a:stretch>
        </p:blipFill>
        <p:spPr>
          <a:xfrm>
            <a:off x="6912975" y="406652"/>
            <a:ext cx="288799" cy="220547"/>
          </a:xfrm>
          <a:prstGeom prst="rect">
            <a:avLst/>
          </a:prstGeom>
          <a:noFill/>
          <a:ln>
            <a:noFill/>
          </a:ln>
        </p:spPr>
      </p:pic>
      <p:pic>
        <p:nvPicPr>
          <p:cNvPr id="238" name="Google Shape;238;g22bd726979e_0_1"/>
          <p:cNvPicPr preferRelativeResize="0"/>
          <p:nvPr/>
        </p:nvPicPr>
        <p:blipFill>
          <a:blip r:embed="rId3">
            <a:alphaModFix/>
          </a:blip>
          <a:stretch>
            <a:fillRect/>
          </a:stretch>
        </p:blipFill>
        <p:spPr>
          <a:xfrm>
            <a:off x="7053450" y="682850"/>
            <a:ext cx="288799" cy="220549"/>
          </a:xfrm>
          <a:prstGeom prst="rect">
            <a:avLst/>
          </a:prstGeom>
          <a:noFill/>
          <a:ln>
            <a:noFill/>
          </a:ln>
        </p:spPr>
      </p:pic>
      <p:pic>
        <p:nvPicPr>
          <p:cNvPr id="239" name="Google Shape;239;g22bd726979e_0_1"/>
          <p:cNvPicPr preferRelativeResize="0"/>
          <p:nvPr/>
        </p:nvPicPr>
        <p:blipFill>
          <a:blip r:embed="rId3">
            <a:alphaModFix/>
          </a:blip>
          <a:stretch>
            <a:fillRect/>
          </a:stretch>
        </p:blipFill>
        <p:spPr>
          <a:xfrm>
            <a:off x="5096400" y="1030025"/>
            <a:ext cx="288799" cy="220549"/>
          </a:xfrm>
          <a:prstGeom prst="rect">
            <a:avLst/>
          </a:prstGeom>
          <a:noFill/>
          <a:ln>
            <a:noFill/>
          </a:ln>
        </p:spPr>
      </p:pic>
      <p:pic>
        <p:nvPicPr>
          <p:cNvPr id="240" name="Google Shape;240;g22bd726979e_0_1"/>
          <p:cNvPicPr preferRelativeResize="0"/>
          <p:nvPr/>
        </p:nvPicPr>
        <p:blipFill>
          <a:blip r:embed="rId3">
            <a:alphaModFix/>
          </a:blip>
          <a:stretch>
            <a:fillRect/>
          </a:stretch>
        </p:blipFill>
        <p:spPr>
          <a:xfrm>
            <a:off x="5248800" y="1291250"/>
            <a:ext cx="288799" cy="220549"/>
          </a:xfrm>
          <a:prstGeom prst="rect">
            <a:avLst/>
          </a:prstGeom>
          <a:noFill/>
          <a:ln>
            <a:noFill/>
          </a:ln>
        </p:spPr>
      </p:pic>
      <p:pic>
        <p:nvPicPr>
          <p:cNvPr id="241" name="Google Shape;241;g22bd726979e_0_1"/>
          <p:cNvPicPr preferRelativeResize="0"/>
          <p:nvPr/>
        </p:nvPicPr>
        <p:blipFill>
          <a:blip r:embed="rId3">
            <a:alphaModFix/>
          </a:blip>
          <a:stretch>
            <a:fillRect/>
          </a:stretch>
        </p:blipFill>
        <p:spPr>
          <a:xfrm>
            <a:off x="5433575" y="1572875"/>
            <a:ext cx="288799" cy="220549"/>
          </a:xfrm>
          <a:prstGeom prst="rect">
            <a:avLst/>
          </a:prstGeom>
          <a:noFill/>
          <a:ln>
            <a:noFill/>
          </a:ln>
        </p:spPr>
      </p:pic>
      <p:pic>
        <p:nvPicPr>
          <p:cNvPr id="242" name="Google Shape;242;g22bd726979e_0_1"/>
          <p:cNvPicPr preferRelativeResize="0"/>
          <p:nvPr/>
        </p:nvPicPr>
        <p:blipFill>
          <a:blip r:embed="rId3">
            <a:alphaModFix/>
          </a:blip>
          <a:stretch>
            <a:fillRect/>
          </a:stretch>
        </p:blipFill>
        <p:spPr>
          <a:xfrm>
            <a:off x="5806200" y="1659750"/>
            <a:ext cx="288799" cy="220549"/>
          </a:xfrm>
          <a:prstGeom prst="rect">
            <a:avLst/>
          </a:prstGeom>
          <a:noFill/>
          <a:ln>
            <a:noFill/>
          </a:ln>
        </p:spPr>
      </p:pic>
      <p:pic>
        <p:nvPicPr>
          <p:cNvPr id="243" name="Google Shape;243;g22bd726979e_0_1"/>
          <p:cNvPicPr preferRelativeResize="0"/>
          <p:nvPr/>
        </p:nvPicPr>
        <p:blipFill>
          <a:blip r:embed="rId3">
            <a:alphaModFix/>
          </a:blip>
          <a:stretch>
            <a:fillRect/>
          </a:stretch>
        </p:blipFill>
        <p:spPr>
          <a:xfrm>
            <a:off x="6257550" y="1572875"/>
            <a:ext cx="288799" cy="220549"/>
          </a:xfrm>
          <a:prstGeom prst="rect">
            <a:avLst/>
          </a:prstGeom>
          <a:noFill/>
          <a:ln>
            <a:noFill/>
          </a:ln>
        </p:spPr>
      </p:pic>
      <p:pic>
        <p:nvPicPr>
          <p:cNvPr id="244" name="Google Shape;244;g22bd726979e_0_1"/>
          <p:cNvPicPr preferRelativeResize="0"/>
          <p:nvPr/>
        </p:nvPicPr>
        <p:blipFill>
          <a:blip r:embed="rId3">
            <a:alphaModFix/>
          </a:blip>
          <a:stretch>
            <a:fillRect/>
          </a:stretch>
        </p:blipFill>
        <p:spPr>
          <a:xfrm>
            <a:off x="7150500" y="959038"/>
            <a:ext cx="288801" cy="220549"/>
          </a:xfrm>
          <a:prstGeom prst="rect">
            <a:avLst/>
          </a:prstGeom>
          <a:noFill/>
          <a:ln>
            <a:noFill/>
          </a:ln>
        </p:spPr>
      </p:pic>
      <p:pic>
        <p:nvPicPr>
          <p:cNvPr id="245" name="Google Shape;245;g22bd726979e_0_1"/>
          <p:cNvPicPr preferRelativeResize="0"/>
          <p:nvPr/>
        </p:nvPicPr>
        <p:blipFill>
          <a:blip r:embed="rId3">
            <a:alphaModFix/>
          </a:blip>
          <a:stretch>
            <a:fillRect/>
          </a:stretch>
        </p:blipFill>
        <p:spPr>
          <a:xfrm>
            <a:off x="6972450" y="1235225"/>
            <a:ext cx="288799" cy="220549"/>
          </a:xfrm>
          <a:prstGeom prst="rect">
            <a:avLst/>
          </a:prstGeom>
          <a:noFill/>
          <a:ln>
            <a:noFill/>
          </a:ln>
        </p:spPr>
      </p:pic>
      <p:pic>
        <p:nvPicPr>
          <p:cNvPr id="246" name="Google Shape;246;g22bd726979e_0_1"/>
          <p:cNvPicPr preferRelativeResize="0"/>
          <p:nvPr/>
        </p:nvPicPr>
        <p:blipFill>
          <a:blip r:embed="rId3">
            <a:alphaModFix/>
          </a:blip>
          <a:stretch>
            <a:fillRect/>
          </a:stretch>
        </p:blipFill>
        <p:spPr>
          <a:xfrm>
            <a:off x="6624175" y="1439200"/>
            <a:ext cx="288799" cy="220549"/>
          </a:xfrm>
          <a:prstGeom prst="rect">
            <a:avLst/>
          </a:prstGeom>
          <a:noFill/>
          <a:ln>
            <a:noFill/>
          </a:ln>
        </p:spPr>
      </p:pic>
      <p:sp>
        <p:nvSpPr>
          <p:cNvPr id="247" name="Google Shape;247;g22bd726979e_0_1"/>
          <p:cNvSpPr txBox="1"/>
          <p:nvPr/>
        </p:nvSpPr>
        <p:spPr>
          <a:xfrm>
            <a:off x="7711625" y="2185825"/>
            <a:ext cx="10248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lt1"/>
                </a:solidFill>
                <a:latin typeface="Lato"/>
                <a:ea typeface="Lato"/>
                <a:cs typeface="Lato"/>
                <a:sym typeface="Lato"/>
              </a:rPr>
              <a:t>TJX Servers</a:t>
            </a:r>
            <a:endParaRPr sz="1200">
              <a:solidFill>
                <a:schemeClr val="lt1"/>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g22bd726979e_0_242"/>
          <p:cNvSpPr txBox="1">
            <a:spLocks noGrp="1"/>
          </p:cNvSpPr>
          <p:nvPr>
            <p:ph type="title"/>
          </p:nvPr>
        </p:nvSpPr>
        <p:spPr>
          <a:xfrm>
            <a:off x="1210600" y="393750"/>
            <a:ext cx="7332000" cy="9141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Clr>
                <a:schemeClr val="lt2"/>
              </a:buClr>
              <a:buSzPts val="2700"/>
              <a:buFont typeface="Century Gothic"/>
              <a:buNone/>
            </a:pPr>
            <a:r>
              <a:rPr lang="en"/>
              <a:t>Reason TJX Did Not Meet Security Standards</a:t>
            </a:r>
            <a:endParaRPr/>
          </a:p>
        </p:txBody>
      </p:sp>
      <p:sp>
        <p:nvSpPr>
          <p:cNvPr id="253" name="Google Shape;253;g22bd726979e_0_242"/>
          <p:cNvSpPr txBox="1">
            <a:spLocks noGrp="1"/>
          </p:cNvSpPr>
          <p:nvPr>
            <p:ph type="body" idx="1"/>
          </p:nvPr>
        </p:nvSpPr>
        <p:spPr>
          <a:xfrm>
            <a:off x="1297500" y="1567550"/>
            <a:ext cx="7038900" cy="2911200"/>
          </a:xfrm>
          <a:prstGeom prst="rect">
            <a:avLst/>
          </a:prstGeom>
          <a:noFill/>
          <a:ln>
            <a:noFill/>
          </a:ln>
        </p:spPr>
        <p:txBody>
          <a:bodyPr spcFirstLastPara="1" wrap="square" lIns="68575" tIns="34275" rIns="68575" bIns="34275" anchor="t" anchorCtr="0">
            <a:normAutofit/>
          </a:bodyPr>
          <a:lstStyle/>
          <a:p>
            <a:pPr marL="457200" lvl="0" indent="-330200" algn="l" rtl="0">
              <a:lnSpc>
                <a:spcPct val="100000"/>
              </a:lnSpc>
              <a:spcBef>
                <a:spcPts val="800"/>
              </a:spcBef>
              <a:spcAft>
                <a:spcPts val="0"/>
              </a:spcAft>
              <a:buSzPts val="1600"/>
              <a:buChar char="➢"/>
            </a:pPr>
            <a:r>
              <a:rPr lang="en" sz="1600"/>
              <a:t>An email from the CIO of TJX that went public indicated that TJX was more concerned with saving money and skipping security/auditing requirements.</a:t>
            </a:r>
            <a:endParaRPr sz="1600"/>
          </a:p>
          <a:p>
            <a:pPr marL="457200" lvl="0" indent="0" algn="l" rtl="0">
              <a:lnSpc>
                <a:spcPct val="100000"/>
              </a:lnSpc>
              <a:spcBef>
                <a:spcPts val="800"/>
              </a:spcBef>
              <a:spcAft>
                <a:spcPts val="0"/>
              </a:spcAft>
              <a:buNone/>
            </a:pPr>
            <a:endParaRPr sz="1600"/>
          </a:p>
          <a:p>
            <a:pPr marL="457200" lvl="0" indent="-330200" algn="l" rtl="0">
              <a:lnSpc>
                <a:spcPct val="100000"/>
              </a:lnSpc>
              <a:spcBef>
                <a:spcPts val="800"/>
              </a:spcBef>
              <a:spcAft>
                <a:spcPts val="0"/>
              </a:spcAft>
              <a:buSzPts val="1600"/>
              <a:buChar char="➢"/>
            </a:pPr>
            <a:r>
              <a:rPr lang="en" sz="1600"/>
              <a:t>The CIO suggested delaying conversion of in-store wireless encryption standards from the easily cracked Wired Equivalent Privacy (WEP) to Wi-Fi Protected Access (WPA). He clearly understood that WEP was less than ideal, but at the time PCI did not explicitly mandate WPA. He believed TJX should take advantage of the leniency to save cash, in spite of the security risks.</a:t>
            </a:r>
            <a:endParaRPr sz="16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g22bd726979e_0_473"/>
          <p:cNvSpPr txBox="1">
            <a:spLocks noGrp="1"/>
          </p:cNvSpPr>
          <p:nvPr>
            <p:ph type="title"/>
          </p:nvPr>
        </p:nvSpPr>
        <p:spPr>
          <a:xfrm>
            <a:off x="1297500" y="393750"/>
            <a:ext cx="7038900" cy="9141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Clr>
                <a:schemeClr val="lt2"/>
              </a:buClr>
              <a:buSzPts val="1400"/>
              <a:buNone/>
            </a:pPr>
            <a:r>
              <a:rPr lang="en" sz="3000"/>
              <a:t>PCI Noncompliance</a:t>
            </a:r>
            <a:endParaRPr sz="3000"/>
          </a:p>
        </p:txBody>
      </p:sp>
      <p:sp>
        <p:nvSpPr>
          <p:cNvPr id="259" name="Google Shape;259;g22bd726979e_0_473"/>
          <p:cNvSpPr txBox="1">
            <a:spLocks noGrp="1"/>
          </p:cNvSpPr>
          <p:nvPr>
            <p:ph type="body" idx="1"/>
          </p:nvPr>
        </p:nvSpPr>
        <p:spPr>
          <a:xfrm>
            <a:off x="1297500" y="1567550"/>
            <a:ext cx="3403200" cy="29112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800"/>
              </a:spcBef>
              <a:spcAft>
                <a:spcPts val="0"/>
              </a:spcAft>
              <a:buNone/>
            </a:pPr>
            <a:r>
              <a:rPr lang="en" sz="1500"/>
              <a:t>An audit of TJX’s network in 2004, showed that they were non-compliant with 9 of 12 requirements established by PCI for secure card transactions such as:</a:t>
            </a:r>
            <a:endParaRPr sz="1500"/>
          </a:p>
          <a:p>
            <a:pPr marL="457200" lvl="0" indent="-323850" algn="l" rtl="0">
              <a:lnSpc>
                <a:spcPct val="100000"/>
              </a:lnSpc>
              <a:spcBef>
                <a:spcPts val="800"/>
              </a:spcBef>
              <a:spcAft>
                <a:spcPts val="0"/>
              </a:spcAft>
              <a:buSzPts val="1500"/>
              <a:buChar char="➢"/>
            </a:pPr>
            <a:r>
              <a:rPr lang="en" sz="1500"/>
              <a:t>Misconfigured wireless network</a:t>
            </a:r>
            <a:endParaRPr sz="1500"/>
          </a:p>
          <a:p>
            <a:pPr marL="457200" lvl="0" indent="-323850" algn="l" rtl="0">
              <a:lnSpc>
                <a:spcPct val="100000"/>
              </a:lnSpc>
              <a:spcBef>
                <a:spcPts val="0"/>
              </a:spcBef>
              <a:spcAft>
                <a:spcPts val="0"/>
              </a:spcAft>
              <a:buSzPts val="1500"/>
              <a:buChar char="➢"/>
            </a:pPr>
            <a:r>
              <a:rPr lang="en" sz="1500"/>
              <a:t>Improper anti-virus protection</a:t>
            </a:r>
            <a:endParaRPr sz="1500"/>
          </a:p>
          <a:p>
            <a:pPr marL="457200" lvl="0" indent="-323850" algn="l" rtl="0">
              <a:lnSpc>
                <a:spcPct val="100000"/>
              </a:lnSpc>
              <a:spcBef>
                <a:spcPts val="0"/>
              </a:spcBef>
              <a:spcAft>
                <a:spcPts val="0"/>
              </a:spcAft>
              <a:buSzPts val="1500"/>
              <a:buChar char="➢"/>
            </a:pPr>
            <a:r>
              <a:rPr lang="en" sz="1500"/>
              <a:t>Weak intrusion detection</a:t>
            </a:r>
            <a:endParaRPr sz="1500"/>
          </a:p>
          <a:p>
            <a:pPr marL="457200" lvl="0" indent="-323850" algn="l" rtl="0">
              <a:lnSpc>
                <a:spcPct val="100000"/>
              </a:lnSpc>
              <a:spcBef>
                <a:spcPts val="0"/>
              </a:spcBef>
              <a:spcAft>
                <a:spcPts val="0"/>
              </a:spcAft>
              <a:buSzPts val="1500"/>
              <a:buChar char="➢"/>
            </a:pPr>
            <a:r>
              <a:rPr lang="en" sz="1500"/>
              <a:t>Lax password policies</a:t>
            </a:r>
            <a:endParaRPr sz="1500"/>
          </a:p>
          <a:p>
            <a:pPr marL="457200" lvl="0" indent="-323850" algn="l" rtl="0">
              <a:lnSpc>
                <a:spcPct val="100000"/>
              </a:lnSpc>
              <a:spcBef>
                <a:spcPts val="0"/>
              </a:spcBef>
              <a:spcAft>
                <a:spcPts val="0"/>
              </a:spcAft>
              <a:buSzPts val="1500"/>
              <a:buChar char="➢"/>
            </a:pPr>
            <a:r>
              <a:rPr lang="en" sz="1500"/>
              <a:t>Improper patch procedures and log maintenance</a:t>
            </a:r>
            <a:endParaRPr sz="1500"/>
          </a:p>
          <a:p>
            <a:pPr marL="685800" lvl="1" indent="-165100" algn="l" rtl="0">
              <a:lnSpc>
                <a:spcPct val="100000"/>
              </a:lnSpc>
              <a:spcBef>
                <a:spcPts val="800"/>
              </a:spcBef>
              <a:spcAft>
                <a:spcPts val="0"/>
              </a:spcAft>
              <a:buSzPts val="1100"/>
              <a:buNone/>
            </a:pPr>
            <a:endParaRPr/>
          </a:p>
        </p:txBody>
      </p:sp>
      <p:pic>
        <p:nvPicPr>
          <p:cNvPr id="260" name="Google Shape;260;g22bd726979e_0_473"/>
          <p:cNvPicPr preferRelativeResize="0"/>
          <p:nvPr/>
        </p:nvPicPr>
        <p:blipFill rotWithShape="1">
          <a:blip r:embed="rId3">
            <a:alphaModFix/>
          </a:blip>
          <a:srcRect/>
          <a:stretch/>
        </p:blipFill>
        <p:spPr>
          <a:xfrm>
            <a:off x="4976527" y="1552498"/>
            <a:ext cx="3906867" cy="29112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g22bd726979e_0_712"/>
          <p:cNvSpPr txBox="1">
            <a:spLocks noGrp="1"/>
          </p:cNvSpPr>
          <p:nvPr>
            <p:ph type="title"/>
          </p:nvPr>
        </p:nvSpPr>
        <p:spPr>
          <a:xfrm>
            <a:off x="257675" y="827475"/>
            <a:ext cx="6242100" cy="13008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Clr>
                <a:schemeClr val="lt2"/>
              </a:buClr>
              <a:buSzPts val="1400"/>
              <a:buNone/>
            </a:pPr>
            <a:r>
              <a:rPr lang="en" sz="3000"/>
              <a:t>Wired Equivalent Privacy (WEP)</a:t>
            </a:r>
            <a:endParaRPr sz="3000"/>
          </a:p>
        </p:txBody>
      </p:sp>
      <p:sp>
        <p:nvSpPr>
          <p:cNvPr id="266" name="Google Shape;266;g22bd726979e_0_712"/>
          <p:cNvSpPr txBox="1">
            <a:spLocks noGrp="1"/>
          </p:cNvSpPr>
          <p:nvPr>
            <p:ph type="body" idx="1"/>
          </p:nvPr>
        </p:nvSpPr>
        <p:spPr>
          <a:xfrm>
            <a:off x="823850" y="2185925"/>
            <a:ext cx="4776000" cy="1732500"/>
          </a:xfrm>
          <a:prstGeom prst="rect">
            <a:avLst/>
          </a:prstGeom>
          <a:noFill/>
          <a:ln>
            <a:noFill/>
          </a:ln>
        </p:spPr>
        <p:txBody>
          <a:bodyPr spcFirstLastPara="1" wrap="square" lIns="68575" tIns="34275" rIns="68575" bIns="34275" anchor="t" anchorCtr="0">
            <a:noAutofit/>
          </a:bodyPr>
          <a:lstStyle/>
          <a:p>
            <a:pPr marL="342900" lvl="0" indent="-241300" algn="l" rtl="0">
              <a:lnSpc>
                <a:spcPct val="100000"/>
              </a:lnSpc>
              <a:spcBef>
                <a:spcPts val="800"/>
              </a:spcBef>
              <a:spcAft>
                <a:spcPts val="0"/>
              </a:spcAft>
              <a:buSzPts val="1200"/>
              <a:buChar char="➢"/>
            </a:pPr>
            <a:r>
              <a:rPr lang="en" sz="1400"/>
              <a:t>TJX used WEP encryption to secure its wireless networks at the time of the initial access and states it was in the process of converting to WPA. </a:t>
            </a:r>
            <a:endParaRPr sz="1400"/>
          </a:p>
          <a:p>
            <a:pPr marL="342900" lvl="0" indent="-241300" algn="l" rtl="0">
              <a:lnSpc>
                <a:spcPct val="100000"/>
              </a:lnSpc>
              <a:spcBef>
                <a:spcPts val="800"/>
              </a:spcBef>
              <a:spcAft>
                <a:spcPts val="0"/>
              </a:spcAft>
              <a:buSzPts val="1200"/>
              <a:buChar char="➢"/>
            </a:pPr>
            <a:r>
              <a:rPr lang="en" sz="1400"/>
              <a:t>WEP was hackable in under a minute (allegedly 3 seconds) as of 2003 and TJX did not begin their conversion to WPA until 2005</a:t>
            </a:r>
            <a:endParaRPr sz="1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g22bd726979e_0_942"/>
          <p:cNvSpPr txBox="1">
            <a:spLocks noGrp="1"/>
          </p:cNvSpPr>
          <p:nvPr>
            <p:ph type="title"/>
          </p:nvPr>
        </p:nvSpPr>
        <p:spPr>
          <a:xfrm>
            <a:off x="1297500" y="393750"/>
            <a:ext cx="7038900" cy="9141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400"/>
              <a:buNone/>
            </a:pPr>
            <a:r>
              <a:rPr lang="en" sz="3000"/>
              <a:t>Physical Security</a:t>
            </a:r>
            <a:endParaRPr sz="3000"/>
          </a:p>
        </p:txBody>
      </p:sp>
      <p:sp>
        <p:nvSpPr>
          <p:cNvPr id="272" name="Google Shape;272;g22bd726979e_0_942"/>
          <p:cNvSpPr txBox="1">
            <a:spLocks noGrp="1"/>
          </p:cNvSpPr>
          <p:nvPr>
            <p:ph type="body" idx="1"/>
          </p:nvPr>
        </p:nvSpPr>
        <p:spPr>
          <a:xfrm>
            <a:off x="1297500" y="1567550"/>
            <a:ext cx="3403200" cy="1680300"/>
          </a:xfrm>
          <a:prstGeom prst="rect">
            <a:avLst/>
          </a:prstGeom>
          <a:noFill/>
          <a:ln>
            <a:noFill/>
          </a:ln>
        </p:spPr>
        <p:txBody>
          <a:bodyPr spcFirstLastPara="1" wrap="square" lIns="68575" tIns="34275" rIns="68575" bIns="34275" anchor="ctr" anchorCtr="0">
            <a:noAutofit/>
          </a:bodyPr>
          <a:lstStyle/>
          <a:p>
            <a:pPr marL="0" lvl="0" indent="0" algn="ctr" rtl="0">
              <a:lnSpc>
                <a:spcPct val="100000"/>
              </a:lnSpc>
              <a:spcBef>
                <a:spcPts val="800"/>
              </a:spcBef>
              <a:spcAft>
                <a:spcPts val="0"/>
              </a:spcAft>
              <a:buNone/>
            </a:pPr>
            <a:r>
              <a:rPr lang="en" sz="1800" u="sng"/>
              <a:t>Pros</a:t>
            </a:r>
            <a:endParaRPr sz="1800" u="sng"/>
          </a:p>
          <a:p>
            <a:pPr marL="0" lvl="0" indent="0" algn="l" rtl="0">
              <a:lnSpc>
                <a:spcPct val="100000"/>
              </a:lnSpc>
              <a:spcBef>
                <a:spcPts val="800"/>
              </a:spcBef>
              <a:spcAft>
                <a:spcPts val="0"/>
              </a:spcAft>
              <a:buNone/>
            </a:pPr>
            <a:r>
              <a:rPr lang="en" sz="1600"/>
              <a:t>TJX had physical security measures such as security personnel, photo ID, swipe cards, surveillance cameras and locks in place at the time of the breach.</a:t>
            </a:r>
            <a:endParaRPr sz="1600"/>
          </a:p>
        </p:txBody>
      </p:sp>
      <p:sp>
        <p:nvSpPr>
          <p:cNvPr id="273" name="Google Shape;273;g22bd726979e_0_942"/>
          <p:cNvSpPr txBox="1">
            <a:spLocks noGrp="1"/>
          </p:cNvSpPr>
          <p:nvPr>
            <p:ph type="body" idx="2"/>
          </p:nvPr>
        </p:nvSpPr>
        <p:spPr>
          <a:xfrm>
            <a:off x="4933225" y="1567550"/>
            <a:ext cx="3403200" cy="1680300"/>
          </a:xfrm>
          <a:prstGeom prst="rect">
            <a:avLst/>
          </a:prstGeom>
        </p:spPr>
        <p:txBody>
          <a:bodyPr spcFirstLastPara="1" wrap="square" lIns="91425" tIns="91425" rIns="91425" bIns="91425" anchor="ctr" anchorCtr="0">
            <a:noAutofit/>
          </a:bodyPr>
          <a:lstStyle/>
          <a:p>
            <a:pPr marL="0" lvl="0" indent="0" algn="ctr" rtl="0">
              <a:lnSpc>
                <a:spcPct val="100000"/>
              </a:lnSpc>
              <a:spcBef>
                <a:spcPts val="800"/>
              </a:spcBef>
              <a:spcAft>
                <a:spcPts val="0"/>
              </a:spcAft>
              <a:buNone/>
            </a:pPr>
            <a:r>
              <a:rPr lang="en" sz="1800" u="sng"/>
              <a:t>Cons</a:t>
            </a:r>
            <a:endParaRPr sz="1800" u="sng"/>
          </a:p>
          <a:p>
            <a:pPr marL="0" lvl="0" indent="0" algn="l" rtl="0">
              <a:lnSpc>
                <a:spcPct val="100000"/>
              </a:lnSpc>
              <a:spcBef>
                <a:spcPts val="800"/>
              </a:spcBef>
              <a:spcAft>
                <a:spcPts val="0"/>
              </a:spcAft>
              <a:buNone/>
            </a:pPr>
            <a:r>
              <a:rPr lang="en" sz="1600"/>
              <a:t>Hackers were able to access in-store kiosks and load software via usb. The kiosks were intended to be used by non-employees applying for jobs at the company.</a:t>
            </a:r>
            <a:endParaRPr/>
          </a:p>
        </p:txBody>
      </p:sp>
      <p:sp>
        <p:nvSpPr>
          <p:cNvPr id="274" name="Google Shape;274;g22bd726979e_0_942"/>
          <p:cNvSpPr txBox="1"/>
          <p:nvPr/>
        </p:nvSpPr>
        <p:spPr>
          <a:xfrm>
            <a:off x="1297650" y="3629050"/>
            <a:ext cx="7038900" cy="1169700"/>
          </a:xfrm>
          <a:prstGeom prst="rect">
            <a:avLst/>
          </a:prstGeom>
          <a:noFill/>
          <a:ln>
            <a:noFill/>
          </a:ln>
        </p:spPr>
        <p:txBody>
          <a:bodyPr spcFirstLastPara="1" wrap="square" lIns="91425" tIns="91425" rIns="91425" bIns="91425" anchor="t" anchorCtr="0">
            <a:spAutoFit/>
          </a:bodyPr>
          <a:lstStyle/>
          <a:p>
            <a:pPr marL="0" lvl="0" indent="0" algn="ctr" rtl="0">
              <a:spcBef>
                <a:spcPts val="800"/>
              </a:spcBef>
              <a:spcAft>
                <a:spcPts val="0"/>
              </a:spcAft>
              <a:buNone/>
            </a:pPr>
            <a:r>
              <a:rPr lang="en" sz="1600">
                <a:solidFill>
                  <a:schemeClr val="lt1"/>
                </a:solidFill>
                <a:latin typeface="Lato"/>
                <a:ea typeface="Lato"/>
                <a:cs typeface="Lato"/>
                <a:sym typeface="Lato"/>
              </a:rPr>
              <a:t>The fact that the attackers were able to access and tamper with the kiosks, despite the fact of having implemented certain physical security applications, indicates the company did not take proper steps to physically secure and monitor IT assets at its store locations.</a:t>
            </a:r>
            <a:endParaRPr>
              <a:solidFill>
                <a:schemeClr val="lt1"/>
              </a:solidFill>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g22bd726979e_0_1175"/>
          <p:cNvSpPr txBox="1">
            <a:spLocks noGrp="1"/>
          </p:cNvSpPr>
          <p:nvPr>
            <p:ph type="title"/>
          </p:nvPr>
        </p:nvSpPr>
        <p:spPr>
          <a:xfrm>
            <a:off x="823850" y="979875"/>
            <a:ext cx="4776000" cy="13008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400"/>
              <a:buNone/>
            </a:pPr>
            <a:r>
              <a:rPr lang="en"/>
              <a:t>Firewalls</a:t>
            </a:r>
            <a:endParaRPr/>
          </a:p>
        </p:txBody>
      </p:sp>
      <p:sp>
        <p:nvSpPr>
          <p:cNvPr id="280" name="Google Shape;280;g22bd726979e_0_1175"/>
          <p:cNvSpPr txBox="1">
            <a:spLocks noGrp="1"/>
          </p:cNvSpPr>
          <p:nvPr>
            <p:ph type="body" idx="1"/>
          </p:nvPr>
        </p:nvSpPr>
        <p:spPr>
          <a:xfrm>
            <a:off x="823850" y="2338324"/>
            <a:ext cx="4776000" cy="1218900"/>
          </a:xfrm>
          <a:prstGeom prst="rect">
            <a:avLst/>
          </a:prstGeom>
          <a:noFill/>
          <a:ln>
            <a:noFill/>
          </a:ln>
        </p:spPr>
        <p:txBody>
          <a:bodyPr spcFirstLastPara="1" wrap="square" lIns="68575" tIns="34275" rIns="68575" bIns="34275" anchor="t" anchorCtr="0">
            <a:normAutofit lnSpcReduction="20000"/>
          </a:bodyPr>
          <a:lstStyle/>
          <a:p>
            <a:pPr marL="215900" lvl="0" indent="-222250" algn="l" rtl="0">
              <a:lnSpc>
                <a:spcPct val="100000"/>
              </a:lnSpc>
              <a:spcBef>
                <a:spcPts val="800"/>
              </a:spcBef>
              <a:spcAft>
                <a:spcPts val="0"/>
              </a:spcAft>
              <a:buSzPts val="1100"/>
              <a:buChar char="➢"/>
            </a:pPr>
            <a:r>
              <a:rPr lang="en"/>
              <a:t>The FTC indicated that there were no measures in place to limit access among computers and the internet and that steps should have been taken to isolate the card authorization computers using a firewall.</a:t>
            </a:r>
            <a:endParaRPr/>
          </a:p>
          <a:p>
            <a:pPr marL="215900" lvl="0" indent="-222250" algn="l" rtl="0">
              <a:lnSpc>
                <a:spcPct val="100000"/>
              </a:lnSpc>
              <a:spcBef>
                <a:spcPts val="800"/>
              </a:spcBef>
              <a:spcAft>
                <a:spcPts val="0"/>
              </a:spcAft>
              <a:buSzPts val="1100"/>
              <a:buChar char="➢"/>
            </a:pPr>
            <a:r>
              <a:rPr lang="en">
                <a:highlight>
                  <a:schemeClr val="dk1"/>
                </a:highlight>
              </a:rPr>
              <a:t>There were no other mentions of firewalls and whether they did not have them in place or if they were misconfigured.</a:t>
            </a:r>
            <a:endParaRPr>
              <a:highlight>
                <a:schemeClr val="dk1"/>
              </a:high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g22bd726979e_0_1405"/>
          <p:cNvSpPr txBox="1">
            <a:spLocks noGrp="1"/>
          </p:cNvSpPr>
          <p:nvPr>
            <p:ph type="title"/>
          </p:nvPr>
        </p:nvSpPr>
        <p:spPr>
          <a:xfrm>
            <a:off x="1297500" y="393750"/>
            <a:ext cx="7038900" cy="9141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400"/>
              <a:buNone/>
            </a:pPr>
            <a:r>
              <a:rPr lang="en"/>
              <a:t>Auditing/Logging</a:t>
            </a:r>
            <a:endParaRPr/>
          </a:p>
        </p:txBody>
      </p:sp>
      <p:sp>
        <p:nvSpPr>
          <p:cNvPr id="286" name="Google Shape;286;g22bd726979e_0_1405"/>
          <p:cNvSpPr txBox="1">
            <a:spLocks noGrp="1"/>
          </p:cNvSpPr>
          <p:nvPr>
            <p:ph type="body" idx="1"/>
          </p:nvPr>
        </p:nvSpPr>
        <p:spPr>
          <a:xfrm>
            <a:off x="1297500" y="1567550"/>
            <a:ext cx="7038900" cy="2911200"/>
          </a:xfrm>
          <a:prstGeom prst="rect">
            <a:avLst/>
          </a:prstGeom>
          <a:noFill/>
          <a:ln>
            <a:noFill/>
          </a:ln>
        </p:spPr>
        <p:txBody>
          <a:bodyPr spcFirstLastPara="1" wrap="square" lIns="68575" tIns="34275" rIns="68575" bIns="34275" anchor="t" anchorCtr="0">
            <a:normAutofit/>
          </a:bodyPr>
          <a:lstStyle/>
          <a:p>
            <a:pPr marL="215900" lvl="0" indent="-222250" algn="l" rtl="0">
              <a:lnSpc>
                <a:spcPct val="100000"/>
              </a:lnSpc>
              <a:spcBef>
                <a:spcPts val="800"/>
              </a:spcBef>
              <a:spcAft>
                <a:spcPts val="0"/>
              </a:spcAft>
              <a:buSzPts val="1100"/>
              <a:buChar char="●"/>
            </a:pPr>
            <a:r>
              <a:rPr lang="en"/>
              <a:t>FTC states TJX “failed to employ sufficient measures to detect and prevent unauthorized access to computer networks or to conduct security investigations, such as by patching or updating anti-virus software or following up on security warnings and intrusion alerts.”</a:t>
            </a:r>
            <a:endParaRPr/>
          </a:p>
          <a:p>
            <a:pPr marL="215900" lvl="0" indent="-222250" algn="l" rtl="0">
              <a:lnSpc>
                <a:spcPct val="100000"/>
              </a:lnSpc>
              <a:spcBef>
                <a:spcPts val="800"/>
              </a:spcBef>
              <a:spcAft>
                <a:spcPts val="0"/>
              </a:spcAft>
              <a:buSzPts val="1100"/>
              <a:buChar char="●"/>
            </a:pPr>
            <a:r>
              <a:rPr lang="en"/>
              <a:t>If adequate monitoring had been in place for TJX systems, they should have been aware of the intrusion well before December 2006.</a:t>
            </a:r>
            <a:endParaRPr/>
          </a:p>
          <a:p>
            <a:pPr marL="215900" lvl="0" indent="-222250" algn="l" rtl="0">
              <a:lnSpc>
                <a:spcPct val="100000"/>
              </a:lnSpc>
              <a:spcBef>
                <a:spcPts val="800"/>
              </a:spcBef>
              <a:spcAft>
                <a:spcPts val="0"/>
              </a:spcAft>
              <a:buSzPts val="1100"/>
              <a:buChar char="●"/>
            </a:pPr>
            <a:r>
              <a:rPr lang="en"/>
              <a:t>TJX did not have certain information on its systems that were needed to determine exactly what had been stolen in some instances due to “deletion in the ordinary course of business”</a:t>
            </a:r>
            <a:endParaRPr/>
          </a:p>
          <a:p>
            <a:pPr marL="215900" lvl="0" indent="-222250" algn="l" rtl="0">
              <a:lnSpc>
                <a:spcPct val="100000"/>
              </a:lnSpc>
              <a:spcBef>
                <a:spcPts val="800"/>
              </a:spcBef>
              <a:spcAft>
                <a:spcPts val="0"/>
              </a:spcAft>
              <a:buSzPts val="1100"/>
              <a:buChar char="●"/>
            </a:pPr>
            <a:r>
              <a:rPr lang="en"/>
              <a:t>TJX also stated the technology used by the intruder made it impossible to determine the contents of the files they believe were stolen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g22bd726979e_0_1865"/>
          <p:cNvSpPr txBox="1">
            <a:spLocks noGrp="1"/>
          </p:cNvSpPr>
          <p:nvPr>
            <p:ph type="title"/>
          </p:nvPr>
        </p:nvSpPr>
        <p:spPr>
          <a:xfrm>
            <a:off x="1297500" y="393750"/>
            <a:ext cx="7038900" cy="9141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Clr>
                <a:schemeClr val="lt2"/>
              </a:buClr>
              <a:buSzPts val="2700"/>
              <a:buFont typeface="Century Gothic"/>
              <a:buNone/>
            </a:pPr>
            <a:r>
              <a:rPr lang="en"/>
              <a:t>Results of the Breach</a:t>
            </a:r>
            <a:endParaRPr/>
          </a:p>
        </p:txBody>
      </p:sp>
      <p:sp>
        <p:nvSpPr>
          <p:cNvPr id="292" name="Google Shape;292;g22bd726979e_0_1865"/>
          <p:cNvSpPr txBox="1">
            <a:spLocks noGrp="1"/>
          </p:cNvSpPr>
          <p:nvPr>
            <p:ph type="body" idx="1"/>
          </p:nvPr>
        </p:nvSpPr>
        <p:spPr>
          <a:xfrm>
            <a:off x="1297500" y="1567550"/>
            <a:ext cx="7038900" cy="2911200"/>
          </a:xfrm>
          <a:prstGeom prst="rect">
            <a:avLst/>
          </a:prstGeom>
          <a:noFill/>
          <a:ln>
            <a:noFill/>
          </a:ln>
        </p:spPr>
        <p:txBody>
          <a:bodyPr spcFirstLastPara="1" wrap="square" lIns="68575" tIns="34275" rIns="68575" bIns="34275" anchor="t" anchorCtr="0">
            <a:normAutofit/>
          </a:bodyPr>
          <a:lstStyle/>
          <a:p>
            <a:pPr marL="279400" lvl="0" indent="-209550" algn="l" rtl="0">
              <a:lnSpc>
                <a:spcPct val="100000"/>
              </a:lnSpc>
              <a:spcBef>
                <a:spcPts val="0"/>
              </a:spcBef>
              <a:spcAft>
                <a:spcPts val="0"/>
              </a:spcAft>
              <a:buSzPts val="1100"/>
              <a:buChar char="➢"/>
            </a:pPr>
            <a:r>
              <a:rPr lang="en"/>
              <a:t>Criminals stole data on an estimated 45-94 million credit/debit cards</a:t>
            </a:r>
            <a:endParaRPr/>
          </a:p>
          <a:p>
            <a:pPr marL="279400" lvl="0" indent="-209550" algn="l" rtl="0">
              <a:lnSpc>
                <a:spcPct val="100000"/>
              </a:lnSpc>
              <a:spcBef>
                <a:spcPts val="0"/>
              </a:spcBef>
              <a:spcAft>
                <a:spcPts val="0"/>
              </a:spcAft>
              <a:buSzPts val="1100"/>
              <a:buChar char="➢"/>
            </a:pPr>
            <a:r>
              <a:rPr lang="en"/>
              <a:t>Personal data provided in connection with the return of merchandise without receipts by about 451,000 individuals in 2003 was also stolen. </a:t>
            </a:r>
            <a:endParaRPr/>
          </a:p>
          <a:p>
            <a:pPr marL="279400" lvl="0" indent="-209550" algn="l" rtl="0">
              <a:lnSpc>
                <a:spcPct val="100000"/>
              </a:lnSpc>
              <a:spcBef>
                <a:spcPts val="0"/>
              </a:spcBef>
              <a:spcAft>
                <a:spcPts val="0"/>
              </a:spcAft>
              <a:buSzPts val="1100"/>
              <a:buChar char="➢"/>
            </a:pPr>
            <a:r>
              <a:rPr lang="en"/>
              <a:t>There were 19 class actions filed against TJX within the first 3 months of 2007</a:t>
            </a:r>
            <a:endParaRPr/>
          </a:p>
          <a:p>
            <a:pPr marL="279400" lvl="0" indent="-209550" algn="l" rtl="0">
              <a:lnSpc>
                <a:spcPct val="100000"/>
              </a:lnSpc>
              <a:spcBef>
                <a:spcPts val="0"/>
              </a:spcBef>
              <a:spcAft>
                <a:spcPts val="0"/>
              </a:spcAft>
              <a:buSzPts val="1100"/>
              <a:buChar char="➢"/>
            </a:pPr>
            <a:r>
              <a:rPr lang="en"/>
              <a:t>The total cost of the data breach exceeded 250 million</a:t>
            </a:r>
            <a:endParaRPr/>
          </a:p>
          <a:p>
            <a:pPr marL="279400" lvl="0" indent="-209550" algn="l" rtl="0">
              <a:lnSpc>
                <a:spcPct val="100000"/>
              </a:lnSpc>
              <a:spcBef>
                <a:spcPts val="0"/>
              </a:spcBef>
              <a:spcAft>
                <a:spcPts val="0"/>
              </a:spcAft>
              <a:buSzPts val="1100"/>
              <a:buChar char="➢"/>
            </a:pPr>
            <a:r>
              <a:rPr lang="en"/>
              <a:t>TJX ordered to implement and maintain a security program designed to protect PI collected from customers and obtain assessments from a third party every two years for twenty years, ending in 2028.</a:t>
            </a:r>
            <a:endParaRPr/>
          </a:p>
          <a:p>
            <a:pPr marL="279400" lvl="0" indent="-209550" algn="l" rtl="0">
              <a:lnSpc>
                <a:spcPct val="100000"/>
              </a:lnSpc>
              <a:spcBef>
                <a:spcPts val="0"/>
              </a:spcBef>
              <a:spcAft>
                <a:spcPts val="0"/>
              </a:spcAft>
              <a:buSzPts val="1100"/>
              <a:buChar char="➢"/>
            </a:pPr>
            <a:r>
              <a:rPr lang="en"/>
              <a:t>Albert Gonzalez was sentenced to 20 years in prison for his part in the breach of TJX and other companies.</a:t>
            </a:r>
            <a:endParaRPr/>
          </a:p>
          <a:p>
            <a:pPr marL="254000" lvl="0" indent="-190500" algn="l" rtl="0">
              <a:lnSpc>
                <a:spcPct val="100000"/>
              </a:lnSpc>
              <a:spcBef>
                <a:spcPts val="0"/>
              </a:spcBef>
              <a:spcAft>
                <a:spcPts val="0"/>
              </a:spcAft>
              <a:buSzPts val="1100"/>
              <a:buNone/>
            </a:pPr>
            <a:endParaRPr>
              <a:highlight>
                <a:srgbClr val="FFFF00"/>
              </a:high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g22bd726979e_0_3311"/>
          <p:cNvSpPr txBox="1">
            <a:spLocks noGrp="1"/>
          </p:cNvSpPr>
          <p:nvPr>
            <p:ph type="title"/>
          </p:nvPr>
        </p:nvSpPr>
        <p:spPr>
          <a:xfrm>
            <a:off x="823850" y="903675"/>
            <a:ext cx="4776000" cy="799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rgbClr val="EBEBEB"/>
              </a:buClr>
              <a:buSzPct val="100000"/>
              <a:buFont typeface="Century Gothic"/>
              <a:buNone/>
            </a:pPr>
            <a:r>
              <a:rPr lang="en" sz="4000">
                <a:latin typeface="Century Gothic"/>
                <a:ea typeface="Century Gothic"/>
                <a:cs typeface="Century Gothic"/>
                <a:sym typeface="Century Gothic"/>
              </a:rPr>
              <a:t>Zenmap</a:t>
            </a:r>
            <a:endParaRPr sz="4000">
              <a:latin typeface="Century Gothic"/>
              <a:ea typeface="Century Gothic"/>
              <a:cs typeface="Century Gothic"/>
              <a:sym typeface="Century Gothic"/>
            </a:endParaRPr>
          </a:p>
          <a:p>
            <a:pPr marL="0" lvl="0" indent="0" algn="l" rtl="0">
              <a:spcBef>
                <a:spcPts val="0"/>
              </a:spcBef>
              <a:spcAft>
                <a:spcPts val="0"/>
              </a:spcAft>
              <a:buNone/>
            </a:pPr>
            <a:endParaRPr/>
          </a:p>
        </p:txBody>
      </p:sp>
      <p:sp>
        <p:nvSpPr>
          <p:cNvPr id="298" name="Google Shape;298;g22bd726979e_0_3311"/>
          <p:cNvSpPr txBox="1">
            <a:spLocks noGrp="1"/>
          </p:cNvSpPr>
          <p:nvPr>
            <p:ph type="body" idx="1"/>
          </p:nvPr>
        </p:nvSpPr>
        <p:spPr>
          <a:xfrm>
            <a:off x="823850" y="1702875"/>
            <a:ext cx="5072700" cy="2963100"/>
          </a:xfrm>
          <a:prstGeom prst="rect">
            <a:avLst/>
          </a:prstGeom>
        </p:spPr>
        <p:txBody>
          <a:bodyPr spcFirstLastPara="1" wrap="square" lIns="91425" tIns="91425" rIns="91425" bIns="91425" anchor="t" anchorCtr="0">
            <a:normAutofit fontScale="77500" lnSpcReduction="10000"/>
          </a:bodyPr>
          <a:lstStyle/>
          <a:p>
            <a:pPr marL="0" lvl="0" indent="0" algn="l" rtl="0">
              <a:lnSpc>
                <a:spcPct val="100000"/>
              </a:lnSpc>
              <a:spcBef>
                <a:spcPts val="0"/>
              </a:spcBef>
              <a:spcAft>
                <a:spcPts val="0"/>
              </a:spcAft>
              <a:buClr>
                <a:srgbClr val="000000"/>
              </a:buClr>
              <a:buSzPct val="80000"/>
              <a:buFont typeface="Arial"/>
              <a:buNone/>
            </a:pPr>
            <a:r>
              <a:rPr lang="en" sz="2000">
                <a:latin typeface="Century Gothic"/>
                <a:ea typeface="Century Gothic"/>
                <a:cs typeface="Century Gothic"/>
                <a:sym typeface="Century Gothic"/>
              </a:rPr>
              <a:t>RAN ZENMAP USING CLASS C IP 192.237.233.169/24</a:t>
            </a:r>
            <a:endParaRPr sz="2000">
              <a:latin typeface="Century Gothic"/>
              <a:ea typeface="Century Gothic"/>
              <a:cs typeface="Century Gothic"/>
              <a:sym typeface="Century Gothic"/>
            </a:endParaRPr>
          </a:p>
          <a:p>
            <a:pPr marL="0" lvl="0" indent="0" algn="l" rtl="0">
              <a:lnSpc>
                <a:spcPct val="100000"/>
              </a:lnSpc>
              <a:spcBef>
                <a:spcPts val="1000"/>
              </a:spcBef>
              <a:spcAft>
                <a:spcPts val="0"/>
              </a:spcAft>
              <a:buClr>
                <a:srgbClr val="000000"/>
              </a:buClr>
              <a:buSzPct val="80000"/>
              <a:buFont typeface="Arial"/>
              <a:buNone/>
            </a:pPr>
            <a:r>
              <a:rPr lang="en" sz="2000">
                <a:latin typeface="Century Gothic"/>
                <a:ea typeface="Century Gothic"/>
                <a:cs typeface="Century Gothic"/>
                <a:sym typeface="Century Gothic"/>
              </a:rPr>
              <a:t>FOUND 53 HOSTS UP ON THE NETWORK</a:t>
            </a:r>
            <a:endParaRPr sz="2000">
              <a:latin typeface="Century Gothic"/>
              <a:ea typeface="Century Gothic"/>
              <a:cs typeface="Century Gothic"/>
              <a:sym typeface="Century Gothic"/>
            </a:endParaRPr>
          </a:p>
          <a:p>
            <a:pPr marL="0" lvl="0" indent="0" algn="l" rtl="0">
              <a:lnSpc>
                <a:spcPct val="100000"/>
              </a:lnSpc>
              <a:spcBef>
                <a:spcPts val="1000"/>
              </a:spcBef>
              <a:spcAft>
                <a:spcPts val="0"/>
              </a:spcAft>
              <a:buClr>
                <a:srgbClr val="000000"/>
              </a:buClr>
              <a:buSzPct val="80000"/>
              <a:buFont typeface="Arial"/>
              <a:buNone/>
            </a:pPr>
            <a:endParaRPr sz="2000">
              <a:latin typeface="Century Gothic"/>
              <a:ea typeface="Century Gothic"/>
              <a:cs typeface="Century Gothic"/>
              <a:sym typeface="Century Gothic"/>
            </a:endParaRPr>
          </a:p>
          <a:p>
            <a:pPr marL="0" lvl="0" indent="0" algn="l" rtl="0">
              <a:lnSpc>
                <a:spcPct val="100000"/>
              </a:lnSpc>
              <a:spcBef>
                <a:spcPts val="1000"/>
              </a:spcBef>
              <a:spcAft>
                <a:spcPts val="0"/>
              </a:spcAft>
              <a:buClr>
                <a:srgbClr val="000000"/>
              </a:buClr>
              <a:buSzPct val="80000"/>
              <a:buFont typeface="Arial"/>
              <a:buNone/>
            </a:pPr>
            <a:r>
              <a:rPr lang="en" sz="2000">
                <a:latin typeface="Century Gothic"/>
                <a:ea typeface="Century Gothic"/>
                <a:cs typeface="Century Gothic"/>
                <a:sym typeface="Century Gothic"/>
              </a:rPr>
              <a:t>RAN ZENMAP USING CLASS B IP 168.233.20.88/24</a:t>
            </a:r>
            <a:endParaRPr sz="2000">
              <a:latin typeface="Century Gothic"/>
              <a:ea typeface="Century Gothic"/>
              <a:cs typeface="Century Gothic"/>
              <a:sym typeface="Century Gothic"/>
            </a:endParaRPr>
          </a:p>
          <a:p>
            <a:pPr marL="0" lvl="0" indent="0" algn="l" rtl="0">
              <a:lnSpc>
                <a:spcPct val="100000"/>
              </a:lnSpc>
              <a:spcBef>
                <a:spcPts val="1000"/>
              </a:spcBef>
              <a:spcAft>
                <a:spcPts val="0"/>
              </a:spcAft>
              <a:buClr>
                <a:srgbClr val="000000"/>
              </a:buClr>
              <a:buSzPct val="80000"/>
              <a:buFont typeface="Arial"/>
              <a:buNone/>
            </a:pPr>
            <a:r>
              <a:rPr lang="en" sz="2000">
                <a:latin typeface="Century Gothic"/>
                <a:ea typeface="Century Gothic"/>
                <a:cs typeface="Century Gothic"/>
                <a:sym typeface="Century Gothic"/>
              </a:rPr>
              <a:t>FOUND 47 HOSTS UP ON THE NETWORK</a:t>
            </a:r>
            <a:endParaRPr sz="2000">
              <a:latin typeface="Century Gothic"/>
              <a:ea typeface="Century Gothic"/>
              <a:cs typeface="Century Gothic"/>
              <a:sym typeface="Century Gothic"/>
            </a:endParaRPr>
          </a:p>
          <a:p>
            <a:pPr marL="0" lvl="0" indent="0" algn="l" rtl="0">
              <a:lnSpc>
                <a:spcPct val="100000"/>
              </a:lnSpc>
              <a:spcBef>
                <a:spcPts val="1000"/>
              </a:spcBef>
              <a:spcAft>
                <a:spcPts val="0"/>
              </a:spcAft>
              <a:buClr>
                <a:srgbClr val="000000"/>
              </a:buClr>
              <a:buSzPct val="80000"/>
              <a:buFont typeface="Arial"/>
              <a:buNone/>
            </a:pPr>
            <a:endParaRPr sz="2000">
              <a:latin typeface="Century Gothic"/>
              <a:ea typeface="Century Gothic"/>
              <a:cs typeface="Century Gothic"/>
              <a:sym typeface="Century Gothic"/>
            </a:endParaRPr>
          </a:p>
          <a:p>
            <a:pPr marL="0" lvl="0" indent="0" algn="l" rtl="0">
              <a:lnSpc>
                <a:spcPct val="100000"/>
              </a:lnSpc>
              <a:spcBef>
                <a:spcPts val="1000"/>
              </a:spcBef>
              <a:spcAft>
                <a:spcPts val="0"/>
              </a:spcAft>
              <a:buClr>
                <a:srgbClr val="000000"/>
              </a:buClr>
              <a:buSzPct val="80000"/>
              <a:buFont typeface="Arial"/>
              <a:buNone/>
            </a:pPr>
            <a:r>
              <a:rPr lang="en" sz="2000">
                <a:latin typeface="Century Gothic"/>
                <a:ea typeface="Century Gothic"/>
                <a:cs typeface="Century Gothic"/>
                <a:sym typeface="Century Gothic"/>
              </a:rPr>
              <a:t>RAN ZENMAP USING CLASS A IP 72.32.233.232/24</a:t>
            </a:r>
            <a:endParaRPr sz="2000">
              <a:latin typeface="Century Gothic"/>
              <a:ea typeface="Century Gothic"/>
              <a:cs typeface="Century Gothic"/>
              <a:sym typeface="Century Gothic"/>
            </a:endParaRPr>
          </a:p>
          <a:p>
            <a:pPr marL="0" lvl="0" indent="0" algn="l" rtl="0">
              <a:lnSpc>
                <a:spcPct val="100000"/>
              </a:lnSpc>
              <a:spcBef>
                <a:spcPts val="1000"/>
              </a:spcBef>
              <a:spcAft>
                <a:spcPts val="0"/>
              </a:spcAft>
              <a:buClr>
                <a:srgbClr val="000000"/>
              </a:buClr>
              <a:buSzPct val="80000"/>
              <a:buFont typeface="Arial"/>
              <a:buNone/>
            </a:pPr>
            <a:r>
              <a:rPr lang="en" sz="2000">
                <a:latin typeface="Century Gothic"/>
                <a:ea typeface="Century Gothic"/>
                <a:cs typeface="Century Gothic"/>
                <a:sym typeface="Century Gothic"/>
              </a:rPr>
              <a:t>FOUND 25 HOSTS UP ON THE NETWORK</a:t>
            </a:r>
            <a:endParaRPr sz="2000">
              <a:latin typeface="Century Gothic"/>
              <a:ea typeface="Century Gothic"/>
              <a:cs typeface="Century Gothic"/>
              <a:sym typeface="Century Gothic"/>
            </a:endParaRPr>
          </a:p>
          <a:p>
            <a:pPr marL="0" lvl="0" indent="0" algn="l" rtl="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g22bd726979e_0_3317"/>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rgbClr val="EBEBEB"/>
              </a:buClr>
              <a:buSzPct val="50000"/>
              <a:buFont typeface="Arial"/>
              <a:buNone/>
            </a:pPr>
            <a:r>
              <a:rPr lang="en" sz="3600">
                <a:latin typeface="Century Gothic"/>
                <a:ea typeface="Century Gothic"/>
                <a:cs typeface="Century Gothic"/>
                <a:sym typeface="Century Gothic"/>
              </a:rPr>
              <a:t>Zenmap Server Pictures - Class C</a:t>
            </a:r>
            <a:endParaRPr sz="3600">
              <a:latin typeface="Century Gothic"/>
              <a:ea typeface="Century Gothic"/>
              <a:cs typeface="Century Gothic"/>
              <a:sym typeface="Century Gothic"/>
            </a:endParaRPr>
          </a:p>
          <a:p>
            <a:pPr marL="0" lvl="0" indent="0" algn="l" rtl="0">
              <a:spcBef>
                <a:spcPts val="0"/>
              </a:spcBef>
              <a:spcAft>
                <a:spcPts val="0"/>
              </a:spcAft>
              <a:buClr>
                <a:srgbClr val="000000"/>
              </a:buClr>
              <a:buSzPct val="80000"/>
              <a:buFont typeface="Arial"/>
              <a:buNone/>
            </a:pPr>
            <a:r>
              <a:rPr lang="en" sz="2000">
                <a:latin typeface="Century Gothic"/>
                <a:ea typeface="Century Gothic"/>
                <a:cs typeface="Century Gothic"/>
                <a:sym typeface="Century Gothic"/>
              </a:rPr>
              <a:t>192.237.233.169</a:t>
            </a:r>
            <a:endParaRPr sz="3600">
              <a:latin typeface="Century Gothic"/>
              <a:ea typeface="Century Gothic"/>
              <a:cs typeface="Century Gothic"/>
              <a:sym typeface="Century Gothic"/>
            </a:endParaRPr>
          </a:p>
        </p:txBody>
      </p:sp>
      <p:pic>
        <p:nvPicPr>
          <p:cNvPr id="304" name="Google Shape;304;g22bd726979e_0_3317"/>
          <p:cNvPicPr preferRelativeResize="0"/>
          <p:nvPr/>
        </p:nvPicPr>
        <p:blipFill>
          <a:blip r:embed="rId3">
            <a:alphaModFix/>
          </a:blip>
          <a:stretch>
            <a:fillRect/>
          </a:stretch>
        </p:blipFill>
        <p:spPr>
          <a:xfrm>
            <a:off x="457200" y="1460250"/>
            <a:ext cx="3978908" cy="3530850"/>
          </a:xfrm>
          <a:prstGeom prst="rect">
            <a:avLst/>
          </a:prstGeom>
          <a:noFill/>
          <a:ln>
            <a:noFill/>
          </a:ln>
        </p:spPr>
      </p:pic>
      <p:pic>
        <p:nvPicPr>
          <p:cNvPr id="305" name="Google Shape;305;g22bd726979e_0_3317"/>
          <p:cNvPicPr preferRelativeResize="0"/>
          <p:nvPr/>
        </p:nvPicPr>
        <p:blipFill>
          <a:blip r:embed="rId4">
            <a:alphaModFix/>
          </a:blip>
          <a:stretch>
            <a:fillRect/>
          </a:stretch>
        </p:blipFill>
        <p:spPr>
          <a:xfrm>
            <a:off x="4664708" y="1460250"/>
            <a:ext cx="3978908" cy="35308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
          <p:cNvSpPr txBox="1">
            <a:spLocks noGrp="1"/>
          </p:cNvSpPr>
          <p:nvPr>
            <p:ph type="title"/>
          </p:nvPr>
        </p:nvSpPr>
        <p:spPr>
          <a:xfrm>
            <a:off x="1297500" y="393750"/>
            <a:ext cx="7038900" cy="9141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Clr>
                <a:schemeClr val="lt2"/>
              </a:buClr>
              <a:buSzPts val="2700"/>
              <a:buFont typeface="Century Gothic"/>
              <a:buNone/>
            </a:pPr>
            <a:r>
              <a:rPr lang="en" sz="3300"/>
              <a:t>TJX Companies</a:t>
            </a:r>
            <a:endParaRPr sz="3300"/>
          </a:p>
        </p:txBody>
      </p:sp>
      <p:sp>
        <p:nvSpPr>
          <p:cNvPr id="154" name="Google Shape;154;p2"/>
          <p:cNvSpPr txBox="1">
            <a:spLocks noGrp="1"/>
          </p:cNvSpPr>
          <p:nvPr>
            <p:ph type="body" idx="1"/>
          </p:nvPr>
        </p:nvSpPr>
        <p:spPr>
          <a:xfrm>
            <a:off x="1297500" y="1567550"/>
            <a:ext cx="3403200" cy="2911200"/>
          </a:xfrm>
          <a:prstGeom prst="rect">
            <a:avLst/>
          </a:prstGeom>
          <a:noFill/>
          <a:ln>
            <a:noFill/>
          </a:ln>
        </p:spPr>
        <p:txBody>
          <a:bodyPr spcFirstLastPara="1" wrap="square" lIns="68575" tIns="34275" rIns="68575" bIns="34275" anchor="t" anchorCtr="0">
            <a:normAutofit/>
          </a:bodyPr>
          <a:lstStyle/>
          <a:p>
            <a:pPr marL="0" lvl="0" indent="0" algn="l" rtl="0">
              <a:lnSpc>
                <a:spcPct val="100000"/>
              </a:lnSpc>
              <a:spcBef>
                <a:spcPts val="800"/>
              </a:spcBef>
              <a:spcAft>
                <a:spcPts val="0"/>
              </a:spcAft>
              <a:buSzPts val="1100"/>
              <a:buNone/>
            </a:pPr>
            <a:r>
              <a:rPr lang="en" sz="1700"/>
              <a:t>Companies in the US: </a:t>
            </a:r>
            <a:endParaRPr sz="1700"/>
          </a:p>
          <a:p>
            <a:pPr marL="254000" lvl="0" indent="-254000" algn="l" rtl="0">
              <a:lnSpc>
                <a:spcPct val="100000"/>
              </a:lnSpc>
              <a:spcBef>
                <a:spcPts val="800"/>
              </a:spcBef>
              <a:spcAft>
                <a:spcPts val="0"/>
              </a:spcAft>
              <a:buSzPts val="1400"/>
              <a:buChar char="➢"/>
            </a:pPr>
            <a:r>
              <a:rPr lang="en" sz="1600"/>
              <a:t>T.J. Maxx</a:t>
            </a:r>
            <a:endParaRPr sz="1700"/>
          </a:p>
          <a:p>
            <a:pPr marL="254000" lvl="0" indent="-254000" algn="l" rtl="0">
              <a:lnSpc>
                <a:spcPct val="100000"/>
              </a:lnSpc>
              <a:spcBef>
                <a:spcPts val="800"/>
              </a:spcBef>
              <a:spcAft>
                <a:spcPts val="0"/>
              </a:spcAft>
              <a:buSzPts val="1400"/>
              <a:buChar char="➢"/>
            </a:pPr>
            <a:r>
              <a:rPr lang="en" sz="1600"/>
              <a:t>Marshalls</a:t>
            </a:r>
            <a:endParaRPr sz="1700"/>
          </a:p>
          <a:p>
            <a:pPr marL="254000" lvl="0" indent="-254000" algn="l" rtl="0">
              <a:lnSpc>
                <a:spcPct val="100000"/>
              </a:lnSpc>
              <a:spcBef>
                <a:spcPts val="800"/>
              </a:spcBef>
              <a:spcAft>
                <a:spcPts val="0"/>
              </a:spcAft>
              <a:buSzPts val="1400"/>
              <a:buChar char="➢"/>
            </a:pPr>
            <a:r>
              <a:rPr lang="en" sz="1600"/>
              <a:t>HomeGoods</a:t>
            </a:r>
            <a:endParaRPr sz="1700"/>
          </a:p>
          <a:p>
            <a:pPr marL="254000" lvl="0" indent="-254000" algn="l" rtl="0">
              <a:lnSpc>
                <a:spcPct val="100000"/>
              </a:lnSpc>
              <a:spcBef>
                <a:spcPts val="800"/>
              </a:spcBef>
              <a:spcAft>
                <a:spcPts val="0"/>
              </a:spcAft>
              <a:buSzPts val="1400"/>
              <a:buChar char="➢"/>
            </a:pPr>
            <a:r>
              <a:rPr lang="en" sz="1600"/>
              <a:t>HomeSense</a:t>
            </a:r>
            <a:endParaRPr sz="1600"/>
          </a:p>
          <a:p>
            <a:pPr marL="254000" lvl="0" indent="-254000" algn="l" rtl="0">
              <a:lnSpc>
                <a:spcPct val="100000"/>
              </a:lnSpc>
              <a:spcBef>
                <a:spcPts val="800"/>
              </a:spcBef>
              <a:spcAft>
                <a:spcPts val="0"/>
              </a:spcAft>
              <a:buSzPts val="1400"/>
              <a:buChar char="➢"/>
            </a:pPr>
            <a:r>
              <a:rPr lang="en" sz="1600"/>
              <a:t>Sierra</a:t>
            </a:r>
            <a:endParaRPr sz="1700"/>
          </a:p>
        </p:txBody>
      </p:sp>
      <p:sp>
        <p:nvSpPr>
          <p:cNvPr id="155" name="Google Shape;155;p2"/>
          <p:cNvSpPr txBox="1">
            <a:spLocks noGrp="1"/>
          </p:cNvSpPr>
          <p:nvPr>
            <p:ph type="body" idx="2"/>
          </p:nvPr>
        </p:nvSpPr>
        <p:spPr>
          <a:xfrm>
            <a:off x="4933221" y="1567550"/>
            <a:ext cx="3403200" cy="29112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1300"/>
              <a:buNone/>
            </a:pPr>
            <a:r>
              <a:rPr lang="en" sz="1700"/>
              <a:t>TJX Companies describes itself as “the leading off-price apparel and home fashions retailer in the U.S. and worldwide.”</a:t>
            </a:r>
            <a:endParaRPr sz="1700"/>
          </a:p>
          <a:p>
            <a:pPr marL="0" lvl="0" indent="0" algn="l" rtl="0">
              <a:lnSpc>
                <a:spcPct val="100000"/>
              </a:lnSpc>
              <a:spcBef>
                <a:spcPts val="800"/>
              </a:spcBef>
              <a:spcAft>
                <a:spcPts val="0"/>
              </a:spcAft>
              <a:buSzPts val="1300"/>
              <a:buNone/>
            </a:pPr>
            <a:r>
              <a:rPr lang="en" sz="1700"/>
              <a:t>They started in 1977 with two stores in Massachusetts and have since expanded to 4835 stores across 9 countries</a:t>
            </a:r>
            <a:endParaRPr sz="17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g22bd64856f8_0_10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rgbClr val="EBEBEB"/>
              </a:buClr>
              <a:buSzPct val="50000"/>
              <a:buFont typeface="Arial"/>
              <a:buNone/>
            </a:pPr>
            <a:r>
              <a:rPr lang="en" sz="3600">
                <a:latin typeface="Century Gothic"/>
                <a:ea typeface="Century Gothic"/>
                <a:cs typeface="Century Gothic"/>
                <a:sym typeface="Century Gothic"/>
              </a:rPr>
              <a:t>Zenmap Server Pictures - Class B</a:t>
            </a:r>
            <a:endParaRPr sz="3600">
              <a:latin typeface="Century Gothic"/>
              <a:ea typeface="Century Gothic"/>
              <a:cs typeface="Century Gothic"/>
              <a:sym typeface="Century Gothic"/>
            </a:endParaRPr>
          </a:p>
          <a:p>
            <a:pPr marL="0" lvl="0" indent="0" algn="l" rtl="0">
              <a:spcBef>
                <a:spcPts val="0"/>
              </a:spcBef>
              <a:spcAft>
                <a:spcPts val="0"/>
              </a:spcAft>
              <a:buClr>
                <a:srgbClr val="000000"/>
              </a:buClr>
              <a:buSzPct val="80000"/>
              <a:buFont typeface="Arial"/>
              <a:buNone/>
            </a:pPr>
            <a:r>
              <a:rPr lang="en" sz="2000">
                <a:latin typeface="Century Gothic"/>
                <a:ea typeface="Century Gothic"/>
                <a:cs typeface="Century Gothic"/>
                <a:sym typeface="Century Gothic"/>
              </a:rPr>
              <a:t>168.233.20.88</a:t>
            </a:r>
            <a:endParaRPr sz="3600">
              <a:latin typeface="Century Gothic"/>
              <a:ea typeface="Century Gothic"/>
              <a:cs typeface="Century Gothic"/>
              <a:sym typeface="Century Gothic"/>
            </a:endParaRPr>
          </a:p>
        </p:txBody>
      </p:sp>
      <p:pic>
        <p:nvPicPr>
          <p:cNvPr id="311" name="Google Shape;311;g22bd64856f8_0_104"/>
          <p:cNvPicPr preferRelativeResize="0"/>
          <p:nvPr/>
        </p:nvPicPr>
        <p:blipFill>
          <a:blip r:embed="rId3">
            <a:alphaModFix/>
          </a:blip>
          <a:stretch>
            <a:fillRect/>
          </a:stretch>
        </p:blipFill>
        <p:spPr>
          <a:xfrm>
            <a:off x="1048000" y="1460250"/>
            <a:ext cx="2997746" cy="3530851"/>
          </a:xfrm>
          <a:prstGeom prst="rect">
            <a:avLst/>
          </a:prstGeom>
          <a:noFill/>
          <a:ln>
            <a:noFill/>
          </a:ln>
        </p:spPr>
      </p:pic>
      <p:pic>
        <p:nvPicPr>
          <p:cNvPr id="312" name="Google Shape;312;g22bd64856f8_0_104"/>
          <p:cNvPicPr preferRelativeResize="0"/>
          <p:nvPr/>
        </p:nvPicPr>
        <p:blipFill>
          <a:blip r:embed="rId4">
            <a:alphaModFix/>
          </a:blip>
          <a:stretch>
            <a:fillRect/>
          </a:stretch>
        </p:blipFill>
        <p:spPr>
          <a:xfrm>
            <a:off x="4502946" y="1460250"/>
            <a:ext cx="3627216" cy="35308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g22bd64856f8_0_110"/>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rgbClr val="EBEBEB"/>
              </a:buClr>
              <a:buSzPct val="50000"/>
              <a:buFont typeface="Arial"/>
              <a:buNone/>
            </a:pPr>
            <a:r>
              <a:rPr lang="en" sz="3600">
                <a:latin typeface="Century Gothic"/>
                <a:ea typeface="Century Gothic"/>
                <a:cs typeface="Century Gothic"/>
                <a:sym typeface="Century Gothic"/>
              </a:rPr>
              <a:t>Zenmap Server Pictures - Class A</a:t>
            </a:r>
            <a:endParaRPr sz="3600">
              <a:latin typeface="Century Gothic"/>
              <a:ea typeface="Century Gothic"/>
              <a:cs typeface="Century Gothic"/>
              <a:sym typeface="Century Gothic"/>
            </a:endParaRPr>
          </a:p>
          <a:p>
            <a:pPr marL="0" lvl="0" indent="0" algn="l" rtl="0">
              <a:spcBef>
                <a:spcPts val="0"/>
              </a:spcBef>
              <a:spcAft>
                <a:spcPts val="0"/>
              </a:spcAft>
              <a:buClr>
                <a:srgbClr val="000000"/>
              </a:buClr>
              <a:buSzPct val="80000"/>
              <a:buFont typeface="Arial"/>
              <a:buNone/>
            </a:pPr>
            <a:r>
              <a:rPr lang="en" sz="2000">
                <a:latin typeface="Century Gothic"/>
                <a:ea typeface="Century Gothic"/>
                <a:cs typeface="Century Gothic"/>
                <a:sym typeface="Century Gothic"/>
              </a:rPr>
              <a:t>72.32.233.232</a:t>
            </a:r>
            <a:endParaRPr sz="3600">
              <a:latin typeface="Century Gothic"/>
              <a:ea typeface="Century Gothic"/>
              <a:cs typeface="Century Gothic"/>
              <a:sym typeface="Century Gothic"/>
            </a:endParaRPr>
          </a:p>
        </p:txBody>
      </p:sp>
      <p:pic>
        <p:nvPicPr>
          <p:cNvPr id="318" name="Google Shape;318;g22bd64856f8_0_110"/>
          <p:cNvPicPr preferRelativeResize="0"/>
          <p:nvPr/>
        </p:nvPicPr>
        <p:blipFill>
          <a:blip r:embed="rId3">
            <a:alphaModFix/>
          </a:blip>
          <a:stretch>
            <a:fillRect/>
          </a:stretch>
        </p:blipFill>
        <p:spPr>
          <a:xfrm>
            <a:off x="609600" y="1460250"/>
            <a:ext cx="3627216" cy="3530850"/>
          </a:xfrm>
          <a:prstGeom prst="rect">
            <a:avLst/>
          </a:prstGeom>
          <a:noFill/>
          <a:ln>
            <a:noFill/>
          </a:ln>
        </p:spPr>
      </p:pic>
      <p:pic>
        <p:nvPicPr>
          <p:cNvPr id="319" name="Google Shape;319;g22bd64856f8_0_110"/>
          <p:cNvPicPr preferRelativeResize="0"/>
          <p:nvPr/>
        </p:nvPicPr>
        <p:blipFill>
          <a:blip r:embed="rId4">
            <a:alphaModFix/>
          </a:blip>
          <a:stretch>
            <a:fillRect/>
          </a:stretch>
        </p:blipFill>
        <p:spPr>
          <a:xfrm>
            <a:off x="4846416" y="1460250"/>
            <a:ext cx="3627216" cy="35308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g22bd726979e_0_3323"/>
          <p:cNvSpPr txBox="1">
            <a:spLocks noGrp="1"/>
          </p:cNvSpPr>
          <p:nvPr>
            <p:ph type="title"/>
          </p:nvPr>
        </p:nvSpPr>
        <p:spPr>
          <a:xfrm>
            <a:off x="1297500" y="165150"/>
            <a:ext cx="7038900" cy="752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3600">
                <a:latin typeface="Century Gothic"/>
                <a:ea typeface="Century Gothic"/>
                <a:cs typeface="Century Gothic"/>
                <a:sym typeface="Century Gothic"/>
              </a:rPr>
              <a:t>Zenmap Topology</a:t>
            </a:r>
            <a:endParaRPr/>
          </a:p>
        </p:txBody>
      </p:sp>
      <p:sp>
        <p:nvSpPr>
          <p:cNvPr id="325" name="Google Shape;325;g22bd726979e_0_3323"/>
          <p:cNvSpPr txBox="1">
            <a:spLocks noGrp="1"/>
          </p:cNvSpPr>
          <p:nvPr>
            <p:ph type="body" idx="1"/>
          </p:nvPr>
        </p:nvSpPr>
        <p:spPr>
          <a:xfrm>
            <a:off x="1297500" y="1567550"/>
            <a:ext cx="3403200" cy="2911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sp>
        <p:nvSpPr>
          <p:cNvPr id="326" name="Google Shape;326;g22bd726979e_0_3323"/>
          <p:cNvSpPr txBox="1">
            <a:spLocks noGrp="1"/>
          </p:cNvSpPr>
          <p:nvPr>
            <p:ph type="body" idx="2"/>
          </p:nvPr>
        </p:nvSpPr>
        <p:spPr>
          <a:xfrm>
            <a:off x="4933221" y="1567550"/>
            <a:ext cx="3403200" cy="2911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pic>
        <p:nvPicPr>
          <p:cNvPr id="327" name="Google Shape;327;g22bd726979e_0_3323"/>
          <p:cNvPicPr preferRelativeResize="0"/>
          <p:nvPr/>
        </p:nvPicPr>
        <p:blipFill>
          <a:blip r:embed="rId3">
            <a:alphaModFix/>
          </a:blip>
          <a:stretch>
            <a:fillRect/>
          </a:stretch>
        </p:blipFill>
        <p:spPr>
          <a:xfrm>
            <a:off x="0" y="917465"/>
            <a:ext cx="9144000" cy="422297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g22bd726979e_0_3329"/>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3600">
                <a:latin typeface="Century Gothic"/>
                <a:ea typeface="Century Gothic"/>
                <a:cs typeface="Century Gothic"/>
                <a:sym typeface="Century Gothic"/>
              </a:rPr>
              <a:t>SSL Labs</a:t>
            </a:r>
            <a:endParaRPr/>
          </a:p>
        </p:txBody>
      </p:sp>
      <p:pic>
        <p:nvPicPr>
          <p:cNvPr id="333" name="Google Shape;333;g22bd726979e_0_3329"/>
          <p:cNvPicPr preferRelativeResize="0"/>
          <p:nvPr/>
        </p:nvPicPr>
        <p:blipFill>
          <a:blip r:embed="rId3">
            <a:alphaModFix/>
          </a:blip>
          <a:stretch>
            <a:fillRect/>
          </a:stretch>
        </p:blipFill>
        <p:spPr>
          <a:xfrm>
            <a:off x="39700" y="1089975"/>
            <a:ext cx="4493876" cy="2083075"/>
          </a:xfrm>
          <a:prstGeom prst="rect">
            <a:avLst/>
          </a:prstGeom>
          <a:noFill/>
          <a:ln>
            <a:noFill/>
          </a:ln>
        </p:spPr>
      </p:pic>
      <p:pic>
        <p:nvPicPr>
          <p:cNvPr id="334" name="Google Shape;334;g22bd726979e_0_3329"/>
          <p:cNvPicPr preferRelativeResize="0"/>
          <p:nvPr/>
        </p:nvPicPr>
        <p:blipFill>
          <a:blip r:embed="rId4">
            <a:alphaModFix/>
          </a:blip>
          <a:stretch>
            <a:fillRect/>
          </a:stretch>
        </p:blipFill>
        <p:spPr>
          <a:xfrm>
            <a:off x="4653776" y="113900"/>
            <a:ext cx="4305625" cy="3059156"/>
          </a:xfrm>
          <a:prstGeom prst="rect">
            <a:avLst/>
          </a:prstGeom>
          <a:noFill/>
          <a:ln>
            <a:noFill/>
          </a:ln>
        </p:spPr>
      </p:pic>
      <p:pic>
        <p:nvPicPr>
          <p:cNvPr id="335" name="Google Shape;335;g22bd726979e_0_3329"/>
          <p:cNvPicPr preferRelativeResize="0"/>
          <p:nvPr/>
        </p:nvPicPr>
        <p:blipFill>
          <a:blip r:embed="rId5">
            <a:alphaModFix/>
          </a:blip>
          <a:stretch>
            <a:fillRect/>
          </a:stretch>
        </p:blipFill>
        <p:spPr>
          <a:xfrm>
            <a:off x="458275" y="3196400"/>
            <a:ext cx="3325675" cy="1868800"/>
          </a:xfrm>
          <a:prstGeom prst="rect">
            <a:avLst/>
          </a:prstGeom>
          <a:noFill/>
          <a:ln>
            <a:noFill/>
          </a:ln>
        </p:spPr>
      </p:pic>
      <p:pic>
        <p:nvPicPr>
          <p:cNvPr id="336" name="Google Shape;336;g22bd726979e_0_3329"/>
          <p:cNvPicPr preferRelativeResize="0"/>
          <p:nvPr/>
        </p:nvPicPr>
        <p:blipFill>
          <a:blip r:embed="rId6">
            <a:alphaModFix/>
          </a:blip>
          <a:stretch>
            <a:fillRect/>
          </a:stretch>
        </p:blipFill>
        <p:spPr>
          <a:xfrm>
            <a:off x="4081250" y="3217275"/>
            <a:ext cx="4596564" cy="18688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g22bd64856f8_0_8"/>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3600">
                <a:latin typeface="Century Gothic"/>
                <a:ea typeface="Century Gothic"/>
                <a:cs typeface="Century Gothic"/>
                <a:sym typeface="Century Gothic"/>
              </a:rPr>
              <a:t>SSL Labs</a:t>
            </a:r>
            <a:endParaRPr/>
          </a:p>
        </p:txBody>
      </p:sp>
      <p:pic>
        <p:nvPicPr>
          <p:cNvPr id="342" name="Google Shape;342;g22bd64856f8_0_8"/>
          <p:cNvPicPr preferRelativeResize="0"/>
          <p:nvPr/>
        </p:nvPicPr>
        <p:blipFill>
          <a:blip r:embed="rId3">
            <a:alphaModFix/>
          </a:blip>
          <a:stretch>
            <a:fillRect/>
          </a:stretch>
        </p:blipFill>
        <p:spPr>
          <a:xfrm>
            <a:off x="35975" y="1946400"/>
            <a:ext cx="5176526" cy="2233375"/>
          </a:xfrm>
          <a:prstGeom prst="rect">
            <a:avLst/>
          </a:prstGeom>
          <a:noFill/>
          <a:ln>
            <a:noFill/>
          </a:ln>
        </p:spPr>
      </p:pic>
      <p:pic>
        <p:nvPicPr>
          <p:cNvPr id="343" name="Google Shape;343;g22bd64856f8_0_8"/>
          <p:cNvPicPr preferRelativeResize="0"/>
          <p:nvPr/>
        </p:nvPicPr>
        <p:blipFill>
          <a:blip r:embed="rId4">
            <a:alphaModFix/>
          </a:blip>
          <a:stretch>
            <a:fillRect/>
          </a:stretch>
        </p:blipFill>
        <p:spPr>
          <a:xfrm>
            <a:off x="5252750" y="1066375"/>
            <a:ext cx="3839951" cy="311340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g22bd64856f8_0_22"/>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3600">
                <a:latin typeface="Century Gothic"/>
                <a:ea typeface="Century Gothic"/>
                <a:cs typeface="Century Gothic"/>
                <a:sym typeface="Century Gothic"/>
              </a:rPr>
              <a:t>SSL Labs</a:t>
            </a:r>
            <a:endParaRPr/>
          </a:p>
        </p:txBody>
      </p:sp>
      <p:pic>
        <p:nvPicPr>
          <p:cNvPr id="349" name="Google Shape;349;g22bd64856f8_0_22"/>
          <p:cNvPicPr preferRelativeResize="0"/>
          <p:nvPr/>
        </p:nvPicPr>
        <p:blipFill>
          <a:blip r:embed="rId3">
            <a:alphaModFix/>
          </a:blip>
          <a:stretch>
            <a:fillRect/>
          </a:stretch>
        </p:blipFill>
        <p:spPr>
          <a:xfrm>
            <a:off x="381000" y="1460250"/>
            <a:ext cx="4040000" cy="3530849"/>
          </a:xfrm>
          <a:prstGeom prst="rect">
            <a:avLst/>
          </a:prstGeom>
          <a:noFill/>
          <a:ln>
            <a:noFill/>
          </a:ln>
        </p:spPr>
      </p:pic>
      <p:pic>
        <p:nvPicPr>
          <p:cNvPr id="350" name="Google Shape;350;g22bd64856f8_0_22"/>
          <p:cNvPicPr preferRelativeResize="0"/>
          <p:nvPr/>
        </p:nvPicPr>
        <p:blipFill>
          <a:blip r:embed="rId4">
            <a:alphaModFix/>
          </a:blip>
          <a:stretch>
            <a:fillRect/>
          </a:stretch>
        </p:blipFill>
        <p:spPr>
          <a:xfrm>
            <a:off x="4649600" y="1460250"/>
            <a:ext cx="4115576" cy="353084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g22bd64856f8_0_30"/>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3600">
                <a:latin typeface="Century Gothic"/>
                <a:ea typeface="Century Gothic"/>
                <a:cs typeface="Century Gothic"/>
                <a:sym typeface="Century Gothic"/>
              </a:rPr>
              <a:t>SSL Labs</a:t>
            </a:r>
            <a:endParaRPr/>
          </a:p>
        </p:txBody>
      </p:sp>
      <p:pic>
        <p:nvPicPr>
          <p:cNvPr id="356" name="Google Shape;356;g22bd64856f8_0_30"/>
          <p:cNvPicPr preferRelativeResize="0"/>
          <p:nvPr/>
        </p:nvPicPr>
        <p:blipFill>
          <a:blip r:embed="rId3">
            <a:alphaModFix/>
          </a:blip>
          <a:stretch>
            <a:fillRect/>
          </a:stretch>
        </p:blipFill>
        <p:spPr>
          <a:xfrm>
            <a:off x="152400" y="1460250"/>
            <a:ext cx="4030498" cy="3530849"/>
          </a:xfrm>
          <a:prstGeom prst="rect">
            <a:avLst/>
          </a:prstGeom>
          <a:noFill/>
          <a:ln>
            <a:noFill/>
          </a:ln>
        </p:spPr>
      </p:pic>
      <p:pic>
        <p:nvPicPr>
          <p:cNvPr id="357" name="Google Shape;357;g22bd64856f8_0_30"/>
          <p:cNvPicPr preferRelativeResize="0"/>
          <p:nvPr/>
        </p:nvPicPr>
        <p:blipFill>
          <a:blip r:embed="rId4">
            <a:alphaModFix/>
          </a:blip>
          <a:stretch>
            <a:fillRect/>
          </a:stretch>
        </p:blipFill>
        <p:spPr>
          <a:xfrm>
            <a:off x="4335298" y="1460250"/>
            <a:ext cx="4629715" cy="35308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g22bd64856f8_0_38"/>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3600">
                <a:latin typeface="Century Gothic"/>
                <a:ea typeface="Century Gothic"/>
                <a:cs typeface="Century Gothic"/>
                <a:sym typeface="Century Gothic"/>
              </a:rPr>
              <a:t>SSL Labs</a:t>
            </a:r>
            <a:endParaRPr/>
          </a:p>
        </p:txBody>
      </p:sp>
      <p:pic>
        <p:nvPicPr>
          <p:cNvPr id="363" name="Google Shape;363;g22bd64856f8_0_38"/>
          <p:cNvPicPr preferRelativeResize="0"/>
          <p:nvPr/>
        </p:nvPicPr>
        <p:blipFill>
          <a:blip r:embed="rId3">
            <a:alphaModFix/>
          </a:blip>
          <a:stretch>
            <a:fillRect/>
          </a:stretch>
        </p:blipFill>
        <p:spPr>
          <a:xfrm>
            <a:off x="152400" y="1460250"/>
            <a:ext cx="8839199" cy="337921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g21d37119dee_1_0"/>
          <p:cNvSpPr txBox="1">
            <a:spLocks noGrp="1"/>
          </p:cNvSpPr>
          <p:nvPr>
            <p:ph type="title"/>
          </p:nvPr>
        </p:nvSpPr>
        <p:spPr>
          <a:xfrm>
            <a:off x="1297500" y="12750"/>
            <a:ext cx="7038900" cy="7089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600">
                <a:latin typeface="Century Gothic"/>
                <a:ea typeface="Century Gothic"/>
                <a:cs typeface="Century Gothic"/>
                <a:sym typeface="Century Gothic"/>
              </a:rPr>
              <a:t>DNS Twist</a:t>
            </a:r>
            <a:endParaRPr sz="3600">
              <a:latin typeface="Century Gothic"/>
              <a:ea typeface="Century Gothic"/>
              <a:cs typeface="Century Gothic"/>
              <a:sym typeface="Century Gothic"/>
            </a:endParaRPr>
          </a:p>
        </p:txBody>
      </p:sp>
      <p:pic>
        <p:nvPicPr>
          <p:cNvPr id="369" name="Google Shape;369;g21d37119dee_1_0"/>
          <p:cNvPicPr preferRelativeResize="0"/>
          <p:nvPr/>
        </p:nvPicPr>
        <p:blipFill>
          <a:blip r:embed="rId3">
            <a:alphaModFix/>
          </a:blip>
          <a:stretch>
            <a:fillRect/>
          </a:stretch>
        </p:blipFill>
        <p:spPr>
          <a:xfrm>
            <a:off x="1661037" y="721700"/>
            <a:ext cx="5821926" cy="426939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g22bd726979e_0_3341"/>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3600">
                <a:latin typeface="Century Gothic"/>
                <a:ea typeface="Century Gothic"/>
                <a:cs typeface="Century Gothic"/>
                <a:sym typeface="Century Gothic"/>
              </a:rPr>
              <a:t>DNSdumpster</a:t>
            </a:r>
            <a:endParaRPr/>
          </a:p>
        </p:txBody>
      </p:sp>
      <p:pic>
        <p:nvPicPr>
          <p:cNvPr id="375" name="Google Shape;375;g22bd726979e_0_3341"/>
          <p:cNvPicPr preferRelativeResize="0"/>
          <p:nvPr/>
        </p:nvPicPr>
        <p:blipFill>
          <a:blip r:embed="rId3">
            <a:alphaModFix/>
          </a:blip>
          <a:stretch>
            <a:fillRect/>
          </a:stretch>
        </p:blipFill>
        <p:spPr>
          <a:xfrm>
            <a:off x="878063" y="1231650"/>
            <a:ext cx="7387875" cy="38088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3"/>
          <p:cNvSpPr txBox="1">
            <a:spLocks noGrp="1"/>
          </p:cNvSpPr>
          <p:nvPr>
            <p:ph type="title"/>
          </p:nvPr>
        </p:nvSpPr>
        <p:spPr>
          <a:xfrm>
            <a:off x="1297500" y="393750"/>
            <a:ext cx="7038900" cy="914100"/>
          </a:xfrm>
          <a:prstGeom prst="rect">
            <a:avLst/>
          </a:prstGeom>
          <a:noFill/>
          <a:ln>
            <a:noFill/>
          </a:ln>
        </p:spPr>
        <p:txBody>
          <a:bodyPr spcFirstLastPara="1" wrap="square" lIns="68575" tIns="34275" rIns="68575" bIns="34275" anchor="ctr" anchorCtr="0">
            <a:noAutofit/>
          </a:bodyPr>
          <a:lstStyle/>
          <a:p>
            <a:pPr marL="0" lvl="0" indent="0" algn="ctr" rtl="0">
              <a:lnSpc>
                <a:spcPct val="100000"/>
              </a:lnSpc>
              <a:spcBef>
                <a:spcPts val="0"/>
              </a:spcBef>
              <a:spcAft>
                <a:spcPts val="0"/>
              </a:spcAft>
              <a:buClr>
                <a:schemeClr val="lt2"/>
              </a:buClr>
              <a:buSzPts val="2700"/>
              <a:buFont typeface="Century Gothic"/>
              <a:buNone/>
            </a:pPr>
            <a:r>
              <a:rPr lang="en" sz="3400"/>
              <a:t>Incident - “Computer Intrusion”</a:t>
            </a:r>
            <a:endParaRPr sz="3400"/>
          </a:p>
        </p:txBody>
      </p:sp>
      <p:sp>
        <p:nvSpPr>
          <p:cNvPr id="161" name="Google Shape;161;p3"/>
          <p:cNvSpPr txBox="1">
            <a:spLocks noGrp="1"/>
          </p:cNvSpPr>
          <p:nvPr>
            <p:ph type="body" idx="1"/>
          </p:nvPr>
        </p:nvSpPr>
        <p:spPr>
          <a:xfrm>
            <a:off x="4933200" y="1567550"/>
            <a:ext cx="3403200" cy="2911200"/>
          </a:xfrm>
          <a:prstGeom prst="rect">
            <a:avLst/>
          </a:prstGeom>
          <a:noFill/>
          <a:ln>
            <a:noFill/>
          </a:ln>
        </p:spPr>
        <p:txBody>
          <a:bodyPr spcFirstLastPara="1" wrap="square" lIns="68575" tIns="34275" rIns="68575" bIns="34275" anchor="ctr" anchorCtr="0">
            <a:normAutofit fontScale="32500" lnSpcReduction="10000"/>
          </a:bodyPr>
          <a:lstStyle/>
          <a:p>
            <a:pPr marL="0" lvl="0" indent="0" algn="ctr" rtl="0">
              <a:lnSpc>
                <a:spcPct val="100000"/>
              </a:lnSpc>
              <a:spcBef>
                <a:spcPts val="0"/>
              </a:spcBef>
              <a:spcAft>
                <a:spcPts val="0"/>
              </a:spcAft>
              <a:buSzPct val="116076"/>
              <a:buNone/>
            </a:pPr>
            <a:r>
              <a:rPr lang="en" sz="3446">
                <a:highlight>
                  <a:schemeClr val="dk1"/>
                </a:highlight>
                <a:latin typeface="Calibri"/>
                <a:ea typeface="Calibri"/>
                <a:cs typeface="Calibri"/>
                <a:sym typeface="Calibri"/>
              </a:rPr>
              <a:t>“We suffered an unauthorized intrusion into portions of our computer systems that process and store information related to customer transactions that we believe resulted in the theft of customer data. We do not know who took this action and whether there were one or more intruders involved (we refer to the intruder or intruders collectively as the “Intruder”), or whether there was one continuing intrusion or multiple, separate intrusions (we refer to the intrusion or intrusions collectively as the “Computer Intrusion”). We are engaged in an ongoing investigation of the Computer Intrusion, and the information provided in this Form 10-K is based on the information we have learned in our investigation to the date of this Form 10-K. We do not know what, if any, additional information we will learn in our investigation, but that information could materially add to or change the information provided in this Form 10-K.”</a:t>
            </a:r>
            <a:endParaRPr sz="3446">
              <a:highlight>
                <a:schemeClr val="dk1"/>
              </a:highlight>
              <a:latin typeface="Calibri"/>
              <a:ea typeface="Calibri"/>
              <a:cs typeface="Calibri"/>
              <a:sym typeface="Calibri"/>
            </a:endParaRPr>
          </a:p>
          <a:p>
            <a:pPr marL="0" lvl="0" indent="0" algn="ctr" rtl="0">
              <a:lnSpc>
                <a:spcPct val="100000"/>
              </a:lnSpc>
              <a:spcBef>
                <a:spcPts val="0"/>
              </a:spcBef>
              <a:spcAft>
                <a:spcPts val="0"/>
              </a:spcAft>
              <a:buSzPct val="84615"/>
              <a:buNone/>
            </a:pPr>
            <a:endParaRPr>
              <a:highlight>
                <a:srgbClr val="FFFF00"/>
              </a:highlight>
              <a:latin typeface="Calibri"/>
              <a:ea typeface="Calibri"/>
              <a:cs typeface="Calibri"/>
              <a:sym typeface="Calibri"/>
            </a:endParaRPr>
          </a:p>
        </p:txBody>
      </p:sp>
      <p:sp>
        <p:nvSpPr>
          <p:cNvPr id="162" name="Google Shape;162;p3"/>
          <p:cNvSpPr txBox="1">
            <a:spLocks noGrp="1"/>
          </p:cNvSpPr>
          <p:nvPr>
            <p:ph type="body" idx="2"/>
          </p:nvPr>
        </p:nvSpPr>
        <p:spPr>
          <a:xfrm>
            <a:off x="1297496" y="1567550"/>
            <a:ext cx="3403200" cy="2911200"/>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1300"/>
              <a:buNone/>
            </a:pPr>
            <a:r>
              <a:rPr lang="en">
                <a:latin typeface="Calibri"/>
                <a:ea typeface="Calibri"/>
                <a:cs typeface="Calibri"/>
                <a:sym typeface="Calibri"/>
              </a:rPr>
              <a:t>On January 17,</a:t>
            </a:r>
            <a:r>
              <a:rPr lang="en" sz="1400">
                <a:latin typeface="Calibri"/>
                <a:ea typeface="Calibri"/>
                <a:cs typeface="Calibri"/>
                <a:sym typeface="Calibri"/>
              </a:rPr>
              <a:t> 2007, TJX disclosed to the public it was the victim of a data breach and referred to it as the “Computer Intrusion.” TJX determined it had threat actors inside its IT systems for nearly 18 months: from July 2005 through December 2006.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g22bd64856f8_0_53"/>
          <p:cNvSpPr txBox="1">
            <a:spLocks noGrp="1"/>
          </p:cNvSpPr>
          <p:nvPr>
            <p:ph type="title"/>
          </p:nvPr>
        </p:nvSpPr>
        <p:spPr>
          <a:xfrm>
            <a:off x="1223850" y="389450"/>
            <a:ext cx="6696300" cy="742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3600">
                <a:latin typeface="Century Gothic"/>
                <a:ea typeface="Century Gothic"/>
                <a:cs typeface="Century Gothic"/>
                <a:sym typeface="Century Gothic"/>
              </a:rPr>
              <a:t>DNSdumpster TJX DNS Servers</a:t>
            </a:r>
            <a:endParaRPr/>
          </a:p>
        </p:txBody>
      </p:sp>
      <p:pic>
        <p:nvPicPr>
          <p:cNvPr id="381" name="Google Shape;381;g22bd64856f8_0_53"/>
          <p:cNvPicPr preferRelativeResize="0"/>
          <p:nvPr/>
        </p:nvPicPr>
        <p:blipFill>
          <a:blip r:embed="rId3">
            <a:alphaModFix/>
          </a:blip>
          <a:stretch>
            <a:fillRect/>
          </a:stretch>
        </p:blipFill>
        <p:spPr>
          <a:xfrm>
            <a:off x="152400" y="1917450"/>
            <a:ext cx="8839201" cy="218838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g22bd64856f8_0_60"/>
          <p:cNvSpPr txBox="1">
            <a:spLocks noGrp="1"/>
          </p:cNvSpPr>
          <p:nvPr>
            <p:ph type="title"/>
          </p:nvPr>
        </p:nvSpPr>
        <p:spPr>
          <a:xfrm>
            <a:off x="945750" y="393750"/>
            <a:ext cx="7252500" cy="6705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600">
                <a:latin typeface="Century Gothic"/>
                <a:ea typeface="Century Gothic"/>
                <a:cs typeface="Century Gothic"/>
                <a:sym typeface="Century Gothic"/>
              </a:rPr>
              <a:t>DNSdumpster TJX MX &amp; TXT Records</a:t>
            </a:r>
            <a:endParaRPr/>
          </a:p>
        </p:txBody>
      </p:sp>
      <p:pic>
        <p:nvPicPr>
          <p:cNvPr id="387" name="Google Shape;387;g22bd64856f8_0_60"/>
          <p:cNvPicPr preferRelativeResize="0"/>
          <p:nvPr/>
        </p:nvPicPr>
        <p:blipFill>
          <a:blip r:embed="rId3">
            <a:alphaModFix/>
          </a:blip>
          <a:stretch>
            <a:fillRect/>
          </a:stretch>
        </p:blipFill>
        <p:spPr>
          <a:xfrm>
            <a:off x="1421052" y="1460250"/>
            <a:ext cx="6301896" cy="35308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g22bd64856f8_0_66"/>
          <p:cNvSpPr txBox="1">
            <a:spLocks noGrp="1"/>
          </p:cNvSpPr>
          <p:nvPr>
            <p:ph type="title"/>
          </p:nvPr>
        </p:nvSpPr>
        <p:spPr>
          <a:xfrm>
            <a:off x="1408350" y="393750"/>
            <a:ext cx="6327300" cy="6705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600">
                <a:latin typeface="Century Gothic"/>
                <a:ea typeface="Century Gothic"/>
                <a:cs typeface="Century Gothic"/>
                <a:sym typeface="Century Gothic"/>
              </a:rPr>
              <a:t>DNSdumpster TJX Host Records</a:t>
            </a:r>
            <a:endParaRPr/>
          </a:p>
        </p:txBody>
      </p:sp>
      <p:pic>
        <p:nvPicPr>
          <p:cNvPr id="393" name="Google Shape;393;g22bd64856f8_0_66"/>
          <p:cNvPicPr preferRelativeResize="0"/>
          <p:nvPr/>
        </p:nvPicPr>
        <p:blipFill>
          <a:blip r:embed="rId3">
            <a:alphaModFix/>
          </a:blip>
          <a:stretch>
            <a:fillRect/>
          </a:stretch>
        </p:blipFill>
        <p:spPr>
          <a:xfrm>
            <a:off x="76200" y="1216650"/>
            <a:ext cx="4495800" cy="3512588"/>
          </a:xfrm>
          <a:prstGeom prst="rect">
            <a:avLst/>
          </a:prstGeom>
          <a:noFill/>
          <a:ln>
            <a:noFill/>
          </a:ln>
        </p:spPr>
      </p:pic>
      <p:pic>
        <p:nvPicPr>
          <p:cNvPr id="394" name="Google Shape;394;g22bd64856f8_0_66"/>
          <p:cNvPicPr preferRelativeResize="0"/>
          <p:nvPr/>
        </p:nvPicPr>
        <p:blipFill>
          <a:blip r:embed="rId4">
            <a:alphaModFix/>
          </a:blip>
          <a:stretch>
            <a:fillRect/>
          </a:stretch>
        </p:blipFill>
        <p:spPr>
          <a:xfrm>
            <a:off x="4597665" y="1216650"/>
            <a:ext cx="4437934" cy="35126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g22bd64856f8_0_73"/>
          <p:cNvSpPr txBox="1">
            <a:spLocks noGrp="1"/>
          </p:cNvSpPr>
          <p:nvPr>
            <p:ph type="title"/>
          </p:nvPr>
        </p:nvSpPr>
        <p:spPr>
          <a:xfrm>
            <a:off x="1408350" y="393750"/>
            <a:ext cx="6327300" cy="6705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600">
                <a:latin typeface="Century Gothic"/>
                <a:ea typeface="Century Gothic"/>
                <a:cs typeface="Century Gothic"/>
                <a:sym typeface="Century Gothic"/>
              </a:rPr>
              <a:t>DNSdumpster TJX Host Records</a:t>
            </a:r>
            <a:endParaRPr/>
          </a:p>
        </p:txBody>
      </p:sp>
      <p:pic>
        <p:nvPicPr>
          <p:cNvPr id="400" name="Google Shape;400;g22bd64856f8_0_73"/>
          <p:cNvPicPr preferRelativeResize="0"/>
          <p:nvPr/>
        </p:nvPicPr>
        <p:blipFill rotWithShape="1">
          <a:blip r:embed="rId3">
            <a:alphaModFix/>
          </a:blip>
          <a:srcRect t="641" b="641"/>
          <a:stretch/>
        </p:blipFill>
        <p:spPr>
          <a:xfrm>
            <a:off x="76200" y="1216650"/>
            <a:ext cx="4495800" cy="3512588"/>
          </a:xfrm>
          <a:prstGeom prst="rect">
            <a:avLst/>
          </a:prstGeom>
          <a:noFill/>
          <a:ln>
            <a:noFill/>
          </a:ln>
        </p:spPr>
      </p:pic>
      <p:pic>
        <p:nvPicPr>
          <p:cNvPr id="401" name="Google Shape;401;g22bd64856f8_0_73"/>
          <p:cNvPicPr preferRelativeResize="0"/>
          <p:nvPr/>
        </p:nvPicPr>
        <p:blipFill rotWithShape="1">
          <a:blip r:embed="rId4">
            <a:alphaModFix/>
          </a:blip>
          <a:srcRect t="169" b="169"/>
          <a:stretch/>
        </p:blipFill>
        <p:spPr>
          <a:xfrm>
            <a:off x="4597665" y="1216650"/>
            <a:ext cx="4437933" cy="3512601"/>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g22bd64856f8_0_79"/>
          <p:cNvSpPr txBox="1">
            <a:spLocks noGrp="1"/>
          </p:cNvSpPr>
          <p:nvPr>
            <p:ph type="title"/>
          </p:nvPr>
        </p:nvSpPr>
        <p:spPr>
          <a:xfrm>
            <a:off x="1408350" y="393750"/>
            <a:ext cx="6327300" cy="6705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600">
                <a:latin typeface="Century Gothic"/>
                <a:ea typeface="Century Gothic"/>
                <a:cs typeface="Century Gothic"/>
                <a:sym typeface="Century Gothic"/>
              </a:rPr>
              <a:t>DNSdumpster TJX Host Records</a:t>
            </a:r>
            <a:endParaRPr/>
          </a:p>
        </p:txBody>
      </p:sp>
      <p:pic>
        <p:nvPicPr>
          <p:cNvPr id="407" name="Google Shape;407;g22bd64856f8_0_79"/>
          <p:cNvPicPr preferRelativeResize="0"/>
          <p:nvPr/>
        </p:nvPicPr>
        <p:blipFill rotWithShape="1">
          <a:blip r:embed="rId3">
            <a:alphaModFix/>
          </a:blip>
          <a:srcRect t="641" b="641"/>
          <a:stretch/>
        </p:blipFill>
        <p:spPr>
          <a:xfrm>
            <a:off x="76200" y="1216650"/>
            <a:ext cx="4495800" cy="3512588"/>
          </a:xfrm>
          <a:prstGeom prst="rect">
            <a:avLst/>
          </a:prstGeom>
          <a:noFill/>
          <a:ln>
            <a:noFill/>
          </a:ln>
        </p:spPr>
      </p:pic>
      <p:pic>
        <p:nvPicPr>
          <p:cNvPr id="408" name="Google Shape;408;g22bd64856f8_0_79"/>
          <p:cNvPicPr preferRelativeResize="0"/>
          <p:nvPr/>
        </p:nvPicPr>
        <p:blipFill rotWithShape="1">
          <a:blip r:embed="rId4">
            <a:alphaModFix/>
          </a:blip>
          <a:srcRect/>
          <a:stretch/>
        </p:blipFill>
        <p:spPr>
          <a:xfrm>
            <a:off x="4597665" y="1216650"/>
            <a:ext cx="4437934" cy="35126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g22bd64856f8_0_85"/>
          <p:cNvSpPr txBox="1">
            <a:spLocks noGrp="1"/>
          </p:cNvSpPr>
          <p:nvPr>
            <p:ph type="title"/>
          </p:nvPr>
        </p:nvSpPr>
        <p:spPr>
          <a:xfrm>
            <a:off x="1408350" y="393750"/>
            <a:ext cx="6327300" cy="6705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600">
                <a:latin typeface="Century Gothic"/>
                <a:ea typeface="Century Gothic"/>
                <a:cs typeface="Century Gothic"/>
                <a:sym typeface="Century Gothic"/>
              </a:rPr>
              <a:t>DNSdumpster TJX Host Records</a:t>
            </a:r>
            <a:endParaRPr/>
          </a:p>
        </p:txBody>
      </p:sp>
      <p:pic>
        <p:nvPicPr>
          <p:cNvPr id="414" name="Google Shape;414;g22bd64856f8_0_85"/>
          <p:cNvPicPr preferRelativeResize="0"/>
          <p:nvPr/>
        </p:nvPicPr>
        <p:blipFill>
          <a:blip r:embed="rId3">
            <a:alphaModFix/>
          </a:blip>
          <a:stretch>
            <a:fillRect/>
          </a:stretch>
        </p:blipFill>
        <p:spPr>
          <a:xfrm>
            <a:off x="2187613" y="1216650"/>
            <a:ext cx="4768774" cy="3774451"/>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g22bd64856f8_0_45"/>
          <p:cNvSpPr txBox="1">
            <a:spLocks noGrp="1"/>
          </p:cNvSpPr>
          <p:nvPr>
            <p:ph type="title"/>
          </p:nvPr>
        </p:nvSpPr>
        <p:spPr>
          <a:xfrm>
            <a:off x="1052550" y="259225"/>
            <a:ext cx="7038900" cy="7833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3600">
                <a:latin typeface="Century Gothic"/>
                <a:ea typeface="Century Gothic"/>
                <a:cs typeface="Century Gothic"/>
                <a:sym typeface="Century Gothic"/>
              </a:rPr>
              <a:t>DNSdumpster</a:t>
            </a:r>
            <a:endParaRPr/>
          </a:p>
        </p:txBody>
      </p:sp>
      <p:sp>
        <p:nvSpPr>
          <p:cNvPr id="420" name="Google Shape;420;g22bd64856f8_0_45"/>
          <p:cNvSpPr txBox="1">
            <a:spLocks noGrp="1"/>
          </p:cNvSpPr>
          <p:nvPr>
            <p:ph type="body" idx="1"/>
          </p:nvPr>
        </p:nvSpPr>
        <p:spPr>
          <a:xfrm>
            <a:off x="1297500" y="1567550"/>
            <a:ext cx="3403200" cy="2911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sp>
        <p:nvSpPr>
          <p:cNvPr id="421" name="Google Shape;421;g22bd64856f8_0_45"/>
          <p:cNvSpPr txBox="1">
            <a:spLocks noGrp="1"/>
          </p:cNvSpPr>
          <p:nvPr>
            <p:ph type="body" idx="2"/>
          </p:nvPr>
        </p:nvSpPr>
        <p:spPr>
          <a:xfrm>
            <a:off x="4933221" y="1567550"/>
            <a:ext cx="3403200" cy="2911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pic>
        <p:nvPicPr>
          <p:cNvPr id="422" name="Google Shape;422;g22bd64856f8_0_45"/>
          <p:cNvPicPr preferRelativeResize="0"/>
          <p:nvPr/>
        </p:nvPicPr>
        <p:blipFill>
          <a:blip r:embed="rId3">
            <a:alphaModFix/>
          </a:blip>
          <a:stretch>
            <a:fillRect/>
          </a:stretch>
        </p:blipFill>
        <p:spPr>
          <a:xfrm rot="5400000">
            <a:off x="2648338" y="-1562100"/>
            <a:ext cx="3847325" cy="90566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Google Shape;167;p4"/>
          <p:cNvPicPr preferRelativeResize="0"/>
          <p:nvPr/>
        </p:nvPicPr>
        <p:blipFill rotWithShape="1">
          <a:blip r:embed="rId3">
            <a:alphaModFix/>
          </a:blip>
          <a:srcRect l="31231" t="10640" r="34513" b="5248"/>
          <a:stretch/>
        </p:blipFill>
        <p:spPr>
          <a:xfrm>
            <a:off x="31975" y="987150"/>
            <a:ext cx="3055826" cy="4077951"/>
          </a:xfrm>
          <a:prstGeom prst="rect">
            <a:avLst/>
          </a:prstGeom>
          <a:noFill/>
          <a:ln>
            <a:noFill/>
          </a:ln>
        </p:spPr>
      </p:pic>
      <p:pic>
        <p:nvPicPr>
          <p:cNvPr id="168" name="Google Shape;168;p4"/>
          <p:cNvPicPr preferRelativeResize="0"/>
          <p:nvPr/>
        </p:nvPicPr>
        <p:blipFill rotWithShape="1">
          <a:blip r:embed="rId4">
            <a:alphaModFix/>
          </a:blip>
          <a:srcRect l="31471" t="14034" r="35512" b="959"/>
          <a:stretch/>
        </p:blipFill>
        <p:spPr>
          <a:xfrm>
            <a:off x="3143007" y="987161"/>
            <a:ext cx="2945364" cy="4077933"/>
          </a:xfrm>
          <a:prstGeom prst="rect">
            <a:avLst/>
          </a:prstGeom>
          <a:noFill/>
          <a:ln>
            <a:noFill/>
          </a:ln>
        </p:spPr>
      </p:pic>
      <p:pic>
        <p:nvPicPr>
          <p:cNvPr id="169" name="Google Shape;169;p4"/>
          <p:cNvPicPr preferRelativeResize="0"/>
          <p:nvPr/>
        </p:nvPicPr>
        <p:blipFill rotWithShape="1">
          <a:blip r:embed="rId5">
            <a:alphaModFix/>
          </a:blip>
          <a:srcRect l="31471" t="13122" r="35512" b="1502"/>
          <a:stretch/>
        </p:blipFill>
        <p:spPr>
          <a:xfrm>
            <a:off x="6143593" y="978310"/>
            <a:ext cx="2945364" cy="4095633"/>
          </a:xfrm>
          <a:prstGeom prst="rect">
            <a:avLst/>
          </a:prstGeom>
          <a:noFill/>
          <a:ln>
            <a:noFill/>
          </a:ln>
        </p:spPr>
      </p:pic>
      <p:sp>
        <p:nvSpPr>
          <p:cNvPr id="170" name="Google Shape;170;p4"/>
          <p:cNvSpPr txBox="1">
            <a:spLocks noGrp="1"/>
          </p:cNvSpPr>
          <p:nvPr>
            <p:ph type="title"/>
          </p:nvPr>
        </p:nvSpPr>
        <p:spPr>
          <a:xfrm>
            <a:off x="1052550" y="393750"/>
            <a:ext cx="7038900" cy="9141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400"/>
              <a:buNone/>
            </a:pPr>
            <a:r>
              <a:rPr lang="en"/>
              <a:t>FTC Complaint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5"/>
          <p:cNvSpPr txBox="1">
            <a:spLocks noGrp="1"/>
          </p:cNvSpPr>
          <p:nvPr>
            <p:ph type="title"/>
          </p:nvPr>
        </p:nvSpPr>
        <p:spPr>
          <a:xfrm>
            <a:off x="823850" y="492575"/>
            <a:ext cx="4776000" cy="13008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Clr>
                <a:schemeClr val="lt2"/>
              </a:buClr>
              <a:buSzPts val="2700"/>
              <a:buFont typeface="Century Gothic"/>
              <a:buNone/>
            </a:pPr>
            <a:r>
              <a:rPr lang="en" sz="3000"/>
              <a:t>Threat Agents</a:t>
            </a:r>
            <a:endParaRPr sz="3000"/>
          </a:p>
        </p:txBody>
      </p:sp>
      <p:sp>
        <p:nvSpPr>
          <p:cNvPr id="176" name="Google Shape;176;p5"/>
          <p:cNvSpPr txBox="1">
            <a:spLocks noGrp="1"/>
          </p:cNvSpPr>
          <p:nvPr>
            <p:ph type="body" idx="1"/>
          </p:nvPr>
        </p:nvSpPr>
        <p:spPr>
          <a:xfrm>
            <a:off x="823850" y="2027325"/>
            <a:ext cx="4776000" cy="2864400"/>
          </a:xfrm>
          <a:prstGeom prst="rect">
            <a:avLst/>
          </a:prstGeom>
          <a:noFill/>
          <a:ln>
            <a:noFill/>
          </a:ln>
        </p:spPr>
        <p:txBody>
          <a:bodyPr spcFirstLastPara="1" wrap="square" lIns="68575" tIns="34275" rIns="68575" bIns="34275" anchor="t" anchorCtr="0">
            <a:normAutofit/>
          </a:bodyPr>
          <a:lstStyle/>
          <a:p>
            <a:pPr marL="254000" lvl="0" indent="-266700" algn="l" rtl="0">
              <a:lnSpc>
                <a:spcPct val="100000"/>
              </a:lnSpc>
              <a:spcBef>
                <a:spcPts val="0"/>
              </a:spcBef>
              <a:spcAft>
                <a:spcPts val="0"/>
              </a:spcAft>
              <a:buSzPts val="1400"/>
              <a:buChar char="➢"/>
            </a:pPr>
            <a:r>
              <a:rPr lang="en" sz="1600"/>
              <a:t>A group of 11 people, led by Albert Gonzalez and known as the Gonzalez gang were deemed responsible as part of their “Operation Get Rich or Die Tryin” that began in 2005.</a:t>
            </a:r>
            <a:endParaRPr sz="1600"/>
          </a:p>
          <a:p>
            <a:pPr marL="0" lvl="0" indent="0" algn="l" rtl="0">
              <a:lnSpc>
                <a:spcPct val="100000"/>
              </a:lnSpc>
              <a:spcBef>
                <a:spcPts val="0"/>
              </a:spcBef>
              <a:spcAft>
                <a:spcPts val="0"/>
              </a:spcAft>
              <a:buNone/>
            </a:pPr>
            <a:endParaRPr sz="1600"/>
          </a:p>
          <a:p>
            <a:pPr marL="254000" lvl="0" indent="-266700" algn="l" rtl="0">
              <a:lnSpc>
                <a:spcPct val="100000"/>
              </a:lnSpc>
              <a:spcBef>
                <a:spcPts val="0"/>
              </a:spcBef>
              <a:spcAft>
                <a:spcPts val="0"/>
              </a:spcAft>
              <a:buSzPts val="1400"/>
              <a:buChar char="➢"/>
            </a:pPr>
            <a:r>
              <a:rPr lang="en" sz="1600"/>
              <a:t>Albert Gonzalez was a confidential informant for the Secret Service during the time he and his gang were secretly hacking TJX and other companies.</a:t>
            </a:r>
            <a:endParaRPr sz="1600"/>
          </a:p>
          <a:p>
            <a:pPr marL="0" lvl="0" indent="0" algn="l" rtl="0">
              <a:lnSpc>
                <a:spcPct val="100000"/>
              </a:lnSpc>
              <a:spcBef>
                <a:spcPts val="0"/>
              </a:spcBef>
              <a:spcAft>
                <a:spcPts val="0"/>
              </a:spcAft>
              <a:buSzPts val="1100"/>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6"/>
          <p:cNvSpPr txBox="1">
            <a:spLocks noGrp="1"/>
          </p:cNvSpPr>
          <p:nvPr>
            <p:ph type="title"/>
          </p:nvPr>
        </p:nvSpPr>
        <p:spPr>
          <a:xfrm>
            <a:off x="1297500" y="393750"/>
            <a:ext cx="7038900" cy="9141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Clr>
                <a:schemeClr val="lt2"/>
              </a:buClr>
              <a:buSzPts val="1400"/>
              <a:buNone/>
            </a:pPr>
            <a:r>
              <a:rPr lang="en" sz="3200"/>
              <a:t>Threat Agent’s Tactics</a:t>
            </a:r>
            <a:endParaRPr sz="3200"/>
          </a:p>
        </p:txBody>
      </p:sp>
      <p:sp>
        <p:nvSpPr>
          <p:cNvPr id="182" name="Google Shape;182;p6"/>
          <p:cNvSpPr txBox="1">
            <a:spLocks noGrp="1"/>
          </p:cNvSpPr>
          <p:nvPr>
            <p:ph type="body" idx="1"/>
          </p:nvPr>
        </p:nvSpPr>
        <p:spPr>
          <a:xfrm>
            <a:off x="1297500" y="1507075"/>
            <a:ext cx="7038900" cy="3213600"/>
          </a:xfrm>
          <a:prstGeom prst="rect">
            <a:avLst/>
          </a:prstGeom>
          <a:noFill/>
          <a:ln>
            <a:noFill/>
          </a:ln>
        </p:spPr>
        <p:txBody>
          <a:bodyPr spcFirstLastPara="1" wrap="square" lIns="68575" tIns="34275" rIns="68575" bIns="34275" anchor="t" anchorCtr="0">
            <a:normAutofit fontScale="25000" lnSpcReduction="20000"/>
          </a:bodyPr>
          <a:lstStyle/>
          <a:p>
            <a:pPr marL="342900" lvl="0" indent="-252710" algn="l" rtl="0">
              <a:lnSpc>
                <a:spcPct val="100000"/>
              </a:lnSpc>
              <a:spcBef>
                <a:spcPts val="800"/>
              </a:spcBef>
              <a:spcAft>
                <a:spcPts val="0"/>
              </a:spcAft>
              <a:buSzPct val="100000"/>
              <a:buChar char="➢"/>
            </a:pPr>
            <a:r>
              <a:rPr lang="en" sz="5517"/>
              <a:t>War-driving to find vulnerable networks led them to two Marshalls locations in Miami, FL.</a:t>
            </a:r>
            <a:endParaRPr sz="5517"/>
          </a:p>
          <a:p>
            <a:pPr marL="342900" lvl="0" indent="-252710" algn="l" rtl="0">
              <a:lnSpc>
                <a:spcPct val="100000"/>
              </a:lnSpc>
              <a:spcBef>
                <a:spcPts val="800"/>
              </a:spcBef>
              <a:spcAft>
                <a:spcPts val="0"/>
              </a:spcAft>
              <a:buSzPct val="100000"/>
              <a:buChar char="➢"/>
            </a:pPr>
            <a:r>
              <a:rPr lang="en" sz="5517"/>
              <a:t>They intercepted transmissions between bar code scan guns and data receivers that were connected to the corporate network</a:t>
            </a:r>
            <a:endParaRPr sz="5517"/>
          </a:p>
          <a:p>
            <a:pPr marL="342900" lvl="0" indent="-252710" algn="l" rtl="0">
              <a:lnSpc>
                <a:spcPct val="100000"/>
              </a:lnSpc>
              <a:spcBef>
                <a:spcPts val="800"/>
              </a:spcBef>
              <a:spcAft>
                <a:spcPts val="0"/>
              </a:spcAft>
              <a:buSzPct val="100000"/>
              <a:buChar char="➢"/>
            </a:pPr>
            <a:r>
              <a:rPr lang="en" sz="5517"/>
              <a:t>Using these intercepted transmissions, they were able to crack the WiFi, and gain access by creating accounts or stealing usernames/passwords to ultimately get to the corporate servers housing credit/debit card transactions.</a:t>
            </a:r>
            <a:endParaRPr sz="5517"/>
          </a:p>
          <a:p>
            <a:pPr marL="342900" lvl="0" indent="-252710" algn="l" rtl="0">
              <a:lnSpc>
                <a:spcPct val="100000"/>
              </a:lnSpc>
              <a:spcBef>
                <a:spcPts val="800"/>
              </a:spcBef>
              <a:spcAft>
                <a:spcPts val="0"/>
              </a:spcAft>
              <a:buSzPct val="100000"/>
              <a:buChar char="➢"/>
            </a:pPr>
            <a:r>
              <a:rPr lang="en" sz="5517"/>
              <a:t>Some sources also indicated that they tampered with publicly available in-store kiosks on the network and installed software from a usb, giving them remote access to the kiosk and the corporate servers.</a:t>
            </a:r>
            <a:endParaRPr sz="5517"/>
          </a:p>
          <a:p>
            <a:pPr marL="342900" lvl="0" indent="-252710" algn="l" rtl="0">
              <a:lnSpc>
                <a:spcPct val="100000"/>
              </a:lnSpc>
              <a:spcBef>
                <a:spcPts val="800"/>
              </a:spcBef>
              <a:spcAft>
                <a:spcPts val="0"/>
              </a:spcAft>
              <a:buSzPct val="100000"/>
              <a:buChar char="➢"/>
            </a:pPr>
            <a:r>
              <a:rPr lang="en" sz="5517"/>
              <a:t>Set up VPN to allow them to move in and out without detection(the same one allegedly designed by the Secret Service and used during Gonzalez’s time as an informant)</a:t>
            </a:r>
            <a:endParaRPr sz="5517"/>
          </a:p>
          <a:p>
            <a:pPr marL="342900" lvl="0" indent="-252710" algn="l" rtl="0">
              <a:lnSpc>
                <a:spcPct val="100000"/>
              </a:lnSpc>
              <a:spcBef>
                <a:spcPts val="800"/>
              </a:spcBef>
              <a:spcAft>
                <a:spcPts val="0"/>
              </a:spcAft>
              <a:buSzPct val="100000"/>
              <a:buChar char="➢"/>
            </a:pPr>
            <a:r>
              <a:rPr lang="en" sz="5517"/>
              <a:t>After realizing many of the card numbers they were obtaining were expired, the hackers developed a program “blabla” to capture more recent transactions that would automatically encrypt, compress, and forward the data to Gonzalez.</a:t>
            </a:r>
            <a:endParaRPr sz="5517"/>
          </a:p>
          <a:p>
            <a:pPr marL="342900" lvl="0" indent="-165100" algn="l" rtl="0">
              <a:lnSpc>
                <a:spcPct val="100000"/>
              </a:lnSpc>
              <a:spcBef>
                <a:spcPts val="800"/>
              </a:spcBef>
              <a:spcAft>
                <a:spcPts val="0"/>
              </a:spcAft>
              <a:buSzPct val="100000"/>
              <a:buNone/>
            </a:pPr>
            <a:endParaRPr/>
          </a:p>
          <a:p>
            <a:pPr marL="342900" lvl="0" indent="-165100" algn="l" rtl="0">
              <a:lnSpc>
                <a:spcPct val="100000"/>
              </a:lnSpc>
              <a:spcBef>
                <a:spcPts val="800"/>
              </a:spcBef>
              <a:spcAft>
                <a:spcPts val="0"/>
              </a:spcAft>
              <a:buSzPct val="100000"/>
              <a:buNone/>
            </a:pPr>
            <a:endParaRPr/>
          </a:p>
          <a:p>
            <a:pPr marL="342900" lvl="0" indent="-165100" algn="l" rtl="0">
              <a:lnSpc>
                <a:spcPct val="100000"/>
              </a:lnSpc>
              <a:spcBef>
                <a:spcPts val="800"/>
              </a:spcBef>
              <a:spcAft>
                <a:spcPts val="0"/>
              </a:spcAft>
              <a:buSzPct val="100000"/>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g22bd726979e_0_1635"/>
          <p:cNvSpPr txBox="1">
            <a:spLocks noGrp="1"/>
          </p:cNvSpPr>
          <p:nvPr>
            <p:ph type="title"/>
          </p:nvPr>
        </p:nvSpPr>
        <p:spPr>
          <a:xfrm>
            <a:off x="1297500" y="393750"/>
            <a:ext cx="7038900" cy="9141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Clr>
                <a:schemeClr val="lt2"/>
              </a:buClr>
              <a:buSzPts val="2700"/>
              <a:buFont typeface="Century Gothic"/>
              <a:buNone/>
            </a:pPr>
            <a:r>
              <a:rPr lang="en"/>
              <a:t>How did they get caught?</a:t>
            </a:r>
            <a:endParaRPr/>
          </a:p>
        </p:txBody>
      </p:sp>
      <p:sp>
        <p:nvSpPr>
          <p:cNvPr id="188" name="Google Shape;188;g22bd726979e_0_1635"/>
          <p:cNvSpPr txBox="1">
            <a:spLocks noGrp="1"/>
          </p:cNvSpPr>
          <p:nvPr>
            <p:ph type="body" idx="1"/>
          </p:nvPr>
        </p:nvSpPr>
        <p:spPr>
          <a:xfrm>
            <a:off x="1297500" y="1567550"/>
            <a:ext cx="7038900" cy="2911200"/>
          </a:xfrm>
          <a:prstGeom prst="rect">
            <a:avLst/>
          </a:prstGeom>
          <a:noFill/>
          <a:ln>
            <a:noFill/>
          </a:ln>
        </p:spPr>
        <p:txBody>
          <a:bodyPr spcFirstLastPara="1" wrap="square" lIns="68575" tIns="34275" rIns="68575" bIns="34275" anchor="t" anchorCtr="0">
            <a:normAutofit/>
          </a:bodyPr>
          <a:lstStyle/>
          <a:p>
            <a:pPr marL="215900" lvl="0" indent="-222250" algn="l" rtl="0">
              <a:lnSpc>
                <a:spcPct val="100000"/>
              </a:lnSpc>
              <a:spcBef>
                <a:spcPts val="0"/>
              </a:spcBef>
              <a:spcAft>
                <a:spcPts val="0"/>
              </a:spcAft>
              <a:buSzPts val="1100"/>
              <a:buChar char="➢"/>
            </a:pPr>
            <a:r>
              <a:rPr lang="en"/>
              <a:t>Maksym Yastremskiy, Gonzalez’s fence, had saved and catalogued all of his customer lists and instant messages for years. In logs obtained by law enforcement, they found a chat partner who appeared to be Yastremskiy’s biggest provider of stolen card data. But all they had for the person was an I.M. registration number — no personal information. </a:t>
            </a:r>
            <a:endParaRPr/>
          </a:p>
          <a:p>
            <a:pPr marL="254000" lvl="0" indent="-260350" algn="l" rtl="0">
              <a:lnSpc>
                <a:spcPct val="100000"/>
              </a:lnSpc>
              <a:spcBef>
                <a:spcPts val="800"/>
              </a:spcBef>
              <a:spcAft>
                <a:spcPts val="0"/>
              </a:spcAft>
              <a:buSzPts val="1100"/>
              <a:buChar char="➢"/>
            </a:pPr>
            <a:r>
              <a:rPr lang="en"/>
              <a:t>Secret Service technicians finally got the I.M. registration information for whoever was providing Yastremskiy with bank-card data. There was no address or name, but there was an e-mail address: </a:t>
            </a:r>
            <a:r>
              <a:rPr lang="en" u="sng">
                <a:solidFill>
                  <a:schemeClr val="hlink"/>
                </a:solidFill>
                <a:hlinkClick r:id="rId3"/>
              </a:rPr>
              <a:t>soupnazi@efnet.ru</a:t>
            </a:r>
            <a:endParaRPr/>
          </a:p>
          <a:p>
            <a:pPr marL="254000" lvl="0" indent="-260350" algn="l" rtl="0">
              <a:lnSpc>
                <a:spcPct val="100000"/>
              </a:lnSpc>
              <a:spcBef>
                <a:spcPts val="800"/>
              </a:spcBef>
              <a:spcAft>
                <a:spcPts val="0"/>
              </a:spcAft>
              <a:buSzPts val="1100"/>
              <a:buChar char="➢"/>
            </a:pPr>
            <a:r>
              <a:rPr lang="en"/>
              <a:t>Gonzalez’s favorite alias was soupnazi, so this was a dead giveaway to the Secret Service of his involvement.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cxnSp>
        <p:nvCxnSpPr>
          <p:cNvPr id="193" name="Google Shape;193;p7"/>
          <p:cNvCxnSpPr/>
          <p:nvPr/>
        </p:nvCxnSpPr>
        <p:spPr>
          <a:xfrm>
            <a:off x="1278850" y="698250"/>
            <a:ext cx="557100" cy="414300"/>
          </a:xfrm>
          <a:prstGeom prst="straightConnector1">
            <a:avLst/>
          </a:prstGeom>
          <a:noFill/>
          <a:ln w="19050" cap="flat" cmpd="sng">
            <a:solidFill>
              <a:schemeClr val="dk2"/>
            </a:solidFill>
            <a:prstDash val="solid"/>
            <a:round/>
            <a:headEnd type="none" w="sm" len="sm"/>
            <a:tailEnd type="none" w="sm" len="sm"/>
          </a:ln>
        </p:spPr>
      </p:cxnSp>
      <p:cxnSp>
        <p:nvCxnSpPr>
          <p:cNvPr id="194" name="Google Shape;194;p7"/>
          <p:cNvCxnSpPr/>
          <p:nvPr/>
        </p:nvCxnSpPr>
        <p:spPr>
          <a:xfrm>
            <a:off x="1821242" y="1093950"/>
            <a:ext cx="578400" cy="693600"/>
          </a:xfrm>
          <a:prstGeom prst="straightConnector1">
            <a:avLst/>
          </a:prstGeom>
          <a:noFill/>
          <a:ln w="19050" cap="flat" cmpd="sng">
            <a:solidFill>
              <a:schemeClr val="dk2"/>
            </a:solidFill>
            <a:prstDash val="solid"/>
            <a:round/>
            <a:headEnd type="none" w="sm" len="sm"/>
            <a:tailEnd type="none" w="sm" len="sm"/>
          </a:ln>
        </p:spPr>
      </p:cxnSp>
      <p:cxnSp>
        <p:nvCxnSpPr>
          <p:cNvPr id="195" name="Google Shape;195;p7"/>
          <p:cNvCxnSpPr/>
          <p:nvPr/>
        </p:nvCxnSpPr>
        <p:spPr>
          <a:xfrm>
            <a:off x="2399775" y="1787600"/>
            <a:ext cx="893100" cy="475800"/>
          </a:xfrm>
          <a:prstGeom prst="straightConnector1">
            <a:avLst/>
          </a:prstGeom>
          <a:noFill/>
          <a:ln w="19050" cap="flat" cmpd="sng">
            <a:solidFill>
              <a:schemeClr val="dk2"/>
            </a:solidFill>
            <a:prstDash val="solid"/>
            <a:round/>
            <a:headEnd type="none" w="sm" len="sm"/>
            <a:tailEnd type="none" w="sm" len="sm"/>
          </a:ln>
        </p:spPr>
      </p:cxnSp>
      <p:cxnSp>
        <p:nvCxnSpPr>
          <p:cNvPr id="196" name="Google Shape;196;p7"/>
          <p:cNvCxnSpPr/>
          <p:nvPr/>
        </p:nvCxnSpPr>
        <p:spPr>
          <a:xfrm>
            <a:off x="3284900" y="2247400"/>
            <a:ext cx="640800" cy="764700"/>
          </a:xfrm>
          <a:prstGeom prst="straightConnector1">
            <a:avLst/>
          </a:prstGeom>
          <a:noFill/>
          <a:ln w="19050" cap="flat" cmpd="sng">
            <a:solidFill>
              <a:schemeClr val="dk2"/>
            </a:solidFill>
            <a:prstDash val="solid"/>
            <a:round/>
            <a:headEnd type="none" w="sm" len="sm"/>
            <a:tailEnd type="none" w="sm" len="sm"/>
          </a:ln>
        </p:spPr>
      </p:cxnSp>
      <p:cxnSp>
        <p:nvCxnSpPr>
          <p:cNvPr id="197" name="Google Shape;197;p7"/>
          <p:cNvCxnSpPr/>
          <p:nvPr/>
        </p:nvCxnSpPr>
        <p:spPr>
          <a:xfrm>
            <a:off x="3925575" y="3012200"/>
            <a:ext cx="1168500" cy="655500"/>
          </a:xfrm>
          <a:prstGeom prst="straightConnector1">
            <a:avLst/>
          </a:prstGeom>
          <a:noFill/>
          <a:ln w="19050" cap="flat" cmpd="sng">
            <a:solidFill>
              <a:schemeClr val="dk2"/>
            </a:solidFill>
            <a:prstDash val="solid"/>
            <a:round/>
            <a:headEnd type="none" w="sm" len="sm"/>
            <a:tailEnd type="none" w="sm" len="sm"/>
          </a:ln>
        </p:spPr>
      </p:cxnSp>
      <p:cxnSp>
        <p:nvCxnSpPr>
          <p:cNvPr id="198" name="Google Shape;198;p7"/>
          <p:cNvCxnSpPr>
            <a:endCxn id="199" idx="0"/>
          </p:cNvCxnSpPr>
          <p:nvPr/>
        </p:nvCxnSpPr>
        <p:spPr>
          <a:xfrm>
            <a:off x="5071900" y="3647725"/>
            <a:ext cx="1062900" cy="999000"/>
          </a:xfrm>
          <a:prstGeom prst="straightConnector1">
            <a:avLst/>
          </a:prstGeom>
          <a:noFill/>
          <a:ln w="19050" cap="flat" cmpd="sng">
            <a:solidFill>
              <a:schemeClr val="dk2"/>
            </a:solidFill>
            <a:prstDash val="solid"/>
            <a:round/>
            <a:headEnd type="none" w="sm" len="sm"/>
            <a:tailEnd type="none" w="sm" len="sm"/>
          </a:ln>
        </p:spPr>
      </p:cxnSp>
      <p:sp>
        <p:nvSpPr>
          <p:cNvPr id="200" name="Google Shape;200;p7"/>
          <p:cNvSpPr txBox="1"/>
          <p:nvPr/>
        </p:nvSpPr>
        <p:spPr>
          <a:xfrm>
            <a:off x="88675" y="362025"/>
            <a:ext cx="2428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lt1"/>
                </a:solidFill>
                <a:latin typeface="Lato"/>
                <a:ea typeface="Lato"/>
                <a:cs typeface="Lato"/>
                <a:sym typeface="Lato"/>
              </a:rPr>
              <a:t>July 2005-First access by hackers.</a:t>
            </a:r>
            <a:endParaRPr sz="1200" b="0" i="0" u="none" strike="noStrike" cap="none">
              <a:solidFill>
                <a:schemeClr val="lt1"/>
              </a:solidFill>
              <a:latin typeface="Lato"/>
              <a:ea typeface="Lato"/>
              <a:cs typeface="Lato"/>
              <a:sym typeface="Lato"/>
            </a:endParaRPr>
          </a:p>
        </p:txBody>
      </p:sp>
      <p:cxnSp>
        <p:nvCxnSpPr>
          <p:cNvPr id="201" name="Google Shape;201;p7"/>
          <p:cNvCxnSpPr>
            <a:endCxn id="202" idx="3"/>
          </p:cNvCxnSpPr>
          <p:nvPr/>
        </p:nvCxnSpPr>
        <p:spPr>
          <a:xfrm rot="5400000">
            <a:off x="1370050" y="1239175"/>
            <a:ext cx="596700" cy="306000"/>
          </a:xfrm>
          <a:prstGeom prst="curvedConnector2">
            <a:avLst/>
          </a:prstGeom>
          <a:noFill/>
          <a:ln w="19050" cap="flat" cmpd="sng">
            <a:solidFill>
              <a:schemeClr val="dk2"/>
            </a:solidFill>
            <a:prstDash val="solid"/>
            <a:round/>
            <a:headEnd type="none" w="sm" len="sm"/>
            <a:tailEnd type="none" w="sm" len="sm"/>
          </a:ln>
        </p:spPr>
      </p:cxnSp>
      <p:sp>
        <p:nvSpPr>
          <p:cNvPr id="203" name="Google Shape;203;p7"/>
          <p:cNvSpPr txBox="1"/>
          <p:nvPr/>
        </p:nvSpPr>
        <p:spPr>
          <a:xfrm>
            <a:off x="0" y="1294700"/>
            <a:ext cx="1764600" cy="7941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000000"/>
              </a:buClr>
              <a:buSzPts val="1100"/>
              <a:buFont typeface="Arial"/>
              <a:buNone/>
            </a:pPr>
            <a:r>
              <a:rPr lang="en" sz="1100" b="0" i="0" u="none" strike="noStrike" cap="none">
                <a:solidFill>
                  <a:schemeClr val="lt1"/>
                </a:solidFill>
                <a:latin typeface="Century Gothic"/>
                <a:ea typeface="Century Gothic"/>
                <a:cs typeface="Century Gothic"/>
                <a:sym typeface="Century Gothic"/>
              </a:rPr>
              <a:t>Dec 18, 2006-TJX learned of suspicious software on their computer systems.</a:t>
            </a:r>
            <a:endParaRPr sz="1200" b="0" i="0" u="none" strike="noStrike" cap="none">
              <a:solidFill>
                <a:schemeClr val="lt1"/>
              </a:solidFill>
              <a:latin typeface="Lato"/>
              <a:ea typeface="Lato"/>
              <a:cs typeface="Lato"/>
              <a:sym typeface="Lato"/>
            </a:endParaRPr>
          </a:p>
        </p:txBody>
      </p:sp>
      <p:sp>
        <p:nvSpPr>
          <p:cNvPr id="204" name="Google Shape;204;p7"/>
          <p:cNvSpPr/>
          <p:nvPr/>
        </p:nvSpPr>
        <p:spPr>
          <a:xfrm>
            <a:off x="130200" y="398975"/>
            <a:ext cx="2331900" cy="2889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7"/>
          <p:cNvSpPr/>
          <p:nvPr/>
        </p:nvSpPr>
        <p:spPr>
          <a:xfrm>
            <a:off x="74800" y="1359325"/>
            <a:ext cx="1440600" cy="6624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05" name="Google Shape;205;p7"/>
          <p:cNvCxnSpPr>
            <a:endCxn id="206" idx="1"/>
          </p:cNvCxnSpPr>
          <p:nvPr/>
        </p:nvCxnSpPr>
        <p:spPr>
          <a:xfrm rot="10800000" flipH="1">
            <a:off x="2399625" y="1047075"/>
            <a:ext cx="777900" cy="730800"/>
          </a:xfrm>
          <a:prstGeom prst="curvedConnector3">
            <a:avLst>
              <a:gd name="adj1" fmla="val 50000"/>
            </a:avLst>
          </a:prstGeom>
          <a:noFill/>
          <a:ln w="19050" cap="flat" cmpd="sng">
            <a:solidFill>
              <a:schemeClr val="dk2"/>
            </a:solidFill>
            <a:prstDash val="solid"/>
            <a:round/>
            <a:headEnd type="none" w="sm" len="sm"/>
            <a:tailEnd type="none" w="sm" len="sm"/>
          </a:ln>
        </p:spPr>
      </p:cxnSp>
      <p:sp>
        <p:nvSpPr>
          <p:cNvPr id="207" name="Google Shape;207;p7"/>
          <p:cNvSpPr txBox="1"/>
          <p:nvPr/>
        </p:nvSpPr>
        <p:spPr>
          <a:xfrm>
            <a:off x="3103650" y="731325"/>
            <a:ext cx="2687400" cy="6417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chemeClr val="lt1"/>
              </a:buClr>
              <a:buSzPts val="1300"/>
              <a:buFont typeface="Century Gothic"/>
              <a:buNone/>
            </a:pPr>
            <a:r>
              <a:rPr lang="en" sz="1100" b="0" i="0" u="none" strike="noStrike" cap="none">
                <a:solidFill>
                  <a:schemeClr val="lt1"/>
                </a:solidFill>
                <a:latin typeface="Century Gothic"/>
                <a:ea typeface="Century Gothic"/>
                <a:cs typeface="Century Gothic"/>
                <a:sym typeface="Century Gothic"/>
              </a:rPr>
              <a:t>Dec 19, 2006 TJX begins working with IBM and General Dynamics to monitor and evaluate the intrusion</a:t>
            </a:r>
            <a:endParaRPr sz="1200" b="0" i="0" u="none" strike="noStrike" cap="none">
              <a:solidFill>
                <a:schemeClr val="lt1"/>
              </a:solidFill>
              <a:latin typeface="Lato"/>
              <a:ea typeface="Lato"/>
              <a:cs typeface="Lato"/>
              <a:sym typeface="Lato"/>
            </a:endParaRPr>
          </a:p>
        </p:txBody>
      </p:sp>
      <p:sp>
        <p:nvSpPr>
          <p:cNvPr id="206" name="Google Shape;206;p7"/>
          <p:cNvSpPr/>
          <p:nvPr/>
        </p:nvSpPr>
        <p:spPr>
          <a:xfrm>
            <a:off x="3177525" y="805275"/>
            <a:ext cx="2511600" cy="4836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08" name="Google Shape;208;p7"/>
          <p:cNvCxnSpPr>
            <a:endCxn id="209" idx="3"/>
          </p:cNvCxnSpPr>
          <p:nvPr/>
        </p:nvCxnSpPr>
        <p:spPr>
          <a:xfrm flipH="1">
            <a:off x="2365025" y="2247375"/>
            <a:ext cx="919800" cy="746400"/>
          </a:xfrm>
          <a:prstGeom prst="curvedConnector3">
            <a:avLst>
              <a:gd name="adj1" fmla="val 50000"/>
            </a:avLst>
          </a:prstGeom>
          <a:noFill/>
          <a:ln w="19050" cap="flat" cmpd="sng">
            <a:solidFill>
              <a:schemeClr val="dk2"/>
            </a:solidFill>
            <a:prstDash val="solid"/>
            <a:round/>
            <a:headEnd type="none" w="sm" len="sm"/>
            <a:tailEnd type="none" w="sm" len="sm"/>
          </a:ln>
        </p:spPr>
      </p:cxnSp>
      <p:sp>
        <p:nvSpPr>
          <p:cNvPr id="210" name="Google Shape;210;p7"/>
          <p:cNvSpPr txBox="1"/>
          <p:nvPr/>
        </p:nvSpPr>
        <p:spPr>
          <a:xfrm>
            <a:off x="324125" y="2522850"/>
            <a:ext cx="2114400" cy="9465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000000"/>
              </a:buClr>
              <a:buSzPts val="1300"/>
              <a:buFont typeface="Century Gothic"/>
              <a:buNone/>
            </a:pPr>
            <a:r>
              <a:rPr lang="en" sz="1100" b="0" i="0" u="none" strike="noStrike" cap="none">
                <a:solidFill>
                  <a:schemeClr val="lt1"/>
                </a:solidFill>
                <a:latin typeface="Century Gothic"/>
                <a:ea typeface="Century Gothic"/>
                <a:cs typeface="Century Gothic"/>
                <a:sym typeface="Century Gothic"/>
              </a:rPr>
              <a:t>Dec 22-27 2006 TJX notified U.S. law enforcement, contracted banks, and various payment processing companies of the intrusion.</a:t>
            </a:r>
            <a:endParaRPr sz="1200" b="0" i="0" u="none" strike="noStrike" cap="none">
              <a:solidFill>
                <a:schemeClr val="lt1"/>
              </a:solidFill>
              <a:latin typeface="Lato"/>
              <a:ea typeface="Lato"/>
              <a:cs typeface="Lato"/>
              <a:sym typeface="Lato"/>
            </a:endParaRPr>
          </a:p>
        </p:txBody>
      </p:sp>
      <p:sp>
        <p:nvSpPr>
          <p:cNvPr id="209" name="Google Shape;209;p7"/>
          <p:cNvSpPr/>
          <p:nvPr/>
        </p:nvSpPr>
        <p:spPr>
          <a:xfrm>
            <a:off x="407225" y="2596725"/>
            <a:ext cx="1957800" cy="7941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11" name="Google Shape;211;p7"/>
          <p:cNvCxnSpPr>
            <a:endCxn id="212" idx="1"/>
          </p:cNvCxnSpPr>
          <p:nvPr/>
        </p:nvCxnSpPr>
        <p:spPr>
          <a:xfrm rot="10800000" flipH="1">
            <a:off x="3925600" y="2336975"/>
            <a:ext cx="724200" cy="675000"/>
          </a:xfrm>
          <a:prstGeom prst="curvedConnector3">
            <a:avLst>
              <a:gd name="adj1" fmla="val 50000"/>
            </a:avLst>
          </a:prstGeom>
          <a:noFill/>
          <a:ln w="19050" cap="flat" cmpd="sng">
            <a:solidFill>
              <a:schemeClr val="dk2"/>
            </a:solidFill>
            <a:prstDash val="solid"/>
            <a:round/>
            <a:headEnd type="none" w="sm" len="sm"/>
            <a:tailEnd type="none" w="sm" len="sm"/>
          </a:ln>
        </p:spPr>
      </p:cxnSp>
      <p:sp>
        <p:nvSpPr>
          <p:cNvPr id="213" name="Google Shape;213;p7"/>
          <p:cNvSpPr txBox="1"/>
          <p:nvPr/>
        </p:nvSpPr>
        <p:spPr>
          <a:xfrm>
            <a:off x="4590350" y="1857975"/>
            <a:ext cx="2687400" cy="9465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000000"/>
              </a:buClr>
              <a:buSzPts val="1100"/>
              <a:buFont typeface="Arial"/>
              <a:buNone/>
            </a:pPr>
            <a:r>
              <a:rPr lang="en" sz="1100" b="0" i="0" u="none" strike="noStrike" cap="none">
                <a:solidFill>
                  <a:schemeClr val="lt1"/>
                </a:solidFill>
                <a:latin typeface="Century Gothic"/>
                <a:ea typeface="Century Gothic"/>
                <a:cs typeface="Century Gothic"/>
                <a:sym typeface="Century Gothic"/>
              </a:rPr>
              <a:t>January 17, 2007 TJX releases statement to public stating they have suffered an unauthorized intrusion on computer systems related to customer transactions</a:t>
            </a:r>
            <a:endParaRPr sz="1200" b="0" i="0" u="none" strike="noStrike" cap="none">
              <a:solidFill>
                <a:schemeClr val="lt1"/>
              </a:solidFill>
              <a:latin typeface="Lato"/>
              <a:ea typeface="Lato"/>
              <a:cs typeface="Lato"/>
              <a:sym typeface="Lato"/>
            </a:endParaRPr>
          </a:p>
        </p:txBody>
      </p:sp>
      <p:sp>
        <p:nvSpPr>
          <p:cNvPr id="212" name="Google Shape;212;p7"/>
          <p:cNvSpPr/>
          <p:nvPr/>
        </p:nvSpPr>
        <p:spPr>
          <a:xfrm>
            <a:off x="4649800" y="1895525"/>
            <a:ext cx="2258400" cy="8829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14" name="Google Shape;214;p7"/>
          <p:cNvCxnSpPr>
            <a:endCxn id="215" idx="3"/>
          </p:cNvCxnSpPr>
          <p:nvPr/>
        </p:nvCxnSpPr>
        <p:spPr>
          <a:xfrm flipH="1">
            <a:off x="3574500" y="3648025"/>
            <a:ext cx="1489200" cy="590700"/>
          </a:xfrm>
          <a:prstGeom prst="curvedConnector3">
            <a:avLst>
              <a:gd name="adj1" fmla="val 50000"/>
            </a:avLst>
          </a:prstGeom>
          <a:noFill/>
          <a:ln w="19050" cap="flat" cmpd="sng">
            <a:solidFill>
              <a:schemeClr val="dk2"/>
            </a:solidFill>
            <a:prstDash val="solid"/>
            <a:round/>
            <a:headEnd type="none" w="sm" len="sm"/>
            <a:tailEnd type="none" w="sm" len="sm"/>
          </a:ln>
        </p:spPr>
      </p:cxnSp>
      <p:sp>
        <p:nvSpPr>
          <p:cNvPr id="216" name="Google Shape;216;p7"/>
          <p:cNvSpPr txBox="1"/>
          <p:nvPr/>
        </p:nvSpPr>
        <p:spPr>
          <a:xfrm>
            <a:off x="2170975" y="3849225"/>
            <a:ext cx="1569900" cy="7941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000000"/>
              </a:buClr>
              <a:buSzPts val="1300"/>
              <a:buFont typeface="Century Gothic"/>
              <a:buNone/>
            </a:pPr>
            <a:r>
              <a:rPr lang="en" sz="1100" b="0" i="0" u="none" strike="noStrike" cap="none">
                <a:solidFill>
                  <a:schemeClr val="lt1"/>
                </a:solidFill>
                <a:latin typeface="Century Gothic"/>
                <a:ea typeface="Century Gothic"/>
                <a:cs typeface="Century Gothic"/>
                <a:sym typeface="Century Gothic"/>
              </a:rPr>
              <a:t>July 2007-First arrest that ultimately led to dissolution of the Gonzalez Gang.</a:t>
            </a:r>
            <a:endParaRPr sz="1200" b="0" i="0" u="none" strike="noStrike" cap="none">
              <a:solidFill>
                <a:schemeClr val="lt1"/>
              </a:solidFill>
              <a:latin typeface="Lato"/>
              <a:ea typeface="Lato"/>
              <a:cs typeface="Lato"/>
              <a:sym typeface="Lato"/>
            </a:endParaRPr>
          </a:p>
        </p:txBody>
      </p:sp>
      <p:sp>
        <p:nvSpPr>
          <p:cNvPr id="215" name="Google Shape;215;p7"/>
          <p:cNvSpPr/>
          <p:nvPr/>
        </p:nvSpPr>
        <p:spPr>
          <a:xfrm>
            <a:off x="2235600" y="3891925"/>
            <a:ext cx="1338900" cy="6936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p7"/>
          <p:cNvSpPr txBox="1"/>
          <p:nvPr/>
        </p:nvSpPr>
        <p:spPr>
          <a:xfrm>
            <a:off x="4786525" y="4585525"/>
            <a:ext cx="2816400" cy="3372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000000"/>
              </a:buClr>
              <a:buSzPts val="1100"/>
              <a:buFont typeface="Arial"/>
              <a:buNone/>
            </a:pPr>
            <a:r>
              <a:rPr lang="en" sz="1100" b="0" i="0" u="none" strike="noStrike" cap="none">
                <a:solidFill>
                  <a:schemeClr val="lt1"/>
                </a:solidFill>
                <a:latin typeface="Century Gothic"/>
                <a:ea typeface="Century Gothic"/>
                <a:cs typeface="Century Gothic"/>
                <a:sym typeface="Century Gothic"/>
              </a:rPr>
              <a:t>May 7, 2008-Albert Gonzalez arrested</a:t>
            </a:r>
            <a:endParaRPr sz="1200" b="0" i="0" u="none" strike="noStrike" cap="none">
              <a:solidFill>
                <a:schemeClr val="lt1"/>
              </a:solidFill>
              <a:latin typeface="Lato"/>
              <a:ea typeface="Lato"/>
              <a:cs typeface="Lato"/>
              <a:sym typeface="Lato"/>
            </a:endParaRPr>
          </a:p>
        </p:txBody>
      </p:sp>
      <p:sp>
        <p:nvSpPr>
          <p:cNvPr id="199" name="Google Shape;199;p7"/>
          <p:cNvSpPr/>
          <p:nvPr/>
        </p:nvSpPr>
        <p:spPr>
          <a:xfrm>
            <a:off x="4841950" y="4646725"/>
            <a:ext cx="2585700" cy="2217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p7"/>
          <p:cNvSpPr txBox="1"/>
          <p:nvPr/>
        </p:nvSpPr>
        <p:spPr>
          <a:xfrm>
            <a:off x="4497725" y="57250"/>
            <a:ext cx="4646400" cy="600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700">
                <a:solidFill>
                  <a:schemeClr val="lt1"/>
                </a:solidFill>
                <a:latin typeface="Lato"/>
                <a:ea typeface="Lato"/>
                <a:cs typeface="Lato"/>
                <a:sym typeface="Lato"/>
              </a:rPr>
              <a:t>Computer Intrusion Timeline</a:t>
            </a:r>
            <a:endParaRPr sz="2700">
              <a:solidFill>
                <a:schemeClr val="lt1"/>
              </a:solidFill>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223" name="Google Shape;223;g22bd726979e_0_2095" descr="Diagram&#10;&#10;Description automatically generated"/>
          <p:cNvPicPr preferRelativeResize="0"/>
          <p:nvPr/>
        </p:nvPicPr>
        <p:blipFill rotWithShape="1">
          <a:blip r:embed="rId3">
            <a:alphaModFix/>
          </a:blip>
          <a:srcRect/>
          <a:stretch/>
        </p:blipFill>
        <p:spPr>
          <a:xfrm>
            <a:off x="1261300" y="435900"/>
            <a:ext cx="6621401" cy="4217525"/>
          </a:xfrm>
          <a:prstGeom prst="rect">
            <a:avLst/>
          </a:prstGeom>
          <a:noFill/>
          <a:ln>
            <a:noFill/>
          </a:ln>
        </p:spPr>
      </p:pic>
    </p:spTree>
  </p:cSld>
  <p:clrMapOvr>
    <a:masterClrMapping/>
  </p:clrMapOvr>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1549</Words>
  <Application>Microsoft Office PowerPoint</Application>
  <PresentationFormat>On-screen Show (16:9)</PresentationFormat>
  <Paragraphs>117</Paragraphs>
  <Slides>36</Slides>
  <Notes>36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Century Gothic</vt:lpstr>
      <vt:lpstr>Lato</vt:lpstr>
      <vt:lpstr>Montserrat</vt:lpstr>
      <vt:lpstr>Focus</vt:lpstr>
      <vt:lpstr>TJX 2007 BREACH</vt:lpstr>
      <vt:lpstr>TJX Companies</vt:lpstr>
      <vt:lpstr>Incident - “Computer Intrusion”</vt:lpstr>
      <vt:lpstr>FTC Complaint</vt:lpstr>
      <vt:lpstr>Threat Agents</vt:lpstr>
      <vt:lpstr>Threat Agent’s Tactics</vt:lpstr>
      <vt:lpstr>How did they get caught?</vt:lpstr>
      <vt:lpstr>PowerPoint Presentation</vt:lpstr>
      <vt:lpstr>PowerPoint Presentation</vt:lpstr>
      <vt:lpstr>TJX Vulnerabilities</vt:lpstr>
      <vt:lpstr>Reason TJX Did Not Meet Security Standards</vt:lpstr>
      <vt:lpstr>PCI Noncompliance</vt:lpstr>
      <vt:lpstr>Wired Equivalent Privacy (WEP)</vt:lpstr>
      <vt:lpstr>Physical Security</vt:lpstr>
      <vt:lpstr>Firewalls</vt:lpstr>
      <vt:lpstr>Auditing/Logging</vt:lpstr>
      <vt:lpstr>Results of the Breach</vt:lpstr>
      <vt:lpstr>Zenmap </vt:lpstr>
      <vt:lpstr>Zenmap Server Pictures - Class C 192.237.233.169</vt:lpstr>
      <vt:lpstr>Zenmap Server Pictures - Class B 168.233.20.88</vt:lpstr>
      <vt:lpstr>Zenmap Server Pictures - Class A 72.32.233.232</vt:lpstr>
      <vt:lpstr>Zenmap Topology</vt:lpstr>
      <vt:lpstr>SSL Labs</vt:lpstr>
      <vt:lpstr>SSL Labs</vt:lpstr>
      <vt:lpstr>SSL Labs</vt:lpstr>
      <vt:lpstr>SSL Labs</vt:lpstr>
      <vt:lpstr>SSL Labs</vt:lpstr>
      <vt:lpstr>DNS Twist</vt:lpstr>
      <vt:lpstr>DNSdumpster</vt:lpstr>
      <vt:lpstr>DNSdumpster TJX DNS Servers</vt:lpstr>
      <vt:lpstr>DNSdumpster TJX MX &amp; TXT Records</vt:lpstr>
      <vt:lpstr>DNSdumpster TJX Host Records</vt:lpstr>
      <vt:lpstr>DNSdumpster TJX Host Records</vt:lpstr>
      <vt:lpstr>DNSdumpster TJX Host Records</vt:lpstr>
      <vt:lpstr>DNSdumpster TJX Host Records</vt:lpstr>
      <vt:lpstr>DNSdumpster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Meghabghab, George</cp:lastModifiedBy>
  <cp:revision>1</cp:revision>
  <dcterms:modified xsi:type="dcterms:W3CDTF">2025-01-23T22:44:42Z</dcterms:modified>
</cp:coreProperties>
</file>