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56" r:id="rId5"/>
    <p:sldId id="258" r:id="rId6"/>
    <p:sldId id="259" r:id="rId7"/>
    <p:sldId id="272" r:id="rId8"/>
    <p:sldId id="271" r:id="rId9"/>
    <p:sldId id="261" r:id="rId10"/>
    <p:sldId id="270" r:id="rId11"/>
    <p:sldId id="278" r:id="rId12"/>
    <p:sldId id="264" r:id="rId13"/>
    <p:sldId id="281" r:id="rId14"/>
    <p:sldId id="282" r:id="rId15"/>
    <p:sldId id="273" r:id="rId16"/>
    <p:sldId id="276" r:id="rId17"/>
    <p:sldId id="283" r:id="rId18"/>
    <p:sldId id="279" r:id="rId19"/>
    <p:sldId id="284" r:id="rId20"/>
    <p:sldId id="280"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88AA01-0766-4E8F-82E2-3DFC4CD8A4B9}" v="8" dt="2023-04-24T17:18:17.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a Ford" userId="84d2c09d052b0cad" providerId="LiveId" clId="{9988AA01-0766-4E8F-82E2-3DFC4CD8A4B9}"/>
    <pc:docChg chg="custSel addSld modSld">
      <pc:chgData name="Marisa Ford" userId="84d2c09d052b0cad" providerId="LiveId" clId="{9988AA01-0766-4E8F-82E2-3DFC4CD8A4B9}" dt="2023-04-24T17:18:17.522" v="729" actId="20577"/>
      <pc:docMkLst>
        <pc:docMk/>
      </pc:docMkLst>
      <pc:sldChg chg="addSp delSp modSp mod">
        <pc:chgData name="Marisa Ford" userId="84d2c09d052b0cad" providerId="LiveId" clId="{9988AA01-0766-4E8F-82E2-3DFC4CD8A4B9}" dt="2023-04-24T16:58:10.105" v="9" actId="14100"/>
        <pc:sldMkLst>
          <pc:docMk/>
          <pc:sldMk cId="1569030820" sldId="279"/>
        </pc:sldMkLst>
        <pc:picChg chg="add mod">
          <ac:chgData name="Marisa Ford" userId="84d2c09d052b0cad" providerId="LiveId" clId="{9988AA01-0766-4E8F-82E2-3DFC4CD8A4B9}" dt="2023-04-24T16:58:10.105" v="9" actId="14100"/>
          <ac:picMkLst>
            <pc:docMk/>
            <pc:sldMk cId="1569030820" sldId="279"/>
            <ac:picMk id="5" creationId="{8E6461CB-7432-CD3B-4082-43255F2A34EE}"/>
          </ac:picMkLst>
        </pc:picChg>
        <pc:picChg chg="del">
          <ac:chgData name="Marisa Ford" userId="84d2c09d052b0cad" providerId="LiveId" clId="{9988AA01-0766-4E8F-82E2-3DFC4CD8A4B9}" dt="2023-04-24T16:57:19.089" v="1" actId="21"/>
          <ac:picMkLst>
            <pc:docMk/>
            <pc:sldMk cId="1569030820" sldId="279"/>
            <ac:picMk id="6" creationId="{8EC777B1-1A2B-FC84-6E27-6BA6722E35FE}"/>
          </ac:picMkLst>
        </pc:picChg>
      </pc:sldChg>
      <pc:sldChg chg="addSp delSp modSp add mod">
        <pc:chgData name="Marisa Ford" userId="84d2c09d052b0cad" providerId="LiveId" clId="{9988AA01-0766-4E8F-82E2-3DFC4CD8A4B9}" dt="2023-04-24T17:00:36.655" v="22" actId="14100"/>
        <pc:sldMkLst>
          <pc:docMk/>
          <pc:sldMk cId="565811791" sldId="284"/>
        </pc:sldMkLst>
        <pc:picChg chg="del mod">
          <ac:chgData name="Marisa Ford" userId="84d2c09d052b0cad" providerId="LiveId" clId="{9988AA01-0766-4E8F-82E2-3DFC4CD8A4B9}" dt="2023-04-24T16:59:45.215" v="11" actId="21"/>
          <ac:picMkLst>
            <pc:docMk/>
            <pc:sldMk cId="565811791" sldId="284"/>
            <ac:picMk id="3" creationId="{4E59439F-F8A8-CEEB-0B48-F8E6B62B695D}"/>
          </ac:picMkLst>
        </pc:picChg>
        <pc:picChg chg="add mod">
          <ac:chgData name="Marisa Ford" userId="84d2c09d052b0cad" providerId="LiveId" clId="{9988AA01-0766-4E8F-82E2-3DFC4CD8A4B9}" dt="2023-04-24T17:00:20.133" v="19" actId="14100"/>
          <ac:picMkLst>
            <pc:docMk/>
            <pc:sldMk cId="565811791" sldId="284"/>
            <ac:picMk id="5" creationId="{BC441D14-552A-BBE9-54A2-ABB698EB4C93}"/>
          </ac:picMkLst>
        </pc:picChg>
        <pc:picChg chg="mod">
          <ac:chgData name="Marisa Ford" userId="84d2c09d052b0cad" providerId="LiveId" clId="{9988AA01-0766-4E8F-82E2-3DFC4CD8A4B9}" dt="2023-04-24T17:00:36.655" v="22" actId="14100"/>
          <ac:picMkLst>
            <pc:docMk/>
            <pc:sldMk cId="565811791" sldId="284"/>
            <ac:picMk id="6" creationId="{8EC777B1-1A2B-FC84-6E27-6BA6722E35FE}"/>
          </ac:picMkLst>
        </pc:picChg>
      </pc:sldChg>
      <pc:sldChg chg="addSp delSp modSp add mod">
        <pc:chgData name="Marisa Ford" userId="84d2c09d052b0cad" providerId="LiveId" clId="{9988AA01-0766-4E8F-82E2-3DFC4CD8A4B9}" dt="2023-04-24T17:18:17.522" v="729" actId="20577"/>
        <pc:sldMkLst>
          <pc:docMk/>
          <pc:sldMk cId="241212091" sldId="285"/>
        </pc:sldMkLst>
        <pc:spChg chg="mod">
          <ac:chgData name="Marisa Ford" userId="84d2c09d052b0cad" providerId="LiveId" clId="{9988AA01-0766-4E8F-82E2-3DFC4CD8A4B9}" dt="2023-04-24T17:05:40.685" v="31" actId="20577"/>
          <ac:spMkLst>
            <pc:docMk/>
            <pc:sldMk cId="241212091" sldId="285"/>
            <ac:spMk id="2" creationId="{7F2A7EAE-8D3B-DF95-2D5B-FC585F6DA211}"/>
          </ac:spMkLst>
        </pc:spChg>
        <pc:spChg chg="add mod">
          <ac:chgData name="Marisa Ford" userId="84d2c09d052b0cad" providerId="LiveId" clId="{9988AA01-0766-4E8F-82E2-3DFC4CD8A4B9}" dt="2023-04-24T17:18:17.522" v="729" actId="20577"/>
          <ac:spMkLst>
            <pc:docMk/>
            <pc:sldMk cId="241212091" sldId="285"/>
            <ac:spMk id="3" creationId="{141F5001-B765-3627-5510-859B63D4E0E1}"/>
          </ac:spMkLst>
        </pc:spChg>
        <pc:picChg chg="del">
          <ac:chgData name="Marisa Ford" userId="84d2c09d052b0cad" providerId="LiveId" clId="{9988AA01-0766-4E8F-82E2-3DFC4CD8A4B9}" dt="2023-04-24T17:05:34.966" v="24" actId="21"/>
          <ac:picMkLst>
            <pc:docMk/>
            <pc:sldMk cId="241212091" sldId="285"/>
            <ac:picMk id="4" creationId="{7DD33D79-2494-C8F0-EF63-F11C594777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B5AEA8-4DDB-AD95-48A3-E33B773067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C1A599-E556-3D19-8BFE-80A283D9ED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D161E4-2FC9-482B-9505-1A4212F31864}" type="datetimeFigureOut">
              <a:rPr lang="en-US" smtClean="0"/>
              <a:t>4/24/2023</a:t>
            </a:fld>
            <a:endParaRPr lang="en-US"/>
          </a:p>
        </p:txBody>
      </p:sp>
      <p:sp>
        <p:nvSpPr>
          <p:cNvPr id="4" name="Footer Placeholder 3">
            <a:extLst>
              <a:ext uri="{FF2B5EF4-FFF2-40B4-BE49-F238E27FC236}">
                <a16:creationId xmlns:a16="http://schemas.microsoft.com/office/drawing/2014/main" id="{0A6B22A2-26CA-5A15-D5E5-53B22D858C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8CF5AF7-5AC7-0D5B-A219-8361D13EA3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CFF308-2D42-4CDB-B029-D3DE89A52DD8}" type="slidenum">
              <a:rPr lang="en-US" smtClean="0"/>
              <a:t>‹#›</a:t>
            </a:fld>
            <a:endParaRPr lang="en-US"/>
          </a:p>
        </p:txBody>
      </p:sp>
    </p:spTree>
    <p:extLst>
      <p:ext uri="{BB962C8B-B14F-4D97-AF65-F5344CB8AC3E}">
        <p14:creationId xmlns:p14="http://schemas.microsoft.com/office/powerpoint/2010/main" val="315655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5C2E97-365B-4F7D-B763-84E2ABB77DD1}"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8F359D-42C5-4F89-B609-315CDB19DE4A}" type="slidenum">
              <a:rPr lang="en-US" smtClean="0"/>
              <a:t>‹#›</a:t>
            </a:fld>
            <a:endParaRPr lang="en-US"/>
          </a:p>
        </p:txBody>
      </p:sp>
    </p:spTree>
    <p:extLst>
      <p:ext uri="{BB962C8B-B14F-4D97-AF65-F5344CB8AC3E}">
        <p14:creationId xmlns:p14="http://schemas.microsoft.com/office/powerpoint/2010/main" val="314069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8F359D-42C5-4F89-B609-315CDB19DE4A}" type="slidenum">
              <a:rPr lang="en-US" smtClean="0"/>
              <a:t>1</a:t>
            </a:fld>
            <a:endParaRPr lang="en-US"/>
          </a:p>
        </p:txBody>
      </p:sp>
    </p:spTree>
    <p:extLst>
      <p:ext uri="{BB962C8B-B14F-4D97-AF65-F5344CB8AC3E}">
        <p14:creationId xmlns:p14="http://schemas.microsoft.com/office/powerpoint/2010/main" val="9033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F81733-C218-4330-9CC3-F5F0C2DA2F44}" type="slidenum">
              <a:rPr lang="en-US" smtClean="0"/>
              <a:t>5</a:t>
            </a:fld>
            <a:endParaRPr lang="en-US"/>
          </a:p>
        </p:txBody>
      </p:sp>
    </p:spTree>
    <p:extLst>
      <p:ext uri="{BB962C8B-B14F-4D97-AF65-F5344CB8AC3E}">
        <p14:creationId xmlns:p14="http://schemas.microsoft.com/office/powerpoint/2010/main" val="2849000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AA63-00A4-4CC6-21D9-4106D0673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200328-9F74-DCD4-A9A3-E9306B038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672C05-95C3-E1C0-1697-869ACC4598AB}"/>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5" name="Footer Placeholder 4">
            <a:extLst>
              <a:ext uri="{FF2B5EF4-FFF2-40B4-BE49-F238E27FC236}">
                <a16:creationId xmlns:a16="http://schemas.microsoft.com/office/drawing/2014/main" id="{5744D7BA-4D9A-570C-05F1-B529F889A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F3C8-34A9-CC6D-AA18-4D00701E11D2}"/>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87803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ABF1-7733-D8D5-AA10-44E434B92A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93D10D-02F6-86E4-9D5B-D02C7F9EB9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0A892-1C7C-142C-2877-005826F77FA5}"/>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5" name="Footer Placeholder 4">
            <a:extLst>
              <a:ext uri="{FF2B5EF4-FFF2-40B4-BE49-F238E27FC236}">
                <a16:creationId xmlns:a16="http://schemas.microsoft.com/office/drawing/2014/main" id="{5ABF972B-7504-53D2-B1EB-C43C0B2ED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60C20-6C5C-8627-2663-3C698F154D95}"/>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1092856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146168-4F17-BC25-6482-0095F4DFF4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4F32AF-CE2A-5646-7CB8-F63A786BC6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787E2-B31D-4D7E-A630-DFBFC83E177D}"/>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5" name="Footer Placeholder 4">
            <a:extLst>
              <a:ext uri="{FF2B5EF4-FFF2-40B4-BE49-F238E27FC236}">
                <a16:creationId xmlns:a16="http://schemas.microsoft.com/office/drawing/2014/main" id="{4F27270C-6B6A-81A1-5D22-7AA56ACF4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F9A24-660D-3405-BF96-EAEC45BAB4A1}"/>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274086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4C66-DD2E-49DF-529D-5BF0FB2CB6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C616F-95F9-757F-746D-8588D247B0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0B527-720C-0FDD-580C-0AEF36F52BD9}"/>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5" name="Footer Placeholder 4">
            <a:extLst>
              <a:ext uri="{FF2B5EF4-FFF2-40B4-BE49-F238E27FC236}">
                <a16:creationId xmlns:a16="http://schemas.microsoft.com/office/drawing/2014/main" id="{0FE3A2F4-1C44-1D73-3CAF-A0C93E432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2C84-2CF6-56F2-3B48-FE5857CE8BF1}"/>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357288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F1240-F4AE-2AA6-2D09-AED296C9C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236151-EDCC-A59A-CCD1-4C7A6CB2A1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3A97E-71CF-3AD1-00D3-A45D703C166E}"/>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5" name="Footer Placeholder 4">
            <a:extLst>
              <a:ext uri="{FF2B5EF4-FFF2-40B4-BE49-F238E27FC236}">
                <a16:creationId xmlns:a16="http://schemas.microsoft.com/office/drawing/2014/main" id="{ACD344C6-E684-7B46-E736-EA4B2613A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007EC-12E2-E019-D9C6-F1B872CF0912}"/>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2345768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4F5B-1DC3-98FD-23DF-9A656207C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2F0078-D74F-9CE3-8769-8DE036058E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BB179E-4CB3-9FA0-4975-6AAB8C0E07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97F788-4A54-D493-8B89-76933191F0A5}"/>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6" name="Footer Placeholder 5">
            <a:extLst>
              <a:ext uri="{FF2B5EF4-FFF2-40B4-BE49-F238E27FC236}">
                <a16:creationId xmlns:a16="http://schemas.microsoft.com/office/drawing/2014/main" id="{992322A4-8E9A-7760-8E9A-3BEA1B7659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AEA48D-0DDB-CBA3-EE0C-E1057FBD3325}"/>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411529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01A1-00A0-4523-0262-58B0401C3A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20A682-7864-345C-26D3-BAD4D6BE9C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6CC8B1-35BC-3799-5E3B-784E9AE385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67EF63-F0EA-1E10-0573-6B5D67AA69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364477-94A6-CAF0-7DEF-00096A6CF3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6EDA39-93A8-65E3-B055-ED9A416687D8}"/>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8" name="Footer Placeholder 7">
            <a:extLst>
              <a:ext uri="{FF2B5EF4-FFF2-40B4-BE49-F238E27FC236}">
                <a16:creationId xmlns:a16="http://schemas.microsoft.com/office/drawing/2014/main" id="{E139DD22-E115-BDDC-4958-EEC57FB179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72FC8B-9161-9BEB-FD7B-0E6605C5C198}"/>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3322441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5DD6-98B1-D68A-8E7C-3F7FFCD515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D55105-8FDB-36B2-64DD-5E39CC876F06}"/>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4" name="Footer Placeholder 3">
            <a:extLst>
              <a:ext uri="{FF2B5EF4-FFF2-40B4-BE49-F238E27FC236}">
                <a16:creationId xmlns:a16="http://schemas.microsoft.com/office/drawing/2014/main" id="{F83FBE7F-1076-DE0E-8175-3BC11CC32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E3B44C-E6D9-AF4D-CF64-B19E727DEADC}"/>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188848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115D8-A3F9-050C-3717-F497954C1887}"/>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3" name="Footer Placeholder 2">
            <a:extLst>
              <a:ext uri="{FF2B5EF4-FFF2-40B4-BE49-F238E27FC236}">
                <a16:creationId xmlns:a16="http://schemas.microsoft.com/office/drawing/2014/main" id="{58001271-42EB-B599-B1C9-E7A442BD4E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79EC3-37A0-6AD3-2106-9A9D44C15B81}"/>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1112476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2C47-C09C-D6CE-7B5B-BB4ABFC6E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E74166-7173-ADC7-D343-8A2074645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F7552-E9FB-7430-2E47-EB537F62A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92688-A11B-A46B-20C1-549D290C8F10}"/>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6" name="Footer Placeholder 5">
            <a:extLst>
              <a:ext uri="{FF2B5EF4-FFF2-40B4-BE49-F238E27FC236}">
                <a16:creationId xmlns:a16="http://schemas.microsoft.com/office/drawing/2014/main" id="{839081FB-8F31-2ECE-C761-E30B73A80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7F04F-AB35-689B-0F5A-08D7F5A8D030}"/>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40195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9F69-412A-6E4F-39F5-A4062BBCC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0AC8D1-104A-E6A7-8488-8880153B3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063FFC-45A6-0B39-529B-B0492F0CB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AF27C6-B021-C075-8FED-9BA161A3D50E}"/>
              </a:ext>
            </a:extLst>
          </p:cNvPr>
          <p:cNvSpPr>
            <a:spLocks noGrp="1"/>
          </p:cNvSpPr>
          <p:nvPr>
            <p:ph type="dt" sz="half" idx="10"/>
          </p:nvPr>
        </p:nvSpPr>
        <p:spPr/>
        <p:txBody>
          <a:bodyPr/>
          <a:lstStyle/>
          <a:p>
            <a:fld id="{220E81D9-7C5C-41CA-8F73-7C57527011D6}" type="datetimeFigureOut">
              <a:rPr lang="en-US" smtClean="0"/>
              <a:t>4/24/2023</a:t>
            </a:fld>
            <a:endParaRPr lang="en-US"/>
          </a:p>
        </p:txBody>
      </p:sp>
      <p:sp>
        <p:nvSpPr>
          <p:cNvPr id="6" name="Footer Placeholder 5">
            <a:extLst>
              <a:ext uri="{FF2B5EF4-FFF2-40B4-BE49-F238E27FC236}">
                <a16:creationId xmlns:a16="http://schemas.microsoft.com/office/drawing/2014/main" id="{EEAD47EF-CD1F-D830-E828-5A842F086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B2889-D021-5C23-B09D-A51739806B5F}"/>
              </a:ext>
            </a:extLst>
          </p:cNvPr>
          <p:cNvSpPr>
            <a:spLocks noGrp="1"/>
          </p:cNvSpPr>
          <p:nvPr>
            <p:ph type="sldNum" sz="quarter" idx="12"/>
          </p:nvPr>
        </p:nvSpPr>
        <p:spPr/>
        <p:txBody>
          <a:bodyPr/>
          <a:lstStyle/>
          <a:p>
            <a:fld id="{DBE81969-1FD6-4601-873F-C71D1523B780}" type="slidenum">
              <a:rPr lang="en-US" smtClean="0"/>
              <a:t>‹#›</a:t>
            </a:fld>
            <a:endParaRPr lang="en-US"/>
          </a:p>
        </p:txBody>
      </p:sp>
    </p:spTree>
    <p:extLst>
      <p:ext uri="{BB962C8B-B14F-4D97-AF65-F5344CB8AC3E}">
        <p14:creationId xmlns:p14="http://schemas.microsoft.com/office/powerpoint/2010/main" val="1170395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9D5A3-64B5-9603-1DE7-9FDF8DBAE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58D09F-E07C-6129-57EE-F8D64866C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EC187-2043-36C1-4334-069DC6FDC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E81D9-7C5C-41CA-8F73-7C57527011D6}" type="datetimeFigureOut">
              <a:rPr lang="en-US" smtClean="0"/>
              <a:t>4/24/2023</a:t>
            </a:fld>
            <a:endParaRPr lang="en-US"/>
          </a:p>
        </p:txBody>
      </p:sp>
      <p:sp>
        <p:nvSpPr>
          <p:cNvPr id="5" name="Footer Placeholder 4">
            <a:extLst>
              <a:ext uri="{FF2B5EF4-FFF2-40B4-BE49-F238E27FC236}">
                <a16:creationId xmlns:a16="http://schemas.microsoft.com/office/drawing/2014/main" id="{49757522-D64F-0D0A-A406-AB3A70FF40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71CFE7-EF8B-C780-DAB1-15C4624C46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E81969-1FD6-4601-873F-C71D1523B780}" type="slidenum">
              <a:rPr lang="en-US" smtClean="0"/>
              <a:t>‹#›</a:t>
            </a:fld>
            <a:endParaRPr lang="en-US"/>
          </a:p>
        </p:txBody>
      </p:sp>
    </p:spTree>
    <p:extLst>
      <p:ext uri="{BB962C8B-B14F-4D97-AF65-F5344CB8AC3E}">
        <p14:creationId xmlns:p14="http://schemas.microsoft.com/office/powerpoint/2010/main" val="3800697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techradar.com/news/whatsapp-data-breach-sees-nearly-500-million-user-records-up-for-sale" TargetMode="External"/><Relationship Id="rId2" Type="http://schemas.openxmlformats.org/officeDocument/2006/relationships/hyperlink" Target="https://www.linkedin.com/pulse/whatsapp-data-breach-500-million-users-worldwide-#:~:text=Last%20month%20on%20November%2016%2C%202022%2C%20a%20cyber,includes%20the%20database%20of%20users%20from%2084%20countries" TargetMode="External"/><Relationship Id="rId1" Type="http://schemas.openxmlformats.org/officeDocument/2006/relationships/slideLayout" Target="../slideLayouts/slideLayout2.xml"/><Relationship Id="rId6" Type="http://schemas.openxmlformats.org/officeDocument/2006/relationships/hyperlink" Target="http://topclassaction.com/lawsuit-settlements/privacy/data-breach/whatsapp-data-breach-reportedly-leaks-info-of-500-million-users/" TargetMode="External"/><Relationship Id="rId5" Type="http://schemas.openxmlformats.org/officeDocument/2006/relationships/hyperlink" Target="http://www.techtimes.com/articles/284024/20221127/whatsapp-massive-data-breach-secure-account-here-tips.htm" TargetMode="External"/><Relationship Id="rId4" Type="http://schemas.openxmlformats.org/officeDocument/2006/relationships/hyperlink" Target="http://cybernews.com/news/whatsapp-data-lea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WhatsApp: el triple check azul quiere proteger las conversaciones de los  grupos | Tecnología">
            <a:extLst>
              <a:ext uri="{FF2B5EF4-FFF2-40B4-BE49-F238E27FC236}">
                <a16:creationId xmlns:a16="http://schemas.microsoft.com/office/drawing/2014/main" id="{A2B335A9-54BB-F9A6-7835-E7E5F08445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 t="9091" r="23111"/>
          <a:stretch/>
        </p:blipFill>
        <p:spPr bwMode="auto">
          <a:xfrm>
            <a:off x="3709973"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F71A6-C9F1-C8F5-82A1-CEC6009AAFA1}"/>
              </a:ext>
            </a:extLst>
          </p:cNvPr>
          <p:cNvSpPr>
            <a:spLocks noGrp="1"/>
          </p:cNvSpPr>
          <p:nvPr>
            <p:ph type="ctrTitle"/>
          </p:nvPr>
        </p:nvSpPr>
        <p:spPr>
          <a:xfrm>
            <a:off x="477981" y="1122363"/>
            <a:ext cx="4023360" cy="3204134"/>
          </a:xfrm>
        </p:spPr>
        <p:txBody>
          <a:bodyPr anchor="b">
            <a:normAutofit/>
          </a:bodyPr>
          <a:lstStyle/>
          <a:p>
            <a:pPr algn="l"/>
            <a:r>
              <a:rPr lang="en-US" sz="4800"/>
              <a:t>WhatsApp</a:t>
            </a:r>
          </a:p>
        </p:txBody>
      </p:sp>
      <p:sp>
        <p:nvSpPr>
          <p:cNvPr id="3" name="Subtitle 2">
            <a:extLst>
              <a:ext uri="{FF2B5EF4-FFF2-40B4-BE49-F238E27FC236}">
                <a16:creationId xmlns:a16="http://schemas.microsoft.com/office/drawing/2014/main" id="{EBDA086A-D98B-3DA4-7B59-B9F43BEDEBC3}"/>
              </a:ext>
            </a:extLst>
          </p:cNvPr>
          <p:cNvSpPr>
            <a:spLocks noGrp="1"/>
          </p:cNvSpPr>
          <p:nvPr>
            <p:ph type="subTitle" idx="1"/>
          </p:nvPr>
        </p:nvSpPr>
        <p:spPr>
          <a:xfrm>
            <a:off x="477980" y="4872922"/>
            <a:ext cx="4023359" cy="1208141"/>
          </a:xfrm>
        </p:spPr>
        <p:txBody>
          <a:bodyPr>
            <a:normAutofit/>
          </a:bodyPr>
          <a:lstStyle/>
          <a:p>
            <a:pPr algn="l"/>
            <a:r>
              <a:rPr lang="en-US" sz="2000"/>
              <a:t>2022 Security Breach</a:t>
            </a:r>
          </a:p>
          <a:p>
            <a:pPr algn="l"/>
            <a:endParaRPr lang="en-US" sz="2000"/>
          </a:p>
        </p:txBody>
      </p:sp>
      <p:sp>
        <p:nvSpPr>
          <p:cNvPr id="1045" name="Rectangle 104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7" name="Rectangle 104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1976808-2166-C837-664C-FDC6732A98EE}"/>
              </a:ext>
            </a:extLst>
          </p:cNvPr>
          <p:cNvSpPr/>
          <p:nvPr/>
        </p:nvSpPr>
        <p:spPr>
          <a:xfrm>
            <a:off x="276225" y="457200"/>
            <a:ext cx="1038225" cy="444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3071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Diagram&#10;&#10;Description automatically generated">
            <a:extLst>
              <a:ext uri="{FF2B5EF4-FFF2-40B4-BE49-F238E27FC236}">
                <a16:creationId xmlns:a16="http://schemas.microsoft.com/office/drawing/2014/main" id="{DF7A570A-89BE-7977-A792-E64B4478C935}"/>
              </a:ext>
            </a:extLst>
          </p:cNvPr>
          <p:cNvPicPr>
            <a:picLocks noChangeAspect="1"/>
          </p:cNvPicPr>
          <p:nvPr/>
        </p:nvPicPr>
        <p:blipFill>
          <a:blip r:embed="rId2"/>
          <a:stretch>
            <a:fillRect/>
          </a:stretch>
        </p:blipFill>
        <p:spPr>
          <a:xfrm>
            <a:off x="4555285" y="137615"/>
            <a:ext cx="6899526" cy="5328312"/>
          </a:xfrm>
          <a:prstGeom prst="rect">
            <a:avLst/>
          </a:prstGeom>
        </p:spPr>
      </p:pic>
      <p:sp>
        <p:nvSpPr>
          <p:cNvPr id="4" name="TextBox 3">
            <a:extLst>
              <a:ext uri="{FF2B5EF4-FFF2-40B4-BE49-F238E27FC236}">
                <a16:creationId xmlns:a16="http://schemas.microsoft.com/office/drawing/2014/main" id="{3EB9A499-2088-C781-0410-6373578C95B8}"/>
              </a:ext>
            </a:extLst>
          </p:cNvPr>
          <p:cNvSpPr txBox="1"/>
          <p:nvPr/>
        </p:nvSpPr>
        <p:spPr>
          <a:xfrm>
            <a:off x="319795" y="1390825"/>
            <a:ext cx="4470076"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67512">
              <a:spcAft>
                <a:spcPts val="600"/>
              </a:spcAft>
            </a:pPr>
            <a:r>
              <a:rPr lang="en-US" sz="2400" kern="1200" dirty="0">
                <a:latin typeface="+mn-lt"/>
                <a:ea typeface="+mn-ea"/>
                <a:cs typeface="Calibri"/>
              </a:rPr>
              <a:t>Nmap Scan for whatsapp.com</a:t>
            </a:r>
            <a:endParaRPr lang="en-US" sz="2400" kern="1200" dirty="0">
              <a:latin typeface="+mn-lt"/>
              <a:cs typeface="Calibri"/>
            </a:endParaRPr>
          </a:p>
          <a:p>
            <a:pPr defTabSz="667512">
              <a:spcAft>
                <a:spcPts val="600"/>
              </a:spcAft>
            </a:pPr>
            <a:endParaRPr lang="en-US" sz="2400" kern="1200" dirty="0">
              <a:latin typeface="+mn-lt"/>
              <a:cs typeface="Calibri"/>
            </a:endParaRPr>
          </a:p>
          <a:p>
            <a:pPr defTabSz="667512">
              <a:spcAft>
                <a:spcPts val="600"/>
              </a:spcAft>
            </a:pPr>
            <a:r>
              <a:rPr lang="en-US" sz="2400" kern="1200" dirty="0">
                <a:latin typeface="+mn-lt"/>
                <a:ea typeface="+mn-ea"/>
                <a:cs typeface="Calibri"/>
              </a:rPr>
              <a:t>31.13.88.60/24</a:t>
            </a:r>
            <a:endParaRPr lang="en-US" sz="2400" dirty="0">
              <a:cs typeface="Calibri"/>
            </a:endParaRPr>
          </a:p>
        </p:txBody>
      </p:sp>
    </p:spTree>
    <p:extLst>
      <p:ext uri="{BB962C8B-B14F-4D97-AF65-F5344CB8AC3E}">
        <p14:creationId xmlns:p14="http://schemas.microsoft.com/office/powerpoint/2010/main" val="323591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347631-51A2-D4AC-5901-E8B4D093BD09}"/>
              </a:ext>
            </a:extLst>
          </p:cNvPr>
          <p:cNvSpPr txBox="1"/>
          <p:nvPr/>
        </p:nvSpPr>
        <p:spPr>
          <a:xfrm>
            <a:off x="244250" y="2807208"/>
            <a:ext cx="4270611"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200" dirty="0" err="1"/>
              <a:t>NMap</a:t>
            </a:r>
            <a:r>
              <a:rPr lang="en-US" sz="2200" dirty="0"/>
              <a:t> scan for business.whatsapp.com</a:t>
            </a:r>
            <a:endParaRPr lang="en-US" dirty="0"/>
          </a:p>
          <a:p>
            <a:pPr indent="-228600">
              <a:lnSpc>
                <a:spcPct val="90000"/>
              </a:lnSpc>
              <a:spcAft>
                <a:spcPts val="600"/>
              </a:spcAft>
              <a:buFont typeface="Arial" panose="020B0604020202020204" pitchFamily="34" charset="0"/>
              <a:buChar char="•"/>
            </a:pPr>
            <a:endParaRPr lang="en-US" sz="2200"/>
          </a:p>
          <a:p>
            <a:pPr>
              <a:lnSpc>
                <a:spcPct val="90000"/>
              </a:lnSpc>
              <a:spcAft>
                <a:spcPts val="600"/>
              </a:spcAft>
            </a:pPr>
            <a:r>
              <a:rPr lang="en-US" sz="2200" dirty="0"/>
              <a:t>157.240.3.20/24</a:t>
            </a:r>
            <a:endParaRPr lang="en-US" sz="2200" dirty="0">
              <a:cs typeface="Calibri" panose="020F0502020204030204"/>
            </a:endParaRPr>
          </a:p>
        </p:txBody>
      </p:sp>
      <p:pic>
        <p:nvPicPr>
          <p:cNvPr id="2" name="Picture 2" descr="Chart&#10;&#10;Description automatically generated">
            <a:extLst>
              <a:ext uri="{FF2B5EF4-FFF2-40B4-BE49-F238E27FC236}">
                <a16:creationId xmlns:a16="http://schemas.microsoft.com/office/drawing/2014/main" id="{0449F7D1-6C09-C57A-0F8F-43C2B5D7D8FF}"/>
              </a:ext>
            </a:extLst>
          </p:cNvPr>
          <p:cNvPicPr>
            <a:picLocks noChangeAspect="1"/>
          </p:cNvPicPr>
          <p:nvPr/>
        </p:nvPicPr>
        <p:blipFill>
          <a:blip r:embed="rId2"/>
          <a:stretch>
            <a:fillRect/>
          </a:stretch>
        </p:blipFill>
        <p:spPr>
          <a:xfrm>
            <a:off x="3892296" y="843349"/>
            <a:ext cx="8234376" cy="5808196"/>
          </a:xfrm>
          <a:prstGeom prst="rect">
            <a:avLst/>
          </a:prstGeom>
        </p:spPr>
      </p:pic>
    </p:spTree>
    <p:extLst>
      <p:ext uri="{BB962C8B-B14F-4D97-AF65-F5344CB8AC3E}">
        <p14:creationId xmlns:p14="http://schemas.microsoft.com/office/powerpoint/2010/main" val="378517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73247" y="428555"/>
            <a:ext cx="9445505" cy="1501222"/>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F29053-F8CE-ADFD-5E44-FBF9388BC630}"/>
              </a:ext>
            </a:extLst>
          </p:cNvPr>
          <p:cNvSpPr>
            <a:spLocks noGrp="1"/>
          </p:cNvSpPr>
          <p:nvPr>
            <p:ph type="title"/>
          </p:nvPr>
        </p:nvSpPr>
        <p:spPr>
          <a:xfrm>
            <a:off x="2029810" y="512868"/>
            <a:ext cx="7985759" cy="868823"/>
          </a:xfrm>
        </p:spPr>
        <p:txBody>
          <a:bodyPr vert="horz" lIns="91440" tIns="45720" rIns="91440" bIns="45720" rtlCol="0" anchor="ctr">
            <a:normAutofit/>
          </a:bodyPr>
          <a:lstStyle/>
          <a:p>
            <a:pPr algn="ctr"/>
            <a:r>
              <a:rPr lang="en-US" sz="4800" kern="1200">
                <a:solidFill>
                  <a:schemeClr val="tx1"/>
                </a:solidFill>
                <a:latin typeface="+mj-lt"/>
                <a:ea typeface="+mj-ea"/>
                <a:cs typeface="+mj-cs"/>
              </a:rPr>
              <a:t>Site Check</a:t>
            </a:r>
          </a:p>
        </p:txBody>
      </p:sp>
      <p:sp>
        <p:nvSpPr>
          <p:cNvPr id="29" name="Rectangle: Rounded Corners 2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952742" y="1418288"/>
            <a:ext cx="8139897" cy="77255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Content Placeholder 7" descr="Graphical user interface, text&#10;&#10;Description automatically generated">
            <a:extLst>
              <a:ext uri="{FF2B5EF4-FFF2-40B4-BE49-F238E27FC236}">
                <a16:creationId xmlns:a16="http://schemas.microsoft.com/office/drawing/2014/main" id="{EB0337FA-7F5F-10CB-98C0-F67C6690B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21" y="2814486"/>
            <a:ext cx="5901979" cy="2729665"/>
          </a:xfrm>
          <a:prstGeom prst="rect">
            <a:avLst/>
          </a:prstGeom>
        </p:spPr>
      </p:pic>
      <p:pic>
        <p:nvPicPr>
          <p:cNvPr id="4" name="Content Placeholder 5" descr="Graphical user interface, text, application, email&#10;&#10;Description automatically generated">
            <a:extLst>
              <a:ext uri="{FF2B5EF4-FFF2-40B4-BE49-F238E27FC236}">
                <a16:creationId xmlns:a16="http://schemas.microsoft.com/office/drawing/2014/main" id="{829ACE00-7A3D-36A8-A741-3E5EA7D0168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93010" y="3330002"/>
            <a:ext cx="5901979" cy="2095203"/>
          </a:xfrm>
          <a:prstGeom prst="rect">
            <a:avLst/>
          </a:prstGeom>
        </p:spPr>
      </p:pic>
    </p:spTree>
    <p:extLst>
      <p:ext uri="{BB962C8B-B14F-4D97-AF65-F5344CB8AC3E}">
        <p14:creationId xmlns:p14="http://schemas.microsoft.com/office/powerpoint/2010/main" val="226016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73247" y="428555"/>
            <a:ext cx="9445505" cy="1501222"/>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F29053-F8CE-ADFD-5E44-FBF9388BC630}"/>
              </a:ext>
            </a:extLst>
          </p:cNvPr>
          <p:cNvSpPr>
            <a:spLocks noGrp="1"/>
          </p:cNvSpPr>
          <p:nvPr>
            <p:ph type="title"/>
          </p:nvPr>
        </p:nvSpPr>
        <p:spPr>
          <a:xfrm>
            <a:off x="2029810" y="512868"/>
            <a:ext cx="7985759" cy="868823"/>
          </a:xfrm>
        </p:spPr>
        <p:txBody>
          <a:bodyPr vert="horz" lIns="91440" tIns="45720" rIns="91440" bIns="45720" rtlCol="0" anchor="ctr">
            <a:normAutofit/>
          </a:bodyPr>
          <a:lstStyle/>
          <a:p>
            <a:pPr algn="ctr"/>
            <a:r>
              <a:rPr lang="en-US" sz="4800" kern="1200">
                <a:solidFill>
                  <a:schemeClr val="tx1"/>
                </a:solidFill>
                <a:latin typeface="+mj-lt"/>
                <a:ea typeface="+mj-ea"/>
                <a:cs typeface="+mj-cs"/>
              </a:rPr>
              <a:t>Certificates</a:t>
            </a:r>
          </a:p>
        </p:txBody>
      </p:sp>
      <p:sp>
        <p:nvSpPr>
          <p:cNvPr id="29" name="Rectangle: Rounded Corners 2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952742" y="1418288"/>
            <a:ext cx="8139897" cy="77255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5" descr="A picture containing table&#10;&#10;Description automatically generated">
            <a:extLst>
              <a:ext uri="{FF2B5EF4-FFF2-40B4-BE49-F238E27FC236}">
                <a16:creationId xmlns:a16="http://schemas.microsoft.com/office/drawing/2014/main" id="{7CA79627-66E3-C588-9AE4-15E3ED1774F5}"/>
              </a:ext>
            </a:extLst>
          </p:cNvPr>
          <p:cNvPicPr>
            <a:picLocks noGrp="1" noChangeAspect="1"/>
          </p:cNvPicPr>
          <p:nvPr>
            <p:ph idx="1"/>
          </p:nvPr>
        </p:nvPicPr>
        <p:blipFill>
          <a:blip r:embed="rId2"/>
          <a:stretch>
            <a:fillRect/>
          </a:stretch>
        </p:blipFill>
        <p:spPr>
          <a:xfrm>
            <a:off x="109256" y="2189565"/>
            <a:ext cx="5922980" cy="4351338"/>
          </a:xfrm>
        </p:spPr>
      </p:pic>
      <p:pic>
        <p:nvPicPr>
          <p:cNvPr id="6" name="Picture 6">
            <a:extLst>
              <a:ext uri="{FF2B5EF4-FFF2-40B4-BE49-F238E27FC236}">
                <a16:creationId xmlns:a16="http://schemas.microsoft.com/office/drawing/2014/main" id="{9759A8CB-D1A0-07FE-7C22-C68462FF4828}"/>
              </a:ext>
            </a:extLst>
          </p:cNvPr>
          <p:cNvPicPr>
            <a:picLocks noChangeAspect="1"/>
          </p:cNvPicPr>
          <p:nvPr/>
        </p:nvPicPr>
        <p:blipFill>
          <a:blip r:embed="rId3"/>
          <a:stretch>
            <a:fillRect/>
          </a:stretch>
        </p:blipFill>
        <p:spPr>
          <a:xfrm>
            <a:off x="6089176" y="2375875"/>
            <a:ext cx="5984542" cy="4312638"/>
          </a:xfrm>
          <a:prstGeom prst="rect">
            <a:avLst/>
          </a:prstGeom>
        </p:spPr>
      </p:pic>
    </p:spTree>
    <p:extLst>
      <p:ext uri="{BB962C8B-B14F-4D97-AF65-F5344CB8AC3E}">
        <p14:creationId xmlns:p14="http://schemas.microsoft.com/office/powerpoint/2010/main" val="3732478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3A55A-6847-FD18-B897-ECA1D5780EE9}"/>
              </a:ext>
            </a:extLst>
          </p:cNvPr>
          <p:cNvSpPr>
            <a:spLocks noGrp="1"/>
          </p:cNvSpPr>
          <p:nvPr>
            <p:ph type="title"/>
          </p:nvPr>
        </p:nvSpPr>
        <p:spPr>
          <a:xfrm>
            <a:off x="630936" y="640823"/>
            <a:ext cx="3419856" cy="5583148"/>
          </a:xfrm>
        </p:spPr>
        <p:txBody>
          <a:bodyPr anchor="ctr">
            <a:normAutofit/>
          </a:bodyPr>
          <a:lstStyle/>
          <a:p>
            <a:r>
              <a:rPr lang="en-US" sz="5400">
                <a:cs typeface="Calibri Light"/>
              </a:rPr>
              <a:t>SLL Labs</a:t>
            </a:r>
            <a:endParaRPr lang="en-US" sz="5400"/>
          </a:p>
        </p:txBody>
      </p:sp>
      <p:sp>
        <p:nvSpPr>
          <p:cNvPr id="1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a:extLst>
              <a:ext uri="{FF2B5EF4-FFF2-40B4-BE49-F238E27FC236}">
                <a16:creationId xmlns:a16="http://schemas.microsoft.com/office/drawing/2014/main" id="{E26D8F20-522D-E01A-87F8-302609A588F3}"/>
              </a:ext>
            </a:extLst>
          </p:cNvPr>
          <p:cNvPicPr>
            <a:picLocks noChangeAspect="1"/>
          </p:cNvPicPr>
          <p:nvPr/>
        </p:nvPicPr>
        <p:blipFill>
          <a:blip r:embed="rId2"/>
          <a:stretch>
            <a:fillRect/>
          </a:stretch>
        </p:blipFill>
        <p:spPr>
          <a:xfrm>
            <a:off x="4426833" y="2176261"/>
            <a:ext cx="7702067" cy="2619938"/>
          </a:xfrm>
          <a:prstGeom prst="rect">
            <a:avLst/>
          </a:prstGeom>
        </p:spPr>
      </p:pic>
    </p:spTree>
    <p:extLst>
      <p:ext uri="{BB962C8B-B14F-4D97-AF65-F5344CB8AC3E}">
        <p14:creationId xmlns:p14="http://schemas.microsoft.com/office/powerpoint/2010/main" val="32245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73247" y="428555"/>
            <a:ext cx="9445505" cy="1501222"/>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F29053-F8CE-ADFD-5E44-FBF9388BC630}"/>
              </a:ext>
            </a:extLst>
          </p:cNvPr>
          <p:cNvSpPr>
            <a:spLocks noGrp="1"/>
          </p:cNvSpPr>
          <p:nvPr>
            <p:ph type="title"/>
          </p:nvPr>
        </p:nvSpPr>
        <p:spPr>
          <a:xfrm>
            <a:off x="2029810" y="512868"/>
            <a:ext cx="7985759" cy="868823"/>
          </a:xfrm>
        </p:spPr>
        <p:txBody>
          <a:bodyPr vert="horz" lIns="91440" tIns="45720" rIns="91440" bIns="45720" rtlCol="0" anchor="ctr">
            <a:normAutofit/>
          </a:bodyPr>
          <a:lstStyle/>
          <a:p>
            <a:pPr algn="ctr"/>
            <a:r>
              <a:rPr lang="en-US" sz="4800" err="1"/>
              <a:t>DNSTwist</a:t>
            </a:r>
            <a:endParaRPr lang="en-US" sz="4800" kern="1200" err="1">
              <a:solidFill>
                <a:schemeClr val="tx1"/>
              </a:solidFill>
              <a:latin typeface="+mj-lt"/>
              <a:ea typeface="+mj-ea"/>
              <a:cs typeface="+mj-cs"/>
            </a:endParaRPr>
          </a:p>
        </p:txBody>
      </p:sp>
      <p:sp>
        <p:nvSpPr>
          <p:cNvPr id="29" name="Rectangle: Rounded Corners 2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952742" y="1418288"/>
            <a:ext cx="8139897" cy="77255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4" descr="Graphical user interface, text, application, email&#10;&#10;Description automatically generated">
            <a:extLst>
              <a:ext uri="{FF2B5EF4-FFF2-40B4-BE49-F238E27FC236}">
                <a16:creationId xmlns:a16="http://schemas.microsoft.com/office/drawing/2014/main" id="{4E59439F-F8A8-CEEB-0B48-F8E6B62B695D}"/>
              </a:ext>
            </a:extLst>
          </p:cNvPr>
          <p:cNvPicPr>
            <a:picLocks noChangeAspect="1"/>
          </p:cNvPicPr>
          <p:nvPr/>
        </p:nvPicPr>
        <p:blipFill>
          <a:blip r:embed="rId2"/>
          <a:stretch>
            <a:fillRect/>
          </a:stretch>
        </p:blipFill>
        <p:spPr>
          <a:xfrm>
            <a:off x="61415" y="2244086"/>
            <a:ext cx="6428095" cy="4610335"/>
          </a:xfrm>
          <a:prstGeom prst="rect">
            <a:avLst/>
          </a:prstGeom>
        </p:spPr>
      </p:pic>
      <p:pic>
        <p:nvPicPr>
          <p:cNvPr id="5" name="Picture 4" descr="Table&#10;&#10;Description automatically generated">
            <a:extLst>
              <a:ext uri="{FF2B5EF4-FFF2-40B4-BE49-F238E27FC236}">
                <a16:creationId xmlns:a16="http://schemas.microsoft.com/office/drawing/2014/main" id="{8E6461CB-7432-CD3B-4082-43255F2A3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845" y="2190847"/>
            <a:ext cx="6204155" cy="4663574"/>
          </a:xfrm>
          <a:prstGeom prst="rect">
            <a:avLst/>
          </a:prstGeom>
        </p:spPr>
      </p:pic>
    </p:spTree>
    <p:extLst>
      <p:ext uri="{BB962C8B-B14F-4D97-AF65-F5344CB8AC3E}">
        <p14:creationId xmlns:p14="http://schemas.microsoft.com/office/powerpoint/2010/main" val="156903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73247" y="428555"/>
            <a:ext cx="9445505" cy="1501222"/>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F29053-F8CE-ADFD-5E44-FBF9388BC630}"/>
              </a:ext>
            </a:extLst>
          </p:cNvPr>
          <p:cNvSpPr>
            <a:spLocks noGrp="1"/>
          </p:cNvSpPr>
          <p:nvPr>
            <p:ph type="title"/>
          </p:nvPr>
        </p:nvSpPr>
        <p:spPr>
          <a:xfrm>
            <a:off x="2029810" y="512868"/>
            <a:ext cx="7985759" cy="868823"/>
          </a:xfrm>
        </p:spPr>
        <p:txBody>
          <a:bodyPr vert="horz" lIns="91440" tIns="45720" rIns="91440" bIns="45720" rtlCol="0" anchor="ctr">
            <a:normAutofit/>
          </a:bodyPr>
          <a:lstStyle/>
          <a:p>
            <a:pPr algn="ctr"/>
            <a:r>
              <a:rPr lang="en-US" sz="4800" err="1"/>
              <a:t>DNSTwist</a:t>
            </a:r>
            <a:endParaRPr lang="en-US" sz="4800" kern="1200" err="1">
              <a:solidFill>
                <a:schemeClr val="tx1"/>
              </a:solidFill>
              <a:latin typeface="+mj-lt"/>
              <a:ea typeface="+mj-ea"/>
              <a:cs typeface="+mj-cs"/>
            </a:endParaRPr>
          </a:p>
        </p:txBody>
      </p:sp>
      <p:sp>
        <p:nvSpPr>
          <p:cNvPr id="29" name="Rectangle: Rounded Corners 2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952742" y="1418288"/>
            <a:ext cx="8139897" cy="77255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6" descr="Text&#10;&#10;Description automatically generated">
            <a:extLst>
              <a:ext uri="{FF2B5EF4-FFF2-40B4-BE49-F238E27FC236}">
                <a16:creationId xmlns:a16="http://schemas.microsoft.com/office/drawing/2014/main" id="{8EC777B1-1A2B-FC84-6E27-6BA6722E35FE}"/>
              </a:ext>
            </a:extLst>
          </p:cNvPr>
          <p:cNvPicPr>
            <a:picLocks noChangeAspect="1"/>
          </p:cNvPicPr>
          <p:nvPr/>
        </p:nvPicPr>
        <p:blipFill>
          <a:blip r:embed="rId2"/>
          <a:stretch>
            <a:fillRect/>
          </a:stretch>
        </p:blipFill>
        <p:spPr>
          <a:xfrm>
            <a:off x="6184491" y="2194132"/>
            <a:ext cx="6007509" cy="4663868"/>
          </a:xfrm>
          <a:prstGeom prst="rect">
            <a:avLst/>
          </a:prstGeom>
        </p:spPr>
      </p:pic>
      <p:pic>
        <p:nvPicPr>
          <p:cNvPr id="5" name="Picture 4" descr="Text&#10;&#10;Description automatically generated">
            <a:extLst>
              <a:ext uri="{FF2B5EF4-FFF2-40B4-BE49-F238E27FC236}">
                <a16:creationId xmlns:a16="http://schemas.microsoft.com/office/drawing/2014/main" id="{BC441D14-552A-BBE9-54A2-ABB698EB4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90847"/>
            <a:ext cx="6184490" cy="4667153"/>
          </a:xfrm>
          <a:prstGeom prst="rect">
            <a:avLst/>
          </a:prstGeom>
        </p:spPr>
      </p:pic>
    </p:spTree>
    <p:extLst>
      <p:ext uri="{BB962C8B-B14F-4D97-AF65-F5344CB8AC3E}">
        <p14:creationId xmlns:p14="http://schemas.microsoft.com/office/powerpoint/2010/main" val="565811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7EAE-8D3B-DF95-2D5B-FC585F6DA211}"/>
              </a:ext>
            </a:extLst>
          </p:cNvPr>
          <p:cNvSpPr>
            <a:spLocks noGrp="1"/>
          </p:cNvSpPr>
          <p:nvPr>
            <p:ph type="title"/>
          </p:nvPr>
        </p:nvSpPr>
        <p:spPr>
          <a:xfrm>
            <a:off x="838200" y="35865"/>
            <a:ext cx="10515600" cy="1325563"/>
          </a:xfrm>
        </p:spPr>
        <p:txBody>
          <a:bodyPr>
            <a:normAutofit/>
          </a:bodyPr>
          <a:lstStyle/>
          <a:p>
            <a:pPr algn="ctr"/>
            <a:r>
              <a:rPr lang="en-US" sz="2800" dirty="0">
                <a:solidFill>
                  <a:srgbClr val="202122"/>
                </a:solidFill>
                <a:ea typeface="+mj-lt"/>
                <a:cs typeface="+mj-lt"/>
              </a:rPr>
              <a:t>w-hatsapp.com    103.84.88.17 NS:ns41.domaincontrol.com</a:t>
            </a:r>
            <a:endParaRPr lang="en-US" sz="2800">
              <a:cs typeface="Calibri Light" panose="020F0302020204030204"/>
            </a:endParaRPr>
          </a:p>
        </p:txBody>
      </p:sp>
      <p:pic>
        <p:nvPicPr>
          <p:cNvPr id="4" name="Picture 4">
            <a:extLst>
              <a:ext uri="{FF2B5EF4-FFF2-40B4-BE49-F238E27FC236}">
                <a16:creationId xmlns:a16="http://schemas.microsoft.com/office/drawing/2014/main" id="{7DD33D79-2494-C8F0-EF63-F11C59477732}"/>
              </a:ext>
            </a:extLst>
          </p:cNvPr>
          <p:cNvPicPr>
            <a:picLocks noChangeAspect="1"/>
          </p:cNvPicPr>
          <p:nvPr/>
        </p:nvPicPr>
        <p:blipFill>
          <a:blip r:embed="rId2"/>
          <a:stretch>
            <a:fillRect/>
          </a:stretch>
        </p:blipFill>
        <p:spPr>
          <a:xfrm>
            <a:off x="726252" y="1184674"/>
            <a:ext cx="10513717" cy="5579911"/>
          </a:xfrm>
          <a:prstGeom prst="rect">
            <a:avLst/>
          </a:prstGeom>
        </p:spPr>
      </p:pic>
      <p:sp>
        <p:nvSpPr>
          <p:cNvPr id="7" name="Rectangle 6">
            <a:extLst>
              <a:ext uri="{FF2B5EF4-FFF2-40B4-BE49-F238E27FC236}">
                <a16:creationId xmlns:a16="http://schemas.microsoft.com/office/drawing/2014/main" id="{CBDE5AA8-D0D3-AD2A-E10B-1A1576B0F1E7}"/>
              </a:ext>
            </a:extLst>
          </p:cNvPr>
          <p:cNvSpPr/>
          <p:nvPr/>
        </p:nvSpPr>
        <p:spPr>
          <a:xfrm>
            <a:off x="990599" y="925286"/>
            <a:ext cx="9982200" cy="54428"/>
          </a:xfrm>
          <a:prstGeom prst="rect">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88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7EAE-8D3B-DF95-2D5B-FC585F6DA211}"/>
              </a:ext>
            </a:extLst>
          </p:cNvPr>
          <p:cNvSpPr>
            <a:spLocks noGrp="1"/>
          </p:cNvSpPr>
          <p:nvPr>
            <p:ph type="title"/>
          </p:nvPr>
        </p:nvSpPr>
        <p:spPr>
          <a:xfrm>
            <a:off x="838200" y="35865"/>
            <a:ext cx="10515600" cy="1325563"/>
          </a:xfrm>
        </p:spPr>
        <p:txBody>
          <a:bodyPr>
            <a:normAutofit/>
          </a:bodyPr>
          <a:lstStyle/>
          <a:p>
            <a:pPr algn="ctr"/>
            <a:r>
              <a:rPr lang="en-US" sz="2800" dirty="0">
                <a:solidFill>
                  <a:srgbClr val="202122"/>
                </a:solidFill>
                <a:ea typeface="+mj-lt"/>
                <a:cs typeface="+mj-lt"/>
              </a:rPr>
              <a:t>Sources</a:t>
            </a:r>
            <a:endParaRPr lang="en-US" sz="2800" dirty="0">
              <a:cs typeface="Calibri Light" panose="020F0302020204030204"/>
            </a:endParaRPr>
          </a:p>
        </p:txBody>
      </p:sp>
      <p:sp>
        <p:nvSpPr>
          <p:cNvPr id="7" name="Rectangle 6">
            <a:extLst>
              <a:ext uri="{FF2B5EF4-FFF2-40B4-BE49-F238E27FC236}">
                <a16:creationId xmlns:a16="http://schemas.microsoft.com/office/drawing/2014/main" id="{CBDE5AA8-D0D3-AD2A-E10B-1A1576B0F1E7}"/>
              </a:ext>
            </a:extLst>
          </p:cNvPr>
          <p:cNvSpPr/>
          <p:nvPr/>
        </p:nvSpPr>
        <p:spPr>
          <a:xfrm>
            <a:off x="990599" y="925286"/>
            <a:ext cx="9982200" cy="54428"/>
          </a:xfrm>
          <a:prstGeom prst="rect">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1F5001-B765-3627-5510-859B63D4E0E1}"/>
              </a:ext>
            </a:extLst>
          </p:cNvPr>
          <p:cNvSpPr txBox="1"/>
          <p:nvPr/>
        </p:nvSpPr>
        <p:spPr>
          <a:xfrm>
            <a:off x="1081548" y="1361428"/>
            <a:ext cx="9982200" cy="2031325"/>
          </a:xfrm>
          <a:prstGeom prst="rect">
            <a:avLst/>
          </a:prstGeom>
          <a:noFill/>
        </p:spPr>
        <p:txBody>
          <a:bodyPr wrap="square" rtlCol="0">
            <a:spAutoFit/>
          </a:bodyPr>
          <a:lstStyle/>
          <a:p>
            <a:pPr marL="285750" indent="-285750">
              <a:buFont typeface="Arial" panose="020B0604020202020204" pitchFamily="34" charset="0"/>
              <a:buChar char="•"/>
            </a:pPr>
            <a:r>
              <a:rPr lang="en-US" sz="1400" b="1" dirty="0"/>
              <a:t>LinkedIn</a:t>
            </a:r>
            <a:r>
              <a:rPr lang="en-US" sz="1400" u="sng" dirty="0"/>
              <a:t> </a:t>
            </a:r>
            <a:r>
              <a:rPr lang="en-US" sz="1400" dirty="0">
                <a:hlinkClick r:id="rId2"/>
              </a:rPr>
              <a:t>https://www.linkedin.com/pulse/whatsapp-data-breach-500-million-users-worldwide-#:~:text=Last%20month%20on%20November%2016%2C%202022%2C%20a%20cyber,includes%20the%20database%20of%20users%20from%2084%20countries</a:t>
            </a:r>
            <a:r>
              <a:rPr lang="en-US" sz="1400" dirty="0"/>
              <a:t>.</a:t>
            </a:r>
          </a:p>
          <a:p>
            <a:pPr marL="285750" indent="-285750">
              <a:buFont typeface="Arial" panose="020B0604020202020204" pitchFamily="34" charset="0"/>
              <a:buChar char="•"/>
            </a:pPr>
            <a:r>
              <a:rPr lang="en-US" sz="1400" b="1" dirty="0"/>
              <a:t>Tech Radar Pro </a:t>
            </a:r>
            <a:r>
              <a:rPr lang="en-US" sz="1400" dirty="0">
                <a:hlinkClick r:id="rId3"/>
              </a:rPr>
              <a:t>http://www.techradar.com/news/whatsapp-data-breach-sees-nearly-500-million-user-records-up-for-sale</a:t>
            </a:r>
            <a:endParaRPr lang="en-US" sz="1400" dirty="0"/>
          </a:p>
          <a:p>
            <a:pPr marL="285750" indent="-285750">
              <a:buFont typeface="Arial" panose="020B0604020202020204" pitchFamily="34" charset="0"/>
              <a:buChar char="•"/>
            </a:pPr>
            <a:r>
              <a:rPr lang="en-US" sz="1400" b="1" dirty="0"/>
              <a:t>Cyber News </a:t>
            </a:r>
            <a:r>
              <a:rPr lang="en-US" sz="1400" dirty="0">
                <a:hlinkClick r:id="rId4"/>
              </a:rPr>
              <a:t>http://cybernews.com/news/whatsapp-data-leak</a:t>
            </a:r>
            <a:endParaRPr lang="en-US" sz="1400" dirty="0"/>
          </a:p>
          <a:p>
            <a:pPr marL="285750" indent="-285750">
              <a:buFont typeface="Arial" panose="020B0604020202020204" pitchFamily="34" charset="0"/>
              <a:buChar char="•"/>
            </a:pPr>
            <a:r>
              <a:rPr lang="en-US" sz="1400" b="1" dirty="0"/>
              <a:t>Tech Times </a:t>
            </a:r>
            <a:r>
              <a:rPr lang="en-US" sz="1400" dirty="0">
                <a:hlinkClick r:id="rId5"/>
              </a:rPr>
              <a:t>http://www.techtimes.com/articles/284024/20221127/whatsapp-massive-data-breach-secure-account-here-tips.htm</a:t>
            </a:r>
            <a:endParaRPr lang="en-US" sz="1400" dirty="0"/>
          </a:p>
          <a:p>
            <a:pPr marL="285750" indent="-285750">
              <a:buFont typeface="Arial" panose="020B0604020202020204" pitchFamily="34" charset="0"/>
              <a:buChar char="•"/>
            </a:pPr>
            <a:r>
              <a:rPr lang="en-US" sz="1400" b="1" dirty="0"/>
              <a:t>Top Class </a:t>
            </a:r>
            <a:r>
              <a:rPr lang="en-US" sz="1400" b="1"/>
              <a:t>Actions  </a:t>
            </a:r>
            <a:r>
              <a:rPr lang="en-US" sz="1400">
                <a:hlinkClick r:id="rId6"/>
              </a:rPr>
              <a:t>http://topclassaction.com/lawsuit-settlements/privacy/data-breach/whatsapp-data-breach-reportedly-leaks-info-of-500-million-users/</a:t>
            </a:r>
            <a:endParaRPr lang="en-US" sz="1400"/>
          </a:p>
          <a:p>
            <a:pPr marL="285750" indent="-285750">
              <a:buFont typeface="Arial" panose="020B0604020202020204" pitchFamily="34" charset="0"/>
              <a:buChar char="•"/>
            </a:pPr>
            <a:endParaRPr lang="en-US" sz="1400" b="1" dirty="0"/>
          </a:p>
        </p:txBody>
      </p:sp>
    </p:spTree>
    <p:extLst>
      <p:ext uri="{BB962C8B-B14F-4D97-AF65-F5344CB8AC3E}">
        <p14:creationId xmlns:p14="http://schemas.microsoft.com/office/powerpoint/2010/main" val="24121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166325B-3E73-91A8-F78F-F09B81B92E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0203" y="643466"/>
            <a:ext cx="7631594" cy="5571067"/>
          </a:xfrm>
          <a:prstGeom prst="rect">
            <a:avLst/>
          </a:prstGeom>
        </p:spPr>
      </p:pic>
    </p:spTree>
    <p:extLst>
      <p:ext uri="{BB962C8B-B14F-4D97-AF65-F5344CB8AC3E}">
        <p14:creationId xmlns:p14="http://schemas.microsoft.com/office/powerpoint/2010/main" val="888975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7D7C-DC90-B041-73FD-36A91A540D95}"/>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About WhatsApp</a:t>
            </a:r>
          </a:p>
        </p:txBody>
      </p:sp>
      <p:pic>
        <p:nvPicPr>
          <p:cNvPr id="6" name="Content Placeholder 5" descr="Graphical user interface, text, application, chat or text message&#10;&#10;Description automatically generated">
            <a:extLst>
              <a:ext uri="{FF2B5EF4-FFF2-40B4-BE49-F238E27FC236}">
                <a16:creationId xmlns:a16="http://schemas.microsoft.com/office/drawing/2014/main" id="{9B6998D3-BA4B-25AC-8D14-25B0D10ACE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047" b="2184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9F6F5AE7-6AFC-5078-1400-6F0D412CDAEE}"/>
              </a:ext>
            </a:extLst>
          </p:cNvPr>
          <p:cNvSpPr>
            <a:spLocks noGrp="1"/>
          </p:cNvSpPr>
          <p:nvPr>
            <p:ph type="body" sz="half" idx="2"/>
          </p:nvPr>
        </p:nvSpPr>
        <p:spPr>
          <a:xfrm>
            <a:off x="4223982" y="3752850"/>
            <a:ext cx="7485413" cy="2452687"/>
          </a:xfrm>
        </p:spPr>
        <p:txBody>
          <a:bodyPr vert="horz" lIns="91440" tIns="45720" rIns="91440" bIns="45720" rtlCol="0" anchor="ctr">
            <a:normAutofit/>
          </a:bodyPr>
          <a:lstStyle/>
          <a:p>
            <a:endParaRPr lang="en-US" sz="1800"/>
          </a:p>
          <a:p>
            <a:pPr indent="-228600">
              <a:buFont typeface="Arial" panose="020B0604020202020204" pitchFamily="34" charset="0"/>
              <a:buChar char="•"/>
            </a:pPr>
            <a:r>
              <a:rPr lang="en-US" sz="1800"/>
              <a:t>Created in February 2009 by two ex-Yahoo! Employees</a:t>
            </a:r>
          </a:p>
          <a:p>
            <a:pPr indent="-228600">
              <a:buFont typeface="Arial" panose="020B0604020202020204" pitchFamily="34" charset="0"/>
              <a:buChar char="•"/>
            </a:pPr>
            <a:r>
              <a:rPr lang="en-US" sz="1800"/>
              <a:t>Purchased by Meta in October 2014 for around $19 billion</a:t>
            </a:r>
          </a:p>
          <a:p>
            <a:pPr indent="-228600">
              <a:buFont typeface="Arial" panose="020B0604020202020204" pitchFamily="34" charset="0"/>
              <a:buChar char="•"/>
            </a:pPr>
            <a:r>
              <a:rPr lang="en-US" sz="1800"/>
              <a:t>Has more than 2 billion monthly active users</a:t>
            </a:r>
          </a:p>
        </p:txBody>
      </p:sp>
    </p:spTree>
    <p:extLst>
      <p:ext uri="{BB962C8B-B14F-4D97-AF65-F5344CB8AC3E}">
        <p14:creationId xmlns:p14="http://schemas.microsoft.com/office/powerpoint/2010/main" val="349586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B53F60-E5AA-72CA-66B7-3912CC06AE2F}"/>
              </a:ext>
            </a:extLst>
          </p:cNvPr>
          <p:cNvSpPr>
            <a:spLocks noGrp="1"/>
          </p:cNvSpPr>
          <p:nvPr>
            <p:ph type="title"/>
          </p:nvPr>
        </p:nvSpPr>
        <p:spPr>
          <a:xfrm>
            <a:off x="1285240" y="1050595"/>
            <a:ext cx="8074815" cy="1618489"/>
          </a:xfrm>
        </p:spPr>
        <p:txBody>
          <a:bodyPr anchor="ctr">
            <a:normAutofit/>
          </a:bodyPr>
          <a:lstStyle/>
          <a:p>
            <a:r>
              <a:rPr lang="en-US" sz="6100"/>
              <a:t>Prior Security Concerns</a:t>
            </a:r>
          </a:p>
        </p:txBody>
      </p:sp>
      <p:sp>
        <p:nvSpPr>
          <p:cNvPr id="3" name="Content Placeholder 2">
            <a:extLst>
              <a:ext uri="{FF2B5EF4-FFF2-40B4-BE49-F238E27FC236}">
                <a16:creationId xmlns:a16="http://schemas.microsoft.com/office/drawing/2014/main" id="{D5931726-46DB-50E1-87DD-469C869CA9EE}"/>
              </a:ext>
            </a:extLst>
          </p:cNvPr>
          <p:cNvSpPr>
            <a:spLocks noGrp="1"/>
          </p:cNvSpPr>
          <p:nvPr>
            <p:ph idx="1"/>
          </p:nvPr>
        </p:nvSpPr>
        <p:spPr>
          <a:xfrm>
            <a:off x="1285240" y="2969469"/>
            <a:ext cx="8074815" cy="2800395"/>
          </a:xfrm>
        </p:spPr>
        <p:txBody>
          <a:bodyPr anchor="t">
            <a:normAutofit/>
          </a:bodyPr>
          <a:lstStyle/>
          <a:p>
            <a:r>
              <a:rPr lang="en-US" sz="2000"/>
              <a:t>WhatsApp has had numerous security and privacy concerns over the past decade.</a:t>
            </a:r>
          </a:p>
          <a:p>
            <a:r>
              <a:rPr lang="en-US" sz="2000"/>
              <a:t>They didn’t offer end-to-end encryption (</a:t>
            </a:r>
            <a:r>
              <a:rPr lang="en-US" sz="2000" b="0" i="0">
                <a:effectLst/>
                <a:latin typeface="Google Sans"/>
              </a:rPr>
              <a:t>E2EE) </a:t>
            </a:r>
            <a:r>
              <a:rPr lang="en-US" sz="2000"/>
              <a:t>up until 2016, and, even then, they were heavily criticized for using backups that are not covered by </a:t>
            </a:r>
            <a:r>
              <a:rPr lang="en-US" sz="2000" b="0" i="0">
                <a:effectLst/>
                <a:latin typeface="Google Sans"/>
              </a:rPr>
              <a:t>E2EE</a:t>
            </a:r>
            <a:r>
              <a:rPr lang="en-US" sz="2000"/>
              <a:t>. This meant messages were accessed by third-parties.</a:t>
            </a:r>
          </a:p>
          <a:p>
            <a:r>
              <a:rPr lang="en-US" sz="2000"/>
              <a:t>In January 2021, WhatsApp announced that they would share user data with Facebook and partnering companies and removed the option to opt out of data sharing. This increases the risk for data to be exploited.</a:t>
            </a:r>
          </a:p>
          <a:p>
            <a:endParaRPr lang="en-US" sz="2000"/>
          </a:p>
        </p:txBody>
      </p:sp>
    </p:spTree>
    <p:extLst>
      <p:ext uri="{BB962C8B-B14F-4D97-AF65-F5344CB8AC3E}">
        <p14:creationId xmlns:p14="http://schemas.microsoft.com/office/powerpoint/2010/main" val="46274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BF9C0B-EFFD-CDF8-5C90-D9537BC33623}"/>
              </a:ext>
            </a:extLst>
          </p:cNvPr>
          <p:cNvSpPr>
            <a:spLocks noGrp="1"/>
          </p:cNvSpPr>
          <p:nvPr>
            <p:ph idx="1"/>
          </p:nvPr>
        </p:nvSpPr>
        <p:spPr>
          <a:xfrm>
            <a:off x="4223982" y="3752850"/>
            <a:ext cx="7485413" cy="3028950"/>
          </a:xfrm>
        </p:spPr>
        <p:txBody>
          <a:bodyPr anchor="ctr">
            <a:normAutofit/>
          </a:bodyPr>
          <a:lstStyle/>
          <a:p>
            <a:pPr marL="285750" indent="-228600">
              <a:buFont typeface="Arial" panose="020B0604020202020204" pitchFamily="34" charset="0"/>
              <a:buChar char="•"/>
            </a:pPr>
            <a:r>
              <a:rPr lang="en-US" sz="1800"/>
              <a:t>On November 16, 2022, a cyber threat actor posted on dark web forum claiming to sell the personal information of WhatsApp users.</a:t>
            </a:r>
            <a:endParaRPr lang="en-US" sz="1800">
              <a:cs typeface="Calibri"/>
            </a:endParaRPr>
          </a:p>
          <a:p>
            <a:pPr marL="285750" indent="-228600">
              <a:buFont typeface="Arial" panose="020B0604020202020204" pitchFamily="34" charset="0"/>
              <a:buChar char="•"/>
            </a:pPr>
            <a:r>
              <a:rPr lang="en-US" sz="1800"/>
              <a:t>Estimated that 487 million WhatsApp user’s private phone numbers were stolen.</a:t>
            </a:r>
            <a:endParaRPr lang="en-US" sz="1800">
              <a:cs typeface="Calibri"/>
            </a:endParaRPr>
          </a:p>
          <a:p>
            <a:pPr marL="285750" indent="-228600">
              <a:buFont typeface="Arial" panose="020B0604020202020204" pitchFamily="34" charset="0"/>
              <a:buChar char="•"/>
            </a:pPr>
            <a:r>
              <a:rPr lang="en-US" sz="1800"/>
              <a:t>U.S. datasets were sold for $7,000, UK for $2500, and Germany for $2000</a:t>
            </a:r>
          </a:p>
          <a:p>
            <a:pPr marL="285750" indent="-228600">
              <a:buFont typeface="Arial" panose="020B0604020202020204" pitchFamily="34" charset="0"/>
              <a:buChar char="•"/>
            </a:pPr>
            <a:r>
              <a:rPr lang="en-US" sz="1800"/>
              <a:t>It has been reported that the whole data was on sale for four days and is now distributed freely among users of the dark web.</a:t>
            </a:r>
          </a:p>
        </p:txBody>
      </p:sp>
      <p:pic>
        <p:nvPicPr>
          <p:cNvPr id="8" name="Picture 7">
            <a:extLst>
              <a:ext uri="{FF2B5EF4-FFF2-40B4-BE49-F238E27FC236}">
                <a16:creationId xmlns:a16="http://schemas.microsoft.com/office/drawing/2014/main" id="{01B82CCF-7E27-F5B5-BE68-8630E185A805}"/>
              </a:ext>
            </a:extLst>
          </p:cNvPr>
          <p:cNvPicPr>
            <a:picLocks noChangeAspect="1"/>
          </p:cNvPicPr>
          <p:nvPr/>
        </p:nvPicPr>
        <p:blipFill>
          <a:blip r:embed="rId3"/>
          <a:stretch>
            <a:fillRect/>
          </a:stretch>
        </p:blipFill>
        <p:spPr>
          <a:xfrm>
            <a:off x="0" y="0"/>
            <a:ext cx="12192000" cy="3712464"/>
          </a:xfrm>
          <a:prstGeom prst="rect">
            <a:avLst/>
          </a:prstGeom>
        </p:spPr>
      </p:pic>
      <p:sp>
        <p:nvSpPr>
          <p:cNvPr id="10" name="TextBox 9">
            <a:extLst>
              <a:ext uri="{FF2B5EF4-FFF2-40B4-BE49-F238E27FC236}">
                <a16:creationId xmlns:a16="http://schemas.microsoft.com/office/drawing/2014/main" id="{3110232D-FBE1-0D30-69A3-BC372213E568}"/>
              </a:ext>
            </a:extLst>
          </p:cNvPr>
          <p:cNvSpPr txBox="1"/>
          <p:nvPr/>
        </p:nvSpPr>
        <p:spPr>
          <a:xfrm>
            <a:off x="154781" y="4102030"/>
            <a:ext cx="3838575" cy="1754326"/>
          </a:xfrm>
          <a:prstGeom prst="rect">
            <a:avLst/>
          </a:prstGeom>
          <a:noFill/>
        </p:spPr>
        <p:txBody>
          <a:bodyPr wrap="square" rtlCol="0">
            <a:spAutoFit/>
          </a:bodyPr>
          <a:lstStyle/>
          <a:p>
            <a:pPr algn="ctr"/>
            <a:r>
              <a:rPr lang="en-US" sz="5400"/>
              <a:t>Initial Detection </a:t>
            </a:r>
          </a:p>
        </p:txBody>
      </p:sp>
    </p:spTree>
    <p:extLst>
      <p:ext uri="{BB962C8B-B14F-4D97-AF65-F5344CB8AC3E}">
        <p14:creationId xmlns:p14="http://schemas.microsoft.com/office/powerpoint/2010/main" val="2712968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descr="A screenshot of a computer&#10;&#10;Description automatically generated with low confidence">
            <a:extLst>
              <a:ext uri="{FF2B5EF4-FFF2-40B4-BE49-F238E27FC236}">
                <a16:creationId xmlns:a16="http://schemas.microsoft.com/office/drawing/2014/main" id="{03DC4B6F-DB1E-971E-EDAA-D100101C0EF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1329" r="-1" b="11330"/>
          <a:stretch/>
        </p:blipFill>
        <p:spPr>
          <a:xfrm>
            <a:off x="5009505" y="10"/>
            <a:ext cx="7182495" cy="6857990"/>
          </a:xfrm>
          <a:prstGeom prst="rect">
            <a:avLst/>
          </a:prstGeom>
        </p:spPr>
      </p:pic>
      <p:sp>
        <p:nvSpPr>
          <p:cNvPr id="18" name="TextBox 17">
            <a:extLst>
              <a:ext uri="{FF2B5EF4-FFF2-40B4-BE49-F238E27FC236}">
                <a16:creationId xmlns:a16="http://schemas.microsoft.com/office/drawing/2014/main" id="{5AC6E3D9-8DB7-4DA2-57B6-9347BD1B535D}"/>
              </a:ext>
            </a:extLst>
          </p:cNvPr>
          <p:cNvSpPr txBox="1"/>
          <p:nvPr/>
        </p:nvSpPr>
        <p:spPr>
          <a:xfrm>
            <a:off x="186813" y="491613"/>
            <a:ext cx="4630993"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
        <p:nvSpPr>
          <p:cNvPr id="21" name="TextBox 20">
            <a:extLst>
              <a:ext uri="{FF2B5EF4-FFF2-40B4-BE49-F238E27FC236}">
                <a16:creationId xmlns:a16="http://schemas.microsoft.com/office/drawing/2014/main" id="{4D9470F2-199C-EC66-6BCB-14E7EAACE94C}"/>
              </a:ext>
            </a:extLst>
          </p:cNvPr>
          <p:cNvSpPr txBox="1"/>
          <p:nvPr/>
        </p:nvSpPr>
        <p:spPr>
          <a:xfrm>
            <a:off x="265471" y="1765458"/>
            <a:ext cx="4434348" cy="3416320"/>
          </a:xfrm>
          <a:prstGeom prst="rect">
            <a:avLst/>
          </a:prstGeom>
          <a:noFill/>
        </p:spPr>
        <p:txBody>
          <a:bodyPr wrap="square" rtlCol="0">
            <a:spAutoFit/>
          </a:bodyPr>
          <a:lstStyle/>
          <a:p>
            <a:pPr marL="285750" indent="-285750">
              <a:buFont typeface="Arial" panose="020B0604020202020204" pitchFamily="34" charset="0"/>
              <a:buChar char="•"/>
            </a:pPr>
            <a:r>
              <a:rPr lang="en-US"/>
              <a:t>No messages were stolen or leaked, only phone numbers.</a:t>
            </a:r>
          </a:p>
          <a:p>
            <a:endParaRPr lang="en-US"/>
          </a:p>
          <a:p>
            <a:pPr marL="285750" indent="-285750">
              <a:buFont typeface="Arial" panose="020B0604020202020204" pitchFamily="34" charset="0"/>
              <a:buChar char="•"/>
            </a:pPr>
            <a:r>
              <a:rPr lang="en-US"/>
              <a:t>Stolen numbers could be used for phishing, impersonation or fraud.</a:t>
            </a:r>
          </a:p>
          <a:p>
            <a:endParaRPr lang="en-US"/>
          </a:p>
          <a:p>
            <a:pPr marL="285750" indent="-285750">
              <a:buFont typeface="Arial" panose="020B0604020202020204" pitchFamily="34" charset="0"/>
              <a:buChar char="•"/>
            </a:pPr>
            <a:r>
              <a:rPr lang="en-US"/>
              <a:t>Seller did not specify how they obtained database, but The information on WhatsApp users could be obtained by harvesting information at scale, also known as API scraping, which violates WhatsApp’s Terms of Service.</a:t>
            </a:r>
          </a:p>
        </p:txBody>
      </p:sp>
    </p:spTree>
    <p:extLst>
      <p:ext uri="{BB962C8B-B14F-4D97-AF65-F5344CB8AC3E}">
        <p14:creationId xmlns:p14="http://schemas.microsoft.com/office/powerpoint/2010/main" val="2866158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Graphical user interface, text, application&#10;&#10;Description automatically generated">
            <a:extLst>
              <a:ext uri="{FF2B5EF4-FFF2-40B4-BE49-F238E27FC236}">
                <a16:creationId xmlns:a16="http://schemas.microsoft.com/office/drawing/2014/main" id="{49E45AAF-8B8D-4555-AD1C-FA71123958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29" r="-1" b="222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5" name="Title 1">
            <a:extLst>
              <a:ext uri="{FF2B5EF4-FFF2-40B4-BE49-F238E27FC236}">
                <a16:creationId xmlns:a16="http://schemas.microsoft.com/office/drawing/2014/main" id="{AA33019A-124A-39B6-7E94-3E737D05EA4A}"/>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sz="4400"/>
              <a:t>Response</a:t>
            </a:r>
          </a:p>
        </p:txBody>
      </p:sp>
      <p:sp>
        <p:nvSpPr>
          <p:cNvPr id="6" name="Text Placeholder 3">
            <a:extLst>
              <a:ext uri="{FF2B5EF4-FFF2-40B4-BE49-F238E27FC236}">
                <a16:creationId xmlns:a16="http://schemas.microsoft.com/office/drawing/2014/main" id="{C6E3C276-CCDC-B7FD-7191-1D2C8DA600B0}"/>
              </a:ext>
            </a:extLst>
          </p:cNvPr>
          <p:cNvSpPr txBox="1">
            <a:spLocks/>
          </p:cNvSpPr>
          <p:nvPr/>
        </p:nvSpPr>
        <p:spPr>
          <a:xfrm>
            <a:off x="5827048" y="1868487"/>
            <a:ext cx="5721484"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WhatsApp, on their part, has completely denied the data breach, stating that “The claim written on Cybernews is based on unsubstantiated screenshots. There is no evidence of a ‘data leak’ from WhatsApp.”</a:t>
            </a:r>
          </a:p>
          <a:p>
            <a:r>
              <a:rPr lang="en-US"/>
              <a:t>Meta denies there was a data breach, saying only phone numbers were included in the breach, not personal information. Meta also states they have no information on how the list of phone numbers was collected.</a:t>
            </a:r>
          </a:p>
          <a:p>
            <a:r>
              <a:rPr lang="en-US"/>
              <a:t>As of January 2023, Meta is being fined 5.95 million by Ireland’s Data Privacy Commissioner for being in breach of its obligations in relation to transparency.</a:t>
            </a:r>
          </a:p>
          <a:p>
            <a:r>
              <a:rPr lang="en-US"/>
              <a:t>In the wake of the WhatsApp data breach, all users must remain alert till the complete scrutiny of data leaked online is done. Maintain caution about the messages, calls and links you may receive on the app.</a:t>
            </a:r>
          </a:p>
        </p:txBody>
      </p:sp>
    </p:spTree>
    <p:extLst>
      <p:ext uri="{BB962C8B-B14F-4D97-AF65-F5344CB8AC3E}">
        <p14:creationId xmlns:p14="http://schemas.microsoft.com/office/powerpoint/2010/main" val="3720719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73247" y="428555"/>
            <a:ext cx="9445505" cy="1501222"/>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F29053-F8CE-ADFD-5E44-FBF9388BC630}"/>
              </a:ext>
            </a:extLst>
          </p:cNvPr>
          <p:cNvSpPr>
            <a:spLocks noGrp="1"/>
          </p:cNvSpPr>
          <p:nvPr>
            <p:ph type="title"/>
          </p:nvPr>
        </p:nvSpPr>
        <p:spPr>
          <a:xfrm>
            <a:off x="2029810" y="512868"/>
            <a:ext cx="7985759" cy="868823"/>
          </a:xfrm>
        </p:spPr>
        <p:txBody>
          <a:bodyPr vert="horz" lIns="91440" tIns="45720" rIns="91440" bIns="45720" rtlCol="0" anchor="ctr">
            <a:normAutofit/>
          </a:bodyPr>
          <a:lstStyle/>
          <a:p>
            <a:pPr algn="ctr"/>
            <a:r>
              <a:rPr lang="en-US" sz="4800" kern="1200">
                <a:solidFill>
                  <a:schemeClr val="tx1"/>
                </a:solidFill>
                <a:latin typeface="+mj-lt"/>
                <a:ea typeface="+mj-ea"/>
                <a:cs typeface="+mj-cs"/>
              </a:rPr>
              <a:t>DNS Dumpster</a:t>
            </a:r>
          </a:p>
        </p:txBody>
      </p:sp>
      <p:sp>
        <p:nvSpPr>
          <p:cNvPr id="29" name="Rectangle: Rounded Corners 28">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952742" y="1418288"/>
            <a:ext cx="8139897" cy="77255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3A4597DA-997A-8BE2-26A8-15D9A24A59AE}"/>
              </a:ext>
            </a:extLst>
          </p:cNvPr>
          <p:cNvPicPr>
            <a:picLocks noChangeAspect="1"/>
          </p:cNvPicPr>
          <p:nvPr/>
        </p:nvPicPr>
        <p:blipFill>
          <a:blip r:embed="rId2"/>
          <a:stretch>
            <a:fillRect/>
          </a:stretch>
        </p:blipFill>
        <p:spPr>
          <a:xfrm>
            <a:off x="385571" y="2692986"/>
            <a:ext cx="11420856" cy="3140734"/>
          </a:xfrm>
          <a:prstGeom prst="rect">
            <a:avLst/>
          </a:prstGeom>
          <a:ln w="53975">
            <a:solidFill>
              <a:schemeClr val="accent4"/>
            </a:solidFill>
            <a:extLst>
              <a:ext uri="{C807C97D-BFC1-408E-A445-0C87EB9F89A2}">
                <ask:lineSketchStyleProps xmlns:ask="http://schemas.microsoft.com/office/drawing/2018/sketchyshapes" sd="1219033472">
                  <a:custGeom>
                    <a:avLst/>
                    <a:gdLst>
                      <a:gd name="connsiteX0" fmla="*/ 0 w 11420856"/>
                      <a:gd name="connsiteY0" fmla="*/ 0 h 3140734"/>
                      <a:gd name="connsiteX1" fmla="*/ 671815 w 11420856"/>
                      <a:gd name="connsiteY1" fmla="*/ 0 h 3140734"/>
                      <a:gd name="connsiteX2" fmla="*/ 1229422 w 11420856"/>
                      <a:gd name="connsiteY2" fmla="*/ 0 h 3140734"/>
                      <a:gd name="connsiteX3" fmla="*/ 1901237 w 11420856"/>
                      <a:gd name="connsiteY3" fmla="*/ 0 h 3140734"/>
                      <a:gd name="connsiteX4" fmla="*/ 2687260 w 11420856"/>
                      <a:gd name="connsiteY4" fmla="*/ 0 h 3140734"/>
                      <a:gd name="connsiteX5" fmla="*/ 3473284 w 11420856"/>
                      <a:gd name="connsiteY5" fmla="*/ 0 h 3140734"/>
                      <a:gd name="connsiteX6" fmla="*/ 4259307 w 11420856"/>
                      <a:gd name="connsiteY6" fmla="*/ 0 h 3140734"/>
                      <a:gd name="connsiteX7" fmla="*/ 5159540 w 11420856"/>
                      <a:gd name="connsiteY7" fmla="*/ 0 h 3140734"/>
                      <a:gd name="connsiteX8" fmla="*/ 5831355 w 11420856"/>
                      <a:gd name="connsiteY8" fmla="*/ 0 h 3140734"/>
                      <a:gd name="connsiteX9" fmla="*/ 6617378 w 11420856"/>
                      <a:gd name="connsiteY9" fmla="*/ 0 h 3140734"/>
                      <a:gd name="connsiteX10" fmla="*/ 7289193 w 11420856"/>
                      <a:gd name="connsiteY10" fmla="*/ 0 h 3140734"/>
                      <a:gd name="connsiteX11" fmla="*/ 7961008 w 11420856"/>
                      <a:gd name="connsiteY11" fmla="*/ 0 h 3140734"/>
                      <a:gd name="connsiteX12" fmla="*/ 8632824 w 11420856"/>
                      <a:gd name="connsiteY12" fmla="*/ 0 h 3140734"/>
                      <a:gd name="connsiteX13" fmla="*/ 8962013 w 11420856"/>
                      <a:gd name="connsiteY13" fmla="*/ 0 h 3140734"/>
                      <a:gd name="connsiteX14" fmla="*/ 9748037 w 11420856"/>
                      <a:gd name="connsiteY14" fmla="*/ 0 h 3140734"/>
                      <a:gd name="connsiteX15" fmla="*/ 10077226 w 11420856"/>
                      <a:gd name="connsiteY15" fmla="*/ 0 h 3140734"/>
                      <a:gd name="connsiteX16" fmla="*/ 10749041 w 11420856"/>
                      <a:gd name="connsiteY16" fmla="*/ 0 h 3140734"/>
                      <a:gd name="connsiteX17" fmla="*/ 11420856 w 11420856"/>
                      <a:gd name="connsiteY17" fmla="*/ 0 h 3140734"/>
                      <a:gd name="connsiteX18" fmla="*/ 11420856 w 11420856"/>
                      <a:gd name="connsiteY18" fmla="*/ 690961 h 3140734"/>
                      <a:gd name="connsiteX19" fmla="*/ 11420856 w 11420856"/>
                      <a:gd name="connsiteY19" fmla="*/ 1224886 h 3140734"/>
                      <a:gd name="connsiteX20" fmla="*/ 11420856 w 11420856"/>
                      <a:gd name="connsiteY20" fmla="*/ 1790218 h 3140734"/>
                      <a:gd name="connsiteX21" fmla="*/ 11420856 w 11420856"/>
                      <a:gd name="connsiteY21" fmla="*/ 2355551 h 3140734"/>
                      <a:gd name="connsiteX22" fmla="*/ 11420856 w 11420856"/>
                      <a:gd name="connsiteY22" fmla="*/ 3140734 h 3140734"/>
                      <a:gd name="connsiteX23" fmla="*/ 10749041 w 11420856"/>
                      <a:gd name="connsiteY23" fmla="*/ 3140734 h 3140734"/>
                      <a:gd name="connsiteX24" fmla="*/ 9848809 w 11420856"/>
                      <a:gd name="connsiteY24" fmla="*/ 3140734 h 3140734"/>
                      <a:gd name="connsiteX25" fmla="*/ 9176994 w 11420856"/>
                      <a:gd name="connsiteY25" fmla="*/ 3140734 h 3140734"/>
                      <a:gd name="connsiteX26" fmla="*/ 8276762 w 11420856"/>
                      <a:gd name="connsiteY26" fmla="*/ 3140734 h 3140734"/>
                      <a:gd name="connsiteX27" fmla="*/ 7604946 w 11420856"/>
                      <a:gd name="connsiteY27" fmla="*/ 3140734 h 3140734"/>
                      <a:gd name="connsiteX28" fmla="*/ 6818923 w 11420856"/>
                      <a:gd name="connsiteY28" fmla="*/ 3140734 h 3140734"/>
                      <a:gd name="connsiteX29" fmla="*/ 6489733 w 11420856"/>
                      <a:gd name="connsiteY29" fmla="*/ 3140734 h 3140734"/>
                      <a:gd name="connsiteX30" fmla="*/ 5589501 w 11420856"/>
                      <a:gd name="connsiteY30" fmla="*/ 3140734 h 3140734"/>
                      <a:gd name="connsiteX31" fmla="*/ 5031895 w 11420856"/>
                      <a:gd name="connsiteY31" fmla="*/ 3140734 h 3140734"/>
                      <a:gd name="connsiteX32" fmla="*/ 4245871 w 11420856"/>
                      <a:gd name="connsiteY32" fmla="*/ 3140734 h 3140734"/>
                      <a:gd name="connsiteX33" fmla="*/ 3916682 w 11420856"/>
                      <a:gd name="connsiteY33" fmla="*/ 3140734 h 3140734"/>
                      <a:gd name="connsiteX34" fmla="*/ 3016450 w 11420856"/>
                      <a:gd name="connsiteY34" fmla="*/ 3140734 h 3140734"/>
                      <a:gd name="connsiteX35" fmla="*/ 2458843 w 11420856"/>
                      <a:gd name="connsiteY35" fmla="*/ 3140734 h 3140734"/>
                      <a:gd name="connsiteX36" fmla="*/ 1787028 w 11420856"/>
                      <a:gd name="connsiteY36" fmla="*/ 3140734 h 3140734"/>
                      <a:gd name="connsiteX37" fmla="*/ 1343630 w 11420856"/>
                      <a:gd name="connsiteY37" fmla="*/ 3140734 h 3140734"/>
                      <a:gd name="connsiteX38" fmla="*/ 0 w 11420856"/>
                      <a:gd name="connsiteY38" fmla="*/ 3140734 h 3140734"/>
                      <a:gd name="connsiteX39" fmla="*/ 0 w 11420856"/>
                      <a:gd name="connsiteY39" fmla="*/ 2449773 h 3140734"/>
                      <a:gd name="connsiteX40" fmla="*/ 0 w 11420856"/>
                      <a:gd name="connsiteY40" fmla="*/ 1821626 h 3140734"/>
                      <a:gd name="connsiteX41" fmla="*/ 0 w 11420856"/>
                      <a:gd name="connsiteY41" fmla="*/ 1287701 h 3140734"/>
                      <a:gd name="connsiteX42" fmla="*/ 0 w 11420856"/>
                      <a:gd name="connsiteY42" fmla="*/ 628147 h 3140734"/>
                      <a:gd name="connsiteX43" fmla="*/ 0 w 11420856"/>
                      <a:gd name="connsiteY43" fmla="*/ 0 h 314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20856" h="3140734" fill="none" extrusionOk="0">
                        <a:moveTo>
                          <a:pt x="0" y="0"/>
                        </a:moveTo>
                        <a:cubicBezTo>
                          <a:pt x="191868" y="-12312"/>
                          <a:pt x="445004" y="-14848"/>
                          <a:pt x="671815" y="0"/>
                        </a:cubicBezTo>
                        <a:cubicBezTo>
                          <a:pt x="898626" y="14848"/>
                          <a:pt x="1071328" y="-17733"/>
                          <a:pt x="1229422" y="0"/>
                        </a:cubicBezTo>
                        <a:cubicBezTo>
                          <a:pt x="1387516" y="17733"/>
                          <a:pt x="1652198" y="22046"/>
                          <a:pt x="1901237" y="0"/>
                        </a:cubicBezTo>
                        <a:cubicBezTo>
                          <a:pt x="2150276" y="-22046"/>
                          <a:pt x="2466423" y="-27587"/>
                          <a:pt x="2687260" y="0"/>
                        </a:cubicBezTo>
                        <a:cubicBezTo>
                          <a:pt x="2908097" y="27587"/>
                          <a:pt x="3172625" y="29074"/>
                          <a:pt x="3473284" y="0"/>
                        </a:cubicBezTo>
                        <a:cubicBezTo>
                          <a:pt x="3773943" y="-29074"/>
                          <a:pt x="3977626" y="23961"/>
                          <a:pt x="4259307" y="0"/>
                        </a:cubicBezTo>
                        <a:cubicBezTo>
                          <a:pt x="4540988" y="-23961"/>
                          <a:pt x="4793042" y="11135"/>
                          <a:pt x="5159540" y="0"/>
                        </a:cubicBezTo>
                        <a:cubicBezTo>
                          <a:pt x="5526038" y="-11135"/>
                          <a:pt x="5563070" y="-14524"/>
                          <a:pt x="5831355" y="0"/>
                        </a:cubicBezTo>
                        <a:cubicBezTo>
                          <a:pt x="6099641" y="14524"/>
                          <a:pt x="6259954" y="-3720"/>
                          <a:pt x="6617378" y="0"/>
                        </a:cubicBezTo>
                        <a:cubicBezTo>
                          <a:pt x="6974802" y="3720"/>
                          <a:pt x="7100384" y="-25116"/>
                          <a:pt x="7289193" y="0"/>
                        </a:cubicBezTo>
                        <a:cubicBezTo>
                          <a:pt x="7478003" y="25116"/>
                          <a:pt x="7756057" y="6973"/>
                          <a:pt x="7961008" y="0"/>
                        </a:cubicBezTo>
                        <a:cubicBezTo>
                          <a:pt x="8165959" y="-6973"/>
                          <a:pt x="8349367" y="-19483"/>
                          <a:pt x="8632824" y="0"/>
                        </a:cubicBezTo>
                        <a:cubicBezTo>
                          <a:pt x="8916281" y="19483"/>
                          <a:pt x="8847846" y="10645"/>
                          <a:pt x="8962013" y="0"/>
                        </a:cubicBezTo>
                        <a:cubicBezTo>
                          <a:pt x="9076180" y="-10645"/>
                          <a:pt x="9566855" y="-898"/>
                          <a:pt x="9748037" y="0"/>
                        </a:cubicBezTo>
                        <a:cubicBezTo>
                          <a:pt x="9929219" y="898"/>
                          <a:pt x="9939306" y="-10413"/>
                          <a:pt x="10077226" y="0"/>
                        </a:cubicBezTo>
                        <a:cubicBezTo>
                          <a:pt x="10215146" y="10413"/>
                          <a:pt x="10426483" y="-8093"/>
                          <a:pt x="10749041" y="0"/>
                        </a:cubicBezTo>
                        <a:cubicBezTo>
                          <a:pt x="11071600" y="8093"/>
                          <a:pt x="11220671" y="6789"/>
                          <a:pt x="11420856" y="0"/>
                        </a:cubicBezTo>
                        <a:cubicBezTo>
                          <a:pt x="11403768" y="192906"/>
                          <a:pt x="11414913" y="480577"/>
                          <a:pt x="11420856" y="690961"/>
                        </a:cubicBezTo>
                        <a:cubicBezTo>
                          <a:pt x="11426799" y="901345"/>
                          <a:pt x="11434634" y="1086964"/>
                          <a:pt x="11420856" y="1224886"/>
                        </a:cubicBezTo>
                        <a:cubicBezTo>
                          <a:pt x="11407078" y="1362808"/>
                          <a:pt x="11416619" y="1617476"/>
                          <a:pt x="11420856" y="1790218"/>
                        </a:cubicBezTo>
                        <a:cubicBezTo>
                          <a:pt x="11425093" y="1962960"/>
                          <a:pt x="11447358" y="2126177"/>
                          <a:pt x="11420856" y="2355551"/>
                        </a:cubicBezTo>
                        <a:cubicBezTo>
                          <a:pt x="11394354" y="2584925"/>
                          <a:pt x="11449055" y="2887555"/>
                          <a:pt x="11420856" y="3140734"/>
                        </a:cubicBezTo>
                        <a:cubicBezTo>
                          <a:pt x="11125196" y="3156196"/>
                          <a:pt x="10920838" y="3126278"/>
                          <a:pt x="10749041" y="3140734"/>
                        </a:cubicBezTo>
                        <a:cubicBezTo>
                          <a:pt x="10577244" y="3155190"/>
                          <a:pt x="10239498" y="3176324"/>
                          <a:pt x="9848809" y="3140734"/>
                        </a:cubicBezTo>
                        <a:cubicBezTo>
                          <a:pt x="9458120" y="3105144"/>
                          <a:pt x="9323857" y="3136985"/>
                          <a:pt x="9176994" y="3140734"/>
                        </a:cubicBezTo>
                        <a:cubicBezTo>
                          <a:pt x="9030132" y="3144483"/>
                          <a:pt x="8549080" y="3127984"/>
                          <a:pt x="8276762" y="3140734"/>
                        </a:cubicBezTo>
                        <a:cubicBezTo>
                          <a:pt x="8004444" y="3153484"/>
                          <a:pt x="7918758" y="3137847"/>
                          <a:pt x="7604946" y="3140734"/>
                        </a:cubicBezTo>
                        <a:cubicBezTo>
                          <a:pt x="7291134" y="3143621"/>
                          <a:pt x="6988396" y="3146039"/>
                          <a:pt x="6818923" y="3140734"/>
                        </a:cubicBezTo>
                        <a:cubicBezTo>
                          <a:pt x="6649450" y="3135429"/>
                          <a:pt x="6564271" y="3146168"/>
                          <a:pt x="6489733" y="3140734"/>
                        </a:cubicBezTo>
                        <a:cubicBezTo>
                          <a:pt x="6415195" y="3135301"/>
                          <a:pt x="5771456" y="3141455"/>
                          <a:pt x="5589501" y="3140734"/>
                        </a:cubicBezTo>
                        <a:cubicBezTo>
                          <a:pt x="5407546" y="3140013"/>
                          <a:pt x="5206765" y="3168274"/>
                          <a:pt x="5031895" y="3140734"/>
                        </a:cubicBezTo>
                        <a:cubicBezTo>
                          <a:pt x="4857025" y="3113194"/>
                          <a:pt x="4484797" y="3139668"/>
                          <a:pt x="4245871" y="3140734"/>
                        </a:cubicBezTo>
                        <a:cubicBezTo>
                          <a:pt x="4006945" y="3141800"/>
                          <a:pt x="4022529" y="3138207"/>
                          <a:pt x="3916682" y="3140734"/>
                        </a:cubicBezTo>
                        <a:cubicBezTo>
                          <a:pt x="3810835" y="3143261"/>
                          <a:pt x="3402598" y="3097326"/>
                          <a:pt x="3016450" y="3140734"/>
                        </a:cubicBezTo>
                        <a:cubicBezTo>
                          <a:pt x="2630302" y="3184142"/>
                          <a:pt x="2677269" y="3117514"/>
                          <a:pt x="2458843" y="3140734"/>
                        </a:cubicBezTo>
                        <a:cubicBezTo>
                          <a:pt x="2240417" y="3163954"/>
                          <a:pt x="1958987" y="3118304"/>
                          <a:pt x="1787028" y="3140734"/>
                        </a:cubicBezTo>
                        <a:cubicBezTo>
                          <a:pt x="1615069" y="3163164"/>
                          <a:pt x="1465653" y="3133196"/>
                          <a:pt x="1343630" y="3140734"/>
                        </a:cubicBezTo>
                        <a:cubicBezTo>
                          <a:pt x="1221607" y="3148272"/>
                          <a:pt x="518507" y="3093362"/>
                          <a:pt x="0" y="3140734"/>
                        </a:cubicBezTo>
                        <a:cubicBezTo>
                          <a:pt x="-18852" y="2852018"/>
                          <a:pt x="-15238" y="2743702"/>
                          <a:pt x="0" y="2449773"/>
                        </a:cubicBezTo>
                        <a:cubicBezTo>
                          <a:pt x="15238" y="2155844"/>
                          <a:pt x="-10899" y="2031164"/>
                          <a:pt x="0" y="1821626"/>
                        </a:cubicBezTo>
                        <a:cubicBezTo>
                          <a:pt x="10899" y="1612088"/>
                          <a:pt x="-7888" y="1484013"/>
                          <a:pt x="0" y="1287701"/>
                        </a:cubicBezTo>
                        <a:cubicBezTo>
                          <a:pt x="7888" y="1091389"/>
                          <a:pt x="19772" y="930459"/>
                          <a:pt x="0" y="628147"/>
                        </a:cubicBezTo>
                        <a:cubicBezTo>
                          <a:pt x="-19772" y="325835"/>
                          <a:pt x="-22278" y="278572"/>
                          <a:pt x="0" y="0"/>
                        </a:cubicBezTo>
                        <a:close/>
                      </a:path>
                      <a:path w="11420856" h="3140734" stroke="0" extrusionOk="0">
                        <a:moveTo>
                          <a:pt x="0" y="0"/>
                        </a:moveTo>
                        <a:cubicBezTo>
                          <a:pt x="265044" y="14434"/>
                          <a:pt x="331008" y="-16590"/>
                          <a:pt x="557606" y="0"/>
                        </a:cubicBezTo>
                        <a:cubicBezTo>
                          <a:pt x="784204" y="16590"/>
                          <a:pt x="740206" y="-7812"/>
                          <a:pt x="886796" y="0"/>
                        </a:cubicBezTo>
                        <a:cubicBezTo>
                          <a:pt x="1033386" y="7812"/>
                          <a:pt x="1562222" y="-39509"/>
                          <a:pt x="1787028" y="0"/>
                        </a:cubicBezTo>
                        <a:cubicBezTo>
                          <a:pt x="2011834" y="39509"/>
                          <a:pt x="2125268" y="11639"/>
                          <a:pt x="2344635" y="0"/>
                        </a:cubicBezTo>
                        <a:cubicBezTo>
                          <a:pt x="2564002" y="-11639"/>
                          <a:pt x="2739464" y="-684"/>
                          <a:pt x="2902241" y="0"/>
                        </a:cubicBezTo>
                        <a:cubicBezTo>
                          <a:pt x="3065018" y="684"/>
                          <a:pt x="3396960" y="-44285"/>
                          <a:pt x="3802473" y="0"/>
                        </a:cubicBezTo>
                        <a:cubicBezTo>
                          <a:pt x="4207986" y="44285"/>
                          <a:pt x="4071814" y="-3158"/>
                          <a:pt x="4245871" y="0"/>
                        </a:cubicBezTo>
                        <a:cubicBezTo>
                          <a:pt x="4419928" y="3158"/>
                          <a:pt x="4950680" y="-36385"/>
                          <a:pt x="5146103" y="0"/>
                        </a:cubicBezTo>
                        <a:cubicBezTo>
                          <a:pt x="5341526" y="36385"/>
                          <a:pt x="5626411" y="10123"/>
                          <a:pt x="6046336" y="0"/>
                        </a:cubicBezTo>
                        <a:cubicBezTo>
                          <a:pt x="6466261" y="-10123"/>
                          <a:pt x="6429160" y="23651"/>
                          <a:pt x="6718151" y="0"/>
                        </a:cubicBezTo>
                        <a:cubicBezTo>
                          <a:pt x="7007142" y="-23651"/>
                          <a:pt x="7434735" y="-20854"/>
                          <a:pt x="7618383" y="0"/>
                        </a:cubicBezTo>
                        <a:cubicBezTo>
                          <a:pt x="7802031" y="20854"/>
                          <a:pt x="8020533" y="24929"/>
                          <a:pt x="8175989" y="0"/>
                        </a:cubicBezTo>
                        <a:cubicBezTo>
                          <a:pt x="8331445" y="-24929"/>
                          <a:pt x="8516317" y="7128"/>
                          <a:pt x="8733596" y="0"/>
                        </a:cubicBezTo>
                        <a:cubicBezTo>
                          <a:pt x="8950875" y="-7128"/>
                          <a:pt x="9309881" y="6090"/>
                          <a:pt x="9519619" y="0"/>
                        </a:cubicBezTo>
                        <a:cubicBezTo>
                          <a:pt x="9729357" y="-6090"/>
                          <a:pt x="9810374" y="24941"/>
                          <a:pt x="10077226" y="0"/>
                        </a:cubicBezTo>
                        <a:cubicBezTo>
                          <a:pt x="10344078" y="-24941"/>
                          <a:pt x="10764258" y="-36540"/>
                          <a:pt x="11420856" y="0"/>
                        </a:cubicBezTo>
                        <a:cubicBezTo>
                          <a:pt x="11388126" y="265307"/>
                          <a:pt x="11450375" y="434337"/>
                          <a:pt x="11420856" y="690961"/>
                        </a:cubicBezTo>
                        <a:cubicBezTo>
                          <a:pt x="11391337" y="947585"/>
                          <a:pt x="11444701" y="1205849"/>
                          <a:pt x="11420856" y="1350516"/>
                        </a:cubicBezTo>
                        <a:cubicBezTo>
                          <a:pt x="11397011" y="1495184"/>
                          <a:pt x="11450048" y="1762521"/>
                          <a:pt x="11420856" y="2010070"/>
                        </a:cubicBezTo>
                        <a:cubicBezTo>
                          <a:pt x="11391664" y="2257619"/>
                          <a:pt x="11429419" y="2285144"/>
                          <a:pt x="11420856" y="2543995"/>
                        </a:cubicBezTo>
                        <a:cubicBezTo>
                          <a:pt x="11412293" y="2802847"/>
                          <a:pt x="11418746" y="2966502"/>
                          <a:pt x="11420856" y="3140734"/>
                        </a:cubicBezTo>
                        <a:cubicBezTo>
                          <a:pt x="11079211" y="3158682"/>
                          <a:pt x="11021364" y="3150826"/>
                          <a:pt x="10634832" y="3140734"/>
                        </a:cubicBezTo>
                        <a:cubicBezTo>
                          <a:pt x="10248300" y="3130642"/>
                          <a:pt x="10280626" y="3132068"/>
                          <a:pt x="10191434" y="3140734"/>
                        </a:cubicBezTo>
                        <a:cubicBezTo>
                          <a:pt x="10102242" y="3149400"/>
                          <a:pt x="9758728" y="3118034"/>
                          <a:pt x="9519619" y="3140734"/>
                        </a:cubicBezTo>
                        <a:cubicBezTo>
                          <a:pt x="9280510" y="3163434"/>
                          <a:pt x="9332017" y="3127178"/>
                          <a:pt x="9190430" y="3140734"/>
                        </a:cubicBezTo>
                        <a:cubicBezTo>
                          <a:pt x="9048843" y="3154290"/>
                          <a:pt x="9020442" y="3154595"/>
                          <a:pt x="8861241" y="3140734"/>
                        </a:cubicBezTo>
                        <a:cubicBezTo>
                          <a:pt x="8702040" y="3126873"/>
                          <a:pt x="8460592" y="3146342"/>
                          <a:pt x="8189426" y="3140734"/>
                        </a:cubicBezTo>
                        <a:cubicBezTo>
                          <a:pt x="7918260" y="3135126"/>
                          <a:pt x="7849964" y="3160947"/>
                          <a:pt x="7746028" y="3140734"/>
                        </a:cubicBezTo>
                        <a:cubicBezTo>
                          <a:pt x="7642092" y="3120521"/>
                          <a:pt x="7283054" y="3178163"/>
                          <a:pt x="6960004" y="3140734"/>
                        </a:cubicBezTo>
                        <a:cubicBezTo>
                          <a:pt x="6636954" y="3103305"/>
                          <a:pt x="6659492" y="3146244"/>
                          <a:pt x="6516606" y="3140734"/>
                        </a:cubicBezTo>
                        <a:cubicBezTo>
                          <a:pt x="6373720" y="3135224"/>
                          <a:pt x="5921214" y="3113302"/>
                          <a:pt x="5730582" y="3140734"/>
                        </a:cubicBezTo>
                        <a:cubicBezTo>
                          <a:pt x="5539950" y="3168166"/>
                          <a:pt x="5472274" y="3145518"/>
                          <a:pt x="5401393" y="3140734"/>
                        </a:cubicBezTo>
                        <a:cubicBezTo>
                          <a:pt x="5330512" y="3135950"/>
                          <a:pt x="4936784" y="3140302"/>
                          <a:pt x="4615369" y="3140734"/>
                        </a:cubicBezTo>
                        <a:cubicBezTo>
                          <a:pt x="4293954" y="3141166"/>
                          <a:pt x="4366985" y="3133165"/>
                          <a:pt x="4171972" y="3140734"/>
                        </a:cubicBezTo>
                        <a:cubicBezTo>
                          <a:pt x="3976959" y="3148303"/>
                          <a:pt x="3918348" y="3155410"/>
                          <a:pt x="3842782" y="3140734"/>
                        </a:cubicBezTo>
                        <a:cubicBezTo>
                          <a:pt x="3767216" y="3126059"/>
                          <a:pt x="3593991" y="3160871"/>
                          <a:pt x="3399384" y="3140734"/>
                        </a:cubicBezTo>
                        <a:cubicBezTo>
                          <a:pt x="3204777" y="3120597"/>
                          <a:pt x="2892811" y="3168381"/>
                          <a:pt x="2613361" y="3140734"/>
                        </a:cubicBezTo>
                        <a:cubicBezTo>
                          <a:pt x="2333911" y="3113087"/>
                          <a:pt x="2361178" y="3133343"/>
                          <a:pt x="2169963" y="3140734"/>
                        </a:cubicBezTo>
                        <a:cubicBezTo>
                          <a:pt x="1978748" y="3148125"/>
                          <a:pt x="1991909" y="3142833"/>
                          <a:pt x="1840773" y="3140734"/>
                        </a:cubicBezTo>
                        <a:cubicBezTo>
                          <a:pt x="1689637" y="3138636"/>
                          <a:pt x="1596449" y="3161712"/>
                          <a:pt x="1397375" y="3140734"/>
                        </a:cubicBezTo>
                        <a:cubicBezTo>
                          <a:pt x="1198301" y="3119756"/>
                          <a:pt x="1114628" y="3114335"/>
                          <a:pt x="839769" y="3140734"/>
                        </a:cubicBezTo>
                        <a:cubicBezTo>
                          <a:pt x="564910" y="3167133"/>
                          <a:pt x="384010" y="3101534"/>
                          <a:pt x="0" y="3140734"/>
                        </a:cubicBezTo>
                        <a:cubicBezTo>
                          <a:pt x="26894" y="3019290"/>
                          <a:pt x="-19293" y="2764591"/>
                          <a:pt x="0" y="2575402"/>
                        </a:cubicBezTo>
                        <a:cubicBezTo>
                          <a:pt x="19293" y="2386213"/>
                          <a:pt x="-23410" y="2141005"/>
                          <a:pt x="0" y="2010070"/>
                        </a:cubicBezTo>
                        <a:cubicBezTo>
                          <a:pt x="23410" y="1879135"/>
                          <a:pt x="17261" y="1639931"/>
                          <a:pt x="0" y="1381923"/>
                        </a:cubicBezTo>
                        <a:cubicBezTo>
                          <a:pt x="-17261" y="1123915"/>
                          <a:pt x="-24387" y="928303"/>
                          <a:pt x="0" y="753776"/>
                        </a:cubicBezTo>
                        <a:cubicBezTo>
                          <a:pt x="24387" y="579249"/>
                          <a:pt x="11858" y="239149"/>
                          <a:pt x="0" y="0"/>
                        </a:cubicBezTo>
                        <a:close/>
                      </a:path>
                    </a:pathLst>
                  </a:custGeom>
                  <ask:type>
                    <ask:lineSketchNone/>
                  </ask:type>
                </ask:lineSketchStyleProps>
              </a:ext>
            </a:extLst>
          </a:ln>
        </p:spPr>
      </p:pic>
    </p:spTree>
    <p:extLst>
      <p:ext uri="{BB962C8B-B14F-4D97-AF65-F5344CB8AC3E}">
        <p14:creationId xmlns:p14="http://schemas.microsoft.com/office/powerpoint/2010/main" val="3885620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C7B9CA-9BC4-EA7E-C582-471CCF8E7267}"/>
              </a:ext>
            </a:extLst>
          </p:cNvPr>
          <p:cNvPicPr>
            <a:picLocks noChangeAspect="1"/>
          </p:cNvPicPr>
          <p:nvPr/>
        </p:nvPicPr>
        <p:blipFill rotWithShape="1">
          <a:blip r:embed="rId2"/>
          <a:srcRect l="4929" r="12784"/>
          <a:stretch/>
        </p:blipFill>
        <p:spPr>
          <a:xfrm>
            <a:off x="2233612" y="0"/>
            <a:ext cx="7724775" cy="3910783"/>
          </a:xfrm>
          <a:prstGeom prst="rect">
            <a:avLst/>
          </a:prstGeom>
        </p:spPr>
      </p:pic>
      <p:pic>
        <p:nvPicPr>
          <p:cNvPr id="13" name="Picture 12">
            <a:extLst>
              <a:ext uri="{FF2B5EF4-FFF2-40B4-BE49-F238E27FC236}">
                <a16:creationId xmlns:a16="http://schemas.microsoft.com/office/drawing/2014/main" id="{37EDCD8A-3665-DDC9-6A9C-51D828624BE9}"/>
              </a:ext>
            </a:extLst>
          </p:cNvPr>
          <p:cNvPicPr>
            <a:picLocks noChangeAspect="1"/>
          </p:cNvPicPr>
          <p:nvPr/>
        </p:nvPicPr>
        <p:blipFill>
          <a:blip r:embed="rId3"/>
          <a:stretch>
            <a:fillRect/>
          </a:stretch>
        </p:blipFill>
        <p:spPr>
          <a:xfrm>
            <a:off x="-1" y="4347409"/>
            <a:ext cx="12190381" cy="2120066"/>
          </a:xfrm>
          <a:prstGeom prst="rect">
            <a:avLst/>
          </a:prstGeom>
        </p:spPr>
      </p:pic>
    </p:spTree>
    <p:extLst>
      <p:ext uri="{BB962C8B-B14F-4D97-AF65-F5344CB8AC3E}">
        <p14:creationId xmlns:p14="http://schemas.microsoft.com/office/powerpoint/2010/main" val="34380683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A8D08D"/>
      </a:accent2>
      <a:accent3>
        <a:srgbClr val="A5A5A5"/>
      </a:accent3>
      <a:accent4>
        <a:srgbClr val="A8D08D"/>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BA5311A0A7D04B8E5BD2B094C4A9F9" ma:contentTypeVersion="9" ma:contentTypeDescription="Create a new document." ma:contentTypeScope="" ma:versionID="5f3920c8d3abf85c63d0e2c69d45e028">
  <xsd:schema xmlns:xsd="http://www.w3.org/2001/XMLSchema" xmlns:xs="http://www.w3.org/2001/XMLSchema" xmlns:p="http://schemas.microsoft.com/office/2006/metadata/properties" xmlns:ns3="0577e3ea-8292-4fb7-b2c2-37e07875e7d7" targetNamespace="http://schemas.microsoft.com/office/2006/metadata/properties" ma:root="true" ma:fieldsID="4bcee4b60688e8212e66171c59753118" ns3:_="">
    <xsd:import namespace="0577e3ea-8292-4fb7-b2c2-37e07875e7d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77e3ea-8292-4fb7-b2c2-37e07875e7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E2AF10-D4B1-4F0A-9486-47F08562AEC6}">
  <ds:schemaRefs>
    <ds:schemaRef ds:uri="http://schemas.microsoft.com/sharepoint/v3/contenttype/forms"/>
  </ds:schemaRefs>
</ds:datastoreItem>
</file>

<file path=customXml/itemProps2.xml><?xml version="1.0" encoding="utf-8"?>
<ds:datastoreItem xmlns:ds="http://schemas.openxmlformats.org/officeDocument/2006/customXml" ds:itemID="{035A8D03-2D83-404C-AF62-8968A817EBF9}">
  <ds:schemaRefs>
    <ds:schemaRef ds:uri="0577e3ea-8292-4fb7-b2c2-37e07875e7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88D07B-4F17-43BF-81F9-1CC6A405F8EA}">
  <ds:schemaRefs>
    <ds:schemaRef ds:uri="0577e3ea-8292-4fb7-b2c2-37e07875e7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TotalTime>
  <Words>565</Words>
  <Application>Microsoft Office PowerPoint</Application>
  <PresentationFormat>Widescreen</PresentationFormat>
  <Paragraphs>47</Paragraphs>
  <Slides>18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Google Sans</vt:lpstr>
      <vt:lpstr>Office Theme</vt:lpstr>
      <vt:lpstr>WhatsApp</vt:lpstr>
      <vt:lpstr>PowerPoint Presentation</vt:lpstr>
      <vt:lpstr>About WhatsApp</vt:lpstr>
      <vt:lpstr>Prior Security Concerns</vt:lpstr>
      <vt:lpstr>PowerPoint Presentation</vt:lpstr>
      <vt:lpstr>PowerPoint Presentation</vt:lpstr>
      <vt:lpstr>Response</vt:lpstr>
      <vt:lpstr>DNS Dumpster</vt:lpstr>
      <vt:lpstr>PowerPoint Presentation</vt:lpstr>
      <vt:lpstr>PowerPoint Presentation</vt:lpstr>
      <vt:lpstr>PowerPoint Presentation</vt:lpstr>
      <vt:lpstr>Site Check</vt:lpstr>
      <vt:lpstr>Certificates</vt:lpstr>
      <vt:lpstr>SLL Labs</vt:lpstr>
      <vt:lpstr>DNSTwist</vt:lpstr>
      <vt:lpstr>DNSTwist</vt:lpstr>
      <vt:lpstr>w-hatsapp.com    103.84.88.17 NS:ns41.domaincontrol.com</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WhatsApp</dc:title>
  <dc:creator>Marisa Ford</dc:creator>
  <cp:lastModifiedBy>Marisa Ford</cp:lastModifiedBy>
  <cp:revision>126</cp:revision>
  <dcterms:created xsi:type="dcterms:W3CDTF">2023-04-03T14:14:27Z</dcterms:created>
  <dcterms:modified xsi:type="dcterms:W3CDTF">2023-04-24T17:18:23Z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0x0101001FBA5311A0A7D04B8E5BD2B094C4A9F9</vt:lpwstr>
  </property>
</Properties>
</file>