
<file path=[Content_Types].xml><?xml version="1.0" encoding="utf-8"?>
<Types xmlns="http://schemas.openxmlformats.org/package/2006/content-types">
  <Default Extension="png" ContentType="image/png"/>
  <Default Extension="svg" ContentType="image/svg+xml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44" r:id="rId4"/>
  </p:sldMasterIdLst>
  <p:sldIdLst>
    <p:sldId id="261" r:id="rId5"/>
    <p:sldId id="259" r:id="rId6"/>
    <p:sldId id="260" r:id="rId7"/>
    <p:sldId id="273" r:id="rId8"/>
    <p:sldId id="258" r:id="rId9"/>
    <p:sldId id="263" r:id="rId10"/>
    <p:sldId id="264" r:id="rId11"/>
    <p:sldId id="265" r:id="rId12"/>
    <p:sldId id="266" r:id="rId13"/>
    <p:sldId id="267" r:id="rId14"/>
    <p:sldId id="268" r:id="rId15"/>
    <p:sldId id="269" r:id="rId16"/>
    <p:sldId id="270" r:id="rId17"/>
    <p:sldId id="271" r:id="rId18"/>
    <p:sldId id="272" r:id="rId19"/>
  </p:sldIdLst>
  <p:sldSz cx="12192000" cy="6858000"/>
  <p:notesSz cx="7010400" cy="92964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9A0002"/>
    <a:srgbClr val="99FF99"/>
    <a:srgbClr val="258C43"/>
    <a:srgbClr val="567C5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>
      <p:cViewPr varScale="1">
        <p:scale>
          <a:sx n="85" d="100"/>
          <a:sy n="85" d="100"/>
        </p:scale>
        <p:origin x="138" y="9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3" Type="http://schemas.openxmlformats.org/officeDocument/2006/relationships/customXml" Target="../customXml/item3.xml"/><Relationship Id="rId21" Type="http://schemas.openxmlformats.org/officeDocument/2006/relationships/viewProps" Target="viewProps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presProps" Target="presProps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tableStyles" Target="tableStyles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751012" y="609601"/>
            <a:ext cx="8676222" cy="3200400"/>
          </a:xfrm>
        </p:spPr>
        <p:txBody>
          <a:bodyPr anchor="b">
            <a:normAutofit/>
          </a:bodyPr>
          <a:lstStyle>
            <a:lvl1pPr algn="ctr">
              <a:defRPr sz="4800">
                <a:effectLst>
                  <a:glow rad="38100">
                    <a:schemeClr val="bg1">
                      <a:lumMod val="65000"/>
                      <a:lumOff val="35000"/>
                      <a:alpha val="50000"/>
                    </a:schemeClr>
                  </a:glow>
                  <a:outerShdw blurRad="28575" dist="31750" dir="132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751012" y="3886200"/>
            <a:ext cx="8676222" cy="1905000"/>
          </a:xfrm>
        </p:spPr>
        <p:txBody>
          <a:bodyPr anchor="t">
            <a:normAutofit/>
          </a:bodyPr>
          <a:lstStyle>
            <a:lvl1pPr marL="0" indent="0" algn="ctr">
              <a:buNone/>
              <a:defRPr sz="2100">
                <a:gradFill flip="none" rotWithShape="1">
                  <a:gsLst>
                    <a:gs pos="0">
                      <a:schemeClr val="tx1"/>
                    </a:gs>
                    <a:gs pos="100000">
                      <a:schemeClr val="tx1">
                        <a:lumMod val="75000"/>
                      </a:schemeClr>
                    </a:gs>
                  </a:gsLst>
                  <a:lin ang="5400000" scaled="0"/>
                  <a:tileRect/>
                </a:gra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17FEC7-FC8A-4352-A1B0-4C3BA966815F}" type="datetimeFigureOut">
              <a:rPr lang="en-US" smtClean="0"/>
              <a:t>11/16/2022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A11860-AE8F-46B1-9AB1-F776237AAEE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4170311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anchor="ctr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17FEC7-FC8A-4352-A1B0-4C3BA966815F}" type="datetimeFigureOut">
              <a:rPr lang="en-US" smtClean="0"/>
              <a:t>11/16/2022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A11860-AE8F-46B1-9AB1-F776237AAEE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766554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51013" y="3308581"/>
            <a:ext cx="8686800" cy="1468800"/>
          </a:xfrm>
        </p:spPr>
        <p:txBody>
          <a:bodyPr anchor="b"/>
          <a:lstStyle>
            <a:lvl1pPr algn="r">
              <a:defRPr sz="4000" b="0" cap="all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751011" y="4777381"/>
            <a:ext cx="8686801" cy="860400"/>
          </a:xfrm>
        </p:spPr>
        <p:txBody>
          <a:bodyPr anchor="t">
            <a:normAutofit/>
          </a:bodyPr>
          <a:lstStyle>
            <a:lvl1pPr marL="0" indent="0" algn="r">
              <a:buNone/>
              <a:defRPr sz="2000">
                <a:gradFill flip="none" rotWithShape="1">
                  <a:gsLst>
                    <a:gs pos="0">
                      <a:schemeClr val="tx1"/>
                    </a:gs>
                    <a:gs pos="100000">
                      <a:schemeClr val="tx1">
                        <a:lumMod val="75000"/>
                      </a:schemeClr>
                    </a:gs>
                  </a:gsLst>
                  <a:lin ang="5400000" scaled="0"/>
                  <a:tileRect/>
                </a:gra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17FEC7-FC8A-4352-A1B0-4C3BA966815F}" type="datetimeFigureOut">
              <a:rPr lang="en-US" smtClean="0"/>
              <a:t>11/16/2022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A11860-AE8F-46B1-9AB1-F776237AAEE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309007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141412" y="2666999"/>
            <a:ext cx="4876800" cy="3124201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0612" y="2667000"/>
            <a:ext cx="4876800" cy="3124200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17FEC7-FC8A-4352-A1B0-4C3BA966815F}" type="datetimeFigureOut">
              <a:rPr lang="en-US" smtClean="0"/>
              <a:t>11/16/2022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A11860-AE8F-46B1-9AB1-F776237AAEE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950127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29280" y="2658533"/>
            <a:ext cx="4588931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41412" y="3243262"/>
            <a:ext cx="4876800" cy="2547937"/>
          </a:xfrm>
        </p:spPr>
        <p:txBody>
          <a:bodyPr anchor="t"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443133" y="2667000"/>
            <a:ext cx="4604280" cy="576262"/>
          </a:xfrm>
        </p:spPr>
        <p:txBody>
          <a:bodyPr anchor="b">
            <a:noAutofit/>
          </a:bodyPr>
          <a:lstStyle>
            <a:lvl1pPr marL="0" indent="0">
              <a:buNone/>
              <a:defRPr sz="28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0612" y="3243262"/>
            <a:ext cx="4876801" cy="2547937"/>
          </a:xfrm>
        </p:spPr>
        <p:txBody>
          <a:bodyPr anchor="t"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17FEC7-FC8A-4352-A1B0-4C3BA966815F}" type="datetimeFigureOut">
              <a:rPr lang="en-US" smtClean="0"/>
              <a:t>11/16/2022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A11860-AE8F-46B1-9AB1-F776237AAEE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3993826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17FEC7-FC8A-4352-A1B0-4C3BA966815F}" type="datetimeFigureOut">
              <a:rPr lang="en-US" smtClean="0"/>
              <a:t>11/16/2022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A11860-AE8F-46B1-9AB1-F776237AAEE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2101409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17FEC7-FC8A-4352-A1B0-4C3BA966815F}" type="datetimeFigureOut">
              <a:rPr lang="en-US" smtClean="0"/>
              <a:t>11/16/2022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A11860-AE8F-46B1-9AB1-F776237AAEE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3963107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1" y="1600200"/>
            <a:ext cx="3549121" cy="1371600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03812" y="609601"/>
            <a:ext cx="5943601" cy="5181600"/>
          </a:xfrm>
        </p:spPr>
        <p:txBody>
          <a:bodyPr anchor="ctr">
            <a:normAutofit/>
          </a:bodyPr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1411" y="2971800"/>
            <a:ext cx="3549121" cy="1828800"/>
          </a:xfrm>
        </p:spPr>
        <p:txBody>
          <a:bodyPr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17FEC7-FC8A-4352-A1B0-4C3BA966815F}" type="datetimeFigureOut">
              <a:rPr lang="en-US" smtClean="0"/>
              <a:t>11/16/2022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A11860-AE8F-46B1-9AB1-F776237AAEE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270485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1" y="1600200"/>
            <a:ext cx="5334001" cy="1371600"/>
          </a:xfrm>
        </p:spPr>
        <p:txBody>
          <a:bodyPr anchor="b">
            <a:normAutofit/>
          </a:bodyPr>
          <a:lstStyle>
            <a:lvl1pPr algn="l">
              <a:defRPr sz="28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4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7433733" y="-18288"/>
            <a:ext cx="3276599" cy="6903720"/>
          </a:xfrm>
          <a:ln w="38100">
            <a:gradFill flip="none" rotWithShape="1">
              <a:gsLst>
                <a:gs pos="0">
                  <a:schemeClr val="bg2"/>
                </a:gs>
                <a:gs pos="100000">
                  <a:schemeClr val="bg2">
                    <a:lumMod val="75000"/>
                  </a:schemeClr>
                </a:gs>
              </a:gsLst>
              <a:lin ang="5400000" scaled="0"/>
              <a:tileRect/>
            </a:gradFill>
          </a:ln>
          <a:effectLst>
            <a:innerShdw blurRad="57150" dist="38100" dir="1080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1411" y="2971800"/>
            <a:ext cx="5334001" cy="1828800"/>
          </a:xfrm>
        </p:spPr>
        <p:txBody>
          <a:bodyPr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399212" y="5883275"/>
            <a:ext cx="914400" cy="365125"/>
          </a:xfrm>
        </p:spPr>
        <p:txBody>
          <a:bodyPr/>
          <a:lstStyle/>
          <a:p>
            <a:fld id="{BF17FEC7-FC8A-4352-A1B0-4C3BA966815F}" type="datetimeFigureOut">
              <a:rPr lang="en-US" smtClean="0"/>
              <a:t>11/16/2022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1141412" y="5883275"/>
            <a:ext cx="5105400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742612" y="5883275"/>
            <a:ext cx="322567" cy="365125"/>
          </a:xfrm>
        </p:spPr>
        <p:txBody>
          <a:bodyPr/>
          <a:lstStyle/>
          <a:p>
            <a:fld id="{DEA11860-AE8F-46B1-9AB1-F776237AAEE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3546109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3" y="4732865"/>
            <a:ext cx="9906000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979612" y="932112"/>
            <a:ext cx="8225944" cy="3164976"/>
          </a:xfrm>
          <a:prstGeom prst="roundRect">
            <a:avLst>
              <a:gd name="adj" fmla="val 4380"/>
            </a:avLst>
          </a:prstGeom>
          <a:ln w="38100">
            <a:gradFill flip="none" rotWithShape="1">
              <a:gsLst>
                <a:gs pos="0">
                  <a:schemeClr val="bg2"/>
                </a:gs>
                <a:gs pos="100000">
                  <a:schemeClr val="bg2">
                    <a:lumMod val="75000"/>
                  </a:schemeClr>
                </a:gs>
              </a:gsLst>
              <a:lin ang="5400000" scaled="0"/>
              <a:tileRect/>
            </a:gradFill>
          </a:ln>
          <a:effectLst>
            <a:innerShdw blurRad="57150" dist="38100" dir="14460000">
              <a:srgbClr val="000000">
                <a:alpha val="70000"/>
              </a:srgbClr>
            </a:inn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1413" y="5299603"/>
            <a:ext cx="9906000" cy="493712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17FEC7-FC8A-4352-A1B0-4C3BA966815F}" type="datetimeFigureOut">
              <a:rPr lang="en-US" smtClean="0"/>
              <a:t>11/16/2022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A11860-AE8F-46B1-9AB1-F776237AAEE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3630982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2" y="609601"/>
            <a:ext cx="9905999" cy="3124199"/>
          </a:xfrm>
        </p:spPr>
        <p:txBody>
          <a:bodyPr anchor="ctr">
            <a:normAutofit/>
          </a:bodyPr>
          <a:lstStyle>
            <a:lvl1pPr algn="l">
              <a:defRPr sz="3200" b="0" cap="all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1411" y="4343400"/>
            <a:ext cx="9906000" cy="1447800"/>
          </a:xfrm>
        </p:spPr>
        <p:txBody>
          <a:bodyPr anchor="ctr">
            <a:normAutofit/>
          </a:bodyPr>
          <a:lstStyle>
            <a:lvl1pPr marL="0" indent="0" algn="l">
              <a:buNone/>
              <a:defRPr sz="2000">
                <a:gradFill flip="none" rotWithShape="1">
                  <a:gsLst>
                    <a:gs pos="0">
                      <a:schemeClr val="tx1"/>
                    </a:gs>
                    <a:gs pos="100000">
                      <a:schemeClr val="tx1">
                        <a:lumMod val="75000"/>
                      </a:schemeClr>
                    </a:gs>
                  </a:gsLst>
                  <a:lin ang="5400000" scaled="0"/>
                  <a:tileRect/>
                </a:gra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17FEC7-FC8A-4352-A1B0-4C3BA966815F}" type="datetimeFigureOut">
              <a:rPr lang="en-US" smtClean="0"/>
              <a:t>11/16/2022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A11860-AE8F-46B1-9AB1-F776237AAEE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7974674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TextBox 13"/>
          <p:cNvSpPr txBox="1"/>
          <p:nvPr/>
        </p:nvSpPr>
        <p:spPr>
          <a:xfrm>
            <a:off x="836612" y="786824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/>
            <a:r>
              <a:rPr lang="en-US" sz="8000" dirty="0">
                <a:solidFill>
                  <a:schemeClr val="accent1"/>
                </a:solidFill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0437812" y="2743200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accent1"/>
                </a:solidFill>
              </a:rPr>
              <a:t>”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6213" y="609601"/>
            <a:ext cx="9296398" cy="2743199"/>
          </a:xfrm>
        </p:spPr>
        <p:txBody>
          <a:bodyPr anchor="ctr">
            <a:normAutofit/>
          </a:bodyPr>
          <a:lstStyle>
            <a:lvl1pPr algn="l">
              <a:defRPr sz="3200" b="0" cap="all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674812" y="3352800"/>
            <a:ext cx="8839202" cy="381000"/>
          </a:xfrm>
        </p:spPr>
        <p:txBody>
          <a:bodyPr anchor="ctr"/>
          <a:lstStyle>
            <a:lvl1pPr marL="0" indent="0">
              <a:buFontTx/>
              <a:buNone/>
              <a:defRPr/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1411" y="4343400"/>
            <a:ext cx="9906000" cy="1447800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buNone/>
              <a:defRPr lang="en-US" sz="2000">
                <a:gradFill flip="none" rotWithShape="1">
                  <a:gsLst>
                    <a:gs pos="0">
                      <a:schemeClr val="tx1"/>
                    </a:gs>
                    <a:gs pos="100000">
                      <a:schemeClr val="tx1">
                        <a:lumMod val="75000"/>
                      </a:schemeClr>
                    </a:gs>
                  </a:gsLst>
                  <a:lin ang="5400000" scaled="0"/>
                  <a:tileRect/>
                </a:gradFill>
              </a:defRPr>
            </a:lvl1pPr>
          </a:lstStyle>
          <a:p>
            <a:pPr marL="0" lvl="0" indent="0">
              <a:buNone/>
            </a:pPr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17FEC7-FC8A-4352-A1B0-4C3BA966815F}" type="datetimeFigureOut">
              <a:rPr lang="en-US" smtClean="0"/>
              <a:t>11/16/2022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A11860-AE8F-46B1-9AB1-F776237AAEE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5839028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2" y="3308581"/>
            <a:ext cx="9906000" cy="1468800"/>
          </a:xfrm>
        </p:spPr>
        <p:txBody>
          <a:bodyPr anchor="b">
            <a:normAutofit/>
          </a:bodyPr>
          <a:lstStyle>
            <a:lvl1pPr algn="l">
              <a:defRPr sz="3200" b="0" cap="all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1410" y="4777381"/>
            <a:ext cx="9906001" cy="860400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defRPr lang="en-US" sz="2000">
                <a:gradFill flip="none" rotWithShape="1">
                  <a:gsLst>
                    <a:gs pos="0">
                      <a:schemeClr val="tx1"/>
                    </a:gs>
                    <a:gs pos="100000">
                      <a:schemeClr val="tx1">
                        <a:lumMod val="75000"/>
                      </a:schemeClr>
                    </a:gs>
                  </a:gsLst>
                  <a:lin ang="5400000" scaled="0"/>
                  <a:tileRect/>
                </a:gradFill>
              </a:defRPr>
            </a:lvl1pPr>
          </a:lstStyle>
          <a:p>
            <a:pPr marL="0" lvl="0" indent="0">
              <a:buNone/>
            </a:pPr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17FEC7-FC8A-4352-A1B0-4C3BA966815F}" type="datetimeFigureOut">
              <a:rPr lang="en-US" smtClean="0"/>
              <a:t>11/16/2022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A11860-AE8F-46B1-9AB1-F776237AAEE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88600227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TextBox 13"/>
          <p:cNvSpPr txBox="1"/>
          <p:nvPr/>
        </p:nvSpPr>
        <p:spPr>
          <a:xfrm>
            <a:off x="836612" y="786824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/>
            <a:r>
              <a:rPr lang="en-US" sz="8000" dirty="0">
                <a:solidFill>
                  <a:schemeClr val="accent1"/>
                </a:solidFill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0437812" y="2743200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accent1"/>
                </a:solidFill>
              </a:rPr>
              <a:t>”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6213" y="609601"/>
            <a:ext cx="9296398" cy="2743199"/>
          </a:xfrm>
        </p:spPr>
        <p:txBody>
          <a:bodyPr anchor="ctr">
            <a:normAutofit/>
          </a:bodyPr>
          <a:lstStyle>
            <a:lvl1pPr algn="l">
              <a:defRPr sz="3200" b="0" cap="all">
                <a:gradFill flip="none" rotWithShape="1">
                  <a:gsLst>
                    <a:gs pos="0">
                      <a:schemeClr val="tx1"/>
                    </a:gs>
                    <a:gs pos="100000">
                      <a:schemeClr val="tx1">
                        <a:lumMod val="75000"/>
                      </a:schemeClr>
                    </a:gs>
                  </a:gsLst>
                  <a:lin ang="5400000" scaled="0"/>
                  <a:tileRect/>
                </a:gra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141412" y="3886200"/>
            <a:ext cx="9906000" cy="889000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400" b="0" cap="all" dirty="0">
                <a:ln w="3175" cmpd="sng">
                  <a:noFill/>
                </a:ln>
                <a:gradFill flip="none" rotWithShape="1">
                  <a:gsLst>
                    <a:gs pos="0">
                      <a:schemeClr val="tx1"/>
                    </a:gs>
                    <a:gs pos="100000">
                      <a:schemeClr val="tx1">
                        <a:lumMod val="75000"/>
                      </a:schemeClr>
                    </a:gs>
                  </a:gsLst>
                  <a:lin ang="5400000" scaled="0"/>
                  <a:tileRect/>
                </a:gradFill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en-US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1411" y="4775200"/>
            <a:ext cx="9906000" cy="10160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gradFill flip="none" rotWithShape="1">
                  <a:gsLst>
                    <a:gs pos="0">
                      <a:schemeClr val="tx1"/>
                    </a:gs>
                    <a:gs pos="100000">
                      <a:schemeClr val="tx1">
                        <a:lumMod val="75000"/>
                      </a:schemeClr>
                    </a:gs>
                  </a:gsLst>
                  <a:lin ang="5400000" scaled="0"/>
                  <a:tileRect/>
                </a:gra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17FEC7-FC8A-4352-A1B0-4C3BA966815F}" type="datetimeFigureOut">
              <a:rPr lang="en-US" smtClean="0"/>
              <a:t>11/16/2022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A11860-AE8F-46B1-9AB1-F776237AAEE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219206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1412" y="609601"/>
            <a:ext cx="9905999" cy="2743199"/>
          </a:xfrm>
        </p:spPr>
        <p:txBody>
          <a:bodyPr vert="horz" lIns="91440" tIns="45720" rIns="91440" bIns="45720" rtlCol="0" anchor="ctr">
            <a:normAutofit/>
          </a:bodyPr>
          <a:lstStyle>
            <a:lvl1pPr>
              <a:defRPr lang="en-US" b="0" dirty="0"/>
            </a:lvl1pPr>
          </a:lstStyle>
          <a:p>
            <a:pPr marL="0" lvl="0"/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141412" y="3505200"/>
            <a:ext cx="9906000" cy="838200"/>
          </a:xfrm>
        </p:spPr>
        <p:txBody>
          <a:bodyPr vert="horz" lIns="91440" tIns="45720" rIns="91440" bIns="45720" rtlCol="0" anchor="b">
            <a:normAutofit/>
          </a:bodyPr>
          <a:lstStyle>
            <a:lvl1pPr>
              <a:buNone/>
              <a:defRPr lang="en-US" sz="2800" b="0" cap="all" dirty="0">
                <a:ln w="3175" cmpd="sng">
                  <a:noFill/>
                </a:ln>
                <a:gradFill flip="none" rotWithShape="1">
                  <a:gsLst>
                    <a:gs pos="0">
                      <a:schemeClr val="tx1"/>
                    </a:gs>
                    <a:gs pos="100000">
                      <a:schemeClr val="tx1">
                        <a:lumMod val="75000"/>
                      </a:schemeClr>
                    </a:gs>
                  </a:gsLst>
                  <a:lin ang="5400000" scaled="0"/>
                  <a:tileRect/>
                </a:gradFill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</a:lstStyle>
          <a:p>
            <a:pPr marL="0" lvl="0">
              <a:spcBef>
                <a:spcPct val="0"/>
              </a:spcBef>
              <a:buNone/>
            </a:pPr>
            <a:r>
              <a:rPr lang="en-US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1411" y="4343400"/>
            <a:ext cx="9906000" cy="1447800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gradFill flip="none" rotWithShape="1">
                  <a:gsLst>
                    <a:gs pos="0">
                      <a:schemeClr val="tx1"/>
                    </a:gs>
                    <a:gs pos="100000">
                      <a:schemeClr val="tx1">
                        <a:lumMod val="75000"/>
                      </a:schemeClr>
                    </a:gs>
                  </a:gsLst>
                  <a:lin ang="5400000" scaled="0"/>
                  <a:tileRect/>
                </a:gra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17FEC7-FC8A-4352-A1B0-4C3BA966815F}" type="datetimeFigureOut">
              <a:rPr lang="en-US" smtClean="0"/>
              <a:t>11/16/2022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A11860-AE8F-46B1-9AB1-F776237AAEE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74455883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1141413" y="609600"/>
            <a:ext cx="9905998" cy="19050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17FEC7-FC8A-4352-A1B0-4C3BA966815F}" type="datetimeFigureOut">
              <a:rPr lang="en-US" smtClean="0"/>
              <a:t>11/16/2022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A11860-AE8F-46B1-9AB1-F776237AAEE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4036214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6898" y="609599"/>
            <a:ext cx="2210514" cy="5181601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141412" y="609600"/>
            <a:ext cx="7543800" cy="5181600"/>
          </a:xfrm>
        </p:spPr>
        <p:txBody>
          <a:bodyPr vert="eaVert" anchor="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17FEC7-FC8A-4352-A1B0-4C3BA966815F}" type="datetimeFigureOut">
              <a:rPr lang="en-US" smtClean="0"/>
              <a:t>11/16/2022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A11860-AE8F-46B1-9AB1-F776237AAEE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564901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2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9">
            <a:lum/>
          </a:blip>
          <a:srcRect/>
          <a:stretch>
            <a:fillRect t="-6000" b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141413" y="609600"/>
            <a:ext cx="9905998" cy="1905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1413" y="2666999"/>
            <a:ext cx="9905998" cy="312420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837612" y="5883275"/>
            <a:ext cx="1600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 b="1" i="0">
                <a:solidFill>
                  <a:schemeClr val="tx1">
                    <a:lumMod val="75000"/>
                  </a:schemeClr>
                </a:solidFill>
                <a:effectLst>
                  <a:outerShdw blurRad="50800" dist="38100" dir="2700000" algn="tl" rotWithShape="0">
                    <a:srgbClr val="000000">
                      <a:alpha val="43000"/>
                    </a:srgbClr>
                  </a:outerShdw>
                </a:effectLst>
                <a:latin typeface="+mn-lt"/>
              </a:defRPr>
            </a:lvl1pPr>
          </a:lstStyle>
          <a:p>
            <a:fld id="{BF17FEC7-FC8A-4352-A1B0-4C3BA966815F}" type="datetimeFigureOut">
              <a:rPr lang="en-US" smtClean="0"/>
              <a:t>11/16/2022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141412" y="5883275"/>
            <a:ext cx="7543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 b="1" i="0">
                <a:solidFill>
                  <a:schemeClr val="tx1">
                    <a:lumMod val="75000"/>
                  </a:schemeClr>
                </a:solidFill>
                <a:effectLst>
                  <a:outerShdw blurRad="50800" dist="38100" dir="2700000" algn="tl" rotWithShape="0">
                    <a:srgbClr val="000000">
                      <a:alpha val="43000"/>
                    </a:srgbClr>
                  </a:outerShdw>
                </a:effectLst>
                <a:latin typeface="+mn-lt"/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514012" y="5883275"/>
            <a:ext cx="55116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 b="1" i="0">
                <a:solidFill>
                  <a:schemeClr val="tx1">
                    <a:lumMod val="75000"/>
                  </a:schemeClr>
                </a:solidFill>
                <a:effectLst>
                  <a:outerShdw blurRad="50800" dist="38100" dir="2700000" algn="tl" rotWithShape="0">
                    <a:srgbClr val="000000">
                      <a:alpha val="43000"/>
                    </a:srgbClr>
                  </a:outerShdw>
                </a:effectLst>
                <a:latin typeface="+mn-lt"/>
              </a:defRPr>
            </a:lvl1pPr>
          </a:lstStyle>
          <a:p>
            <a:fld id="{DEA11860-AE8F-46B1-9AB1-F776237AAEE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16017536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745" r:id="rId1"/>
    <p:sldLayoutId id="2147483746" r:id="rId2"/>
    <p:sldLayoutId id="2147483747" r:id="rId3"/>
    <p:sldLayoutId id="2147483748" r:id="rId4"/>
    <p:sldLayoutId id="2147483749" r:id="rId5"/>
    <p:sldLayoutId id="2147483750" r:id="rId6"/>
    <p:sldLayoutId id="2147483751" r:id="rId7"/>
    <p:sldLayoutId id="2147483752" r:id="rId8"/>
    <p:sldLayoutId id="2147483753" r:id="rId9"/>
    <p:sldLayoutId id="2147483754" r:id="rId10"/>
    <p:sldLayoutId id="2147483755" r:id="rId11"/>
    <p:sldLayoutId id="2147483756" r:id="rId12"/>
    <p:sldLayoutId id="2147483757" r:id="rId13"/>
    <p:sldLayoutId id="2147483758" r:id="rId14"/>
    <p:sldLayoutId id="2147483759" r:id="rId15"/>
    <p:sldLayoutId id="2147483760" r:id="rId16"/>
    <p:sldLayoutId id="2147483761" r:id="rId17"/>
  </p:sldLayoutIdLst>
  <p:txStyles>
    <p:titleStyle>
      <a:lvl1pPr algn="l" defTabSz="457200" rtl="0" eaLnBrk="1" latinLnBrk="0" hangingPunct="1">
        <a:spcBef>
          <a:spcPct val="0"/>
        </a:spcBef>
        <a:buNone/>
        <a:defRPr sz="3200" kern="1200" cap="all">
          <a:ln w="3175" cmpd="sng">
            <a:noFill/>
          </a:ln>
          <a:gradFill flip="none" rotWithShape="1">
            <a:gsLst>
              <a:gs pos="0">
                <a:schemeClr val="tx1"/>
              </a:gs>
              <a:gs pos="100000">
                <a:schemeClr val="tx1">
                  <a:lumMod val="65000"/>
                </a:schemeClr>
              </a:gs>
            </a:gsLst>
            <a:lin ang="5580000" scaled="0"/>
            <a:tileRect/>
          </a:gradFill>
          <a:effectLst>
            <a:glow rad="38100">
              <a:schemeClr val="bg1">
                <a:lumMod val="65000"/>
                <a:lumOff val="35000"/>
                <a:alpha val="40000"/>
              </a:schemeClr>
            </a:glow>
            <a:outerShdw blurRad="28575" dist="38100" dir="14040000" algn="tl" rotWithShape="0">
              <a:srgbClr val="000000">
                <a:alpha val="25000"/>
              </a:srgbClr>
            </a:outerShdw>
          </a:effectLst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2857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100000"/>
        <a:buFont typeface="Arial"/>
        <a:buChar char="•"/>
        <a:defRPr sz="2000" kern="1200" cap="small">
          <a:gradFill flip="none" rotWithShape="1">
            <a:gsLst>
              <a:gs pos="0">
                <a:schemeClr val="tx1"/>
              </a:gs>
              <a:gs pos="100000">
                <a:schemeClr val="tx1">
                  <a:lumMod val="75000"/>
                </a:schemeClr>
              </a:gs>
            </a:gsLst>
            <a:lin ang="5580000" scaled="0"/>
            <a:tileRect/>
          </a:gradFill>
          <a:effectLst>
            <a:glow rad="38100">
              <a:schemeClr val="bg1">
                <a:lumMod val="50000"/>
                <a:lumOff val="50000"/>
                <a:alpha val="20000"/>
              </a:schemeClr>
            </a:glow>
            <a:outerShdw blurRad="44450" dist="12700" dir="13860000" algn="tl" rotWithShape="0">
              <a:srgbClr val="000000">
                <a:alpha val="20000"/>
              </a:srgbClr>
            </a:outerShdw>
          </a:effectLst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100000"/>
        <a:buFont typeface="Arial"/>
        <a:buChar char="•"/>
        <a:defRPr sz="1800" kern="1200" cap="small">
          <a:gradFill flip="none" rotWithShape="1">
            <a:gsLst>
              <a:gs pos="0">
                <a:schemeClr val="tx1"/>
              </a:gs>
              <a:gs pos="100000">
                <a:schemeClr val="tx1">
                  <a:lumMod val="75000"/>
                </a:schemeClr>
              </a:gs>
            </a:gsLst>
            <a:lin ang="5580000" scaled="0"/>
            <a:tileRect/>
          </a:gradFill>
          <a:effectLst>
            <a:glow rad="38100">
              <a:schemeClr val="bg1">
                <a:lumMod val="50000"/>
                <a:lumOff val="50000"/>
                <a:alpha val="20000"/>
              </a:schemeClr>
            </a:glow>
            <a:outerShdw blurRad="44450" dist="12700" dir="13860000" algn="tl" rotWithShape="0">
              <a:srgbClr val="000000">
                <a:alpha val="20000"/>
              </a:srgbClr>
            </a:outerShdw>
          </a:effectLst>
          <a:latin typeface="+mn-lt"/>
          <a:ea typeface="+mn-ea"/>
          <a:cs typeface="+mn-cs"/>
        </a:defRPr>
      </a:lvl2pPr>
      <a:lvl3pPr marL="1200150" indent="-2857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100000"/>
        <a:buFont typeface="Arial"/>
        <a:buChar char="•"/>
        <a:defRPr sz="1600" kern="1200" cap="small">
          <a:gradFill flip="none" rotWithShape="1">
            <a:gsLst>
              <a:gs pos="0">
                <a:schemeClr val="tx1"/>
              </a:gs>
              <a:gs pos="100000">
                <a:schemeClr val="tx1">
                  <a:lumMod val="75000"/>
                </a:schemeClr>
              </a:gs>
            </a:gsLst>
            <a:lin ang="5580000" scaled="0"/>
            <a:tileRect/>
          </a:gradFill>
          <a:effectLst>
            <a:glow rad="38100">
              <a:schemeClr val="bg1">
                <a:lumMod val="50000"/>
                <a:lumOff val="50000"/>
                <a:alpha val="20000"/>
              </a:schemeClr>
            </a:glow>
            <a:outerShdw blurRad="44450" dist="12700" dir="13860000" algn="tl" rotWithShape="0">
              <a:srgbClr val="000000">
                <a:alpha val="20000"/>
              </a:srgbClr>
            </a:outerShdw>
          </a:effectLst>
          <a:latin typeface="+mn-lt"/>
          <a:ea typeface="+mn-ea"/>
          <a:cs typeface="+mn-cs"/>
        </a:defRPr>
      </a:lvl3pPr>
      <a:lvl4pPr marL="1543050" indent="-1714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100000"/>
        <a:buFont typeface="Arial"/>
        <a:buChar char="•"/>
        <a:defRPr sz="1400" kern="1200" cap="small">
          <a:gradFill flip="none" rotWithShape="1">
            <a:gsLst>
              <a:gs pos="0">
                <a:schemeClr val="tx1"/>
              </a:gs>
              <a:gs pos="100000">
                <a:schemeClr val="tx1">
                  <a:lumMod val="75000"/>
                </a:schemeClr>
              </a:gs>
            </a:gsLst>
            <a:lin ang="5580000" scaled="0"/>
            <a:tileRect/>
          </a:gradFill>
          <a:effectLst>
            <a:glow rad="38100">
              <a:schemeClr val="bg1">
                <a:lumMod val="50000"/>
                <a:lumOff val="50000"/>
                <a:alpha val="20000"/>
              </a:schemeClr>
            </a:glow>
            <a:outerShdw blurRad="44450" dist="12700" dir="13860000" algn="tl" rotWithShape="0">
              <a:srgbClr val="000000">
                <a:alpha val="20000"/>
              </a:srgbClr>
            </a:outerShdw>
          </a:effectLst>
          <a:latin typeface="+mn-lt"/>
          <a:ea typeface="+mn-ea"/>
          <a:cs typeface="+mn-cs"/>
        </a:defRPr>
      </a:lvl4pPr>
      <a:lvl5pPr marL="2000250" indent="-17145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100000"/>
        <a:buFont typeface="Arial"/>
        <a:buChar char="•"/>
        <a:defRPr sz="1400" kern="1200" cap="small">
          <a:gradFill flip="none" rotWithShape="1">
            <a:gsLst>
              <a:gs pos="0">
                <a:schemeClr val="tx1"/>
              </a:gs>
              <a:gs pos="100000">
                <a:schemeClr val="tx1">
                  <a:lumMod val="75000"/>
                </a:schemeClr>
              </a:gs>
            </a:gsLst>
            <a:lin ang="5580000" scaled="0"/>
            <a:tileRect/>
          </a:gradFill>
          <a:effectLst>
            <a:glow rad="38100">
              <a:schemeClr val="bg1">
                <a:lumMod val="50000"/>
                <a:lumOff val="50000"/>
                <a:alpha val="20000"/>
              </a:schemeClr>
            </a:glow>
            <a:outerShdw blurRad="44450" dist="12700" dir="13860000" algn="tl" rotWithShape="0">
              <a:srgbClr val="000000">
                <a:alpha val="20000"/>
              </a:srgbClr>
            </a:outerShdw>
          </a:effectLst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100000"/>
        <a:buFont typeface="Arial"/>
        <a:buChar char="•"/>
        <a:defRPr sz="1200" kern="1200" cap="small">
          <a:gradFill flip="none" rotWithShape="1">
            <a:gsLst>
              <a:gs pos="0">
                <a:schemeClr val="tx1"/>
              </a:gs>
              <a:gs pos="100000">
                <a:schemeClr val="tx1">
                  <a:lumMod val="75000"/>
                </a:schemeClr>
              </a:gs>
            </a:gsLst>
            <a:lin ang="5580000" scaled="0"/>
            <a:tileRect/>
          </a:gradFill>
          <a:effectLst>
            <a:glow rad="38100">
              <a:schemeClr val="bg1">
                <a:lumMod val="50000"/>
                <a:lumOff val="50000"/>
                <a:alpha val="20000"/>
              </a:schemeClr>
            </a:glow>
            <a:outerShdw blurRad="44450" dist="12700" dir="13860000" algn="tl" rotWithShape="0">
              <a:srgbClr val="000000">
                <a:alpha val="20000"/>
              </a:srgbClr>
            </a:outerShdw>
          </a:effectLst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100000"/>
        <a:buFont typeface="Arial"/>
        <a:buChar char="•"/>
        <a:defRPr sz="1200" kern="1200" cap="small">
          <a:gradFill flip="none" rotWithShape="1">
            <a:gsLst>
              <a:gs pos="0">
                <a:schemeClr val="tx1"/>
              </a:gs>
              <a:gs pos="100000">
                <a:schemeClr val="tx1">
                  <a:lumMod val="75000"/>
                </a:schemeClr>
              </a:gs>
            </a:gsLst>
            <a:lin ang="5580000" scaled="0"/>
            <a:tileRect/>
          </a:gradFill>
          <a:effectLst>
            <a:glow rad="38100">
              <a:schemeClr val="bg1">
                <a:lumMod val="50000"/>
                <a:lumOff val="50000"/>
                <a:alpha val="20000"/>
              </a:schemeClr>
            </a:glow>
            <a:outerShdw blurRad="44450" dist="12700" dir="13860000" algn="tl" rotWithShape="0">
              <a:srgbClr val="000000">
                <a:alpha val="20000"/>
              </a:srgbClr>
            </a:outerShdw>
          </a:effectLst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100000"/>
        <a:buFont typeface="Arial"/>
        <a:buChar char="•"/>
        <a:defRPr sz="1200" kern="1200" cap="small">
          <a:gradFill flip="none" rotWithShape="1">
            <a:gsLst>
              <a:gs pos="0">
                <a:schemeClr val="tx1"/>
              </a:gs>
              <a:gs pos="100000">
                <a:schemeClr val="tx1">
                  <a:lumMod val="75000"/>
                </a:schemeClr>
              </a:gs>
            </a:gsLst>
            <a:lin ang="5580000" scaled="0"/>
            <a:tileRect/>
          </a:gradFill>
          <a:effectLst>
            <a:glow rad="38100">
              <a:schemeClr val="bg1">
                <a:lumMod val="50000"/>
                <a:lumOff val="50000"/>
                <a:alpha val="20000"/>
              </a:schemeClr>
            </a:glow>
            <a:outerShdw blurRad="44450" dist="12700" dir="13860000" algn="tl" rotWithShape="0">
              <a:srgbClr val="000000">
                <a:alpha val="20000"/>
              </a:srgbClr>
            </a:outerShdw>
          </a:effectLst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tx1"/>
        </a:buClr>
        <a:buSzPct val="100000"/>
        <a:buFont typeface="Arial"/>
        <a:buChar char="•"/>
        <a:defRPr sz="1200" kern="1200" cap="small">
          <a:gradFill flip="none" rotWithShape="1">
            <a:gsLst>
              <a:gs pos="0">
                <a:schemeClr val="tx1"/>
              </a:gs>
              <a:gs pos="100000">
                <a:schemeClr val="tx1">
                  <a:lumMod val="75000"/>
                </a:schemeClr>
              </a:gs>
            </a:gsLst>
            <a:lin ang="5580000" scaled="0"/>
            <a:tileRect/>
          </a:gradFill>
          <a:effectLst>
            <a:glow rad="38100">
              <a:schemeClr val="bg1">
                <a:lumMod val="50000"/>
                <a:lumOff val="50000"/>
                <a:alpha val="20000"/>
              </a:schemeClr>
            </a:glow>
            <a:outerShdw blurRad="44450" dist="12700" dir="13860000" algn="tl" rotWithShape="0">
              <a:srgbClr val="000000">
                <a:alpha val="20000"/>
              </a:srgbClr>
            </a:outerShdw>
          </a:effectLst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1.png"/><Relationship Id="rId4" Type="http://schemas.openxmlformats.org/officeDocument/2006/relationships/image" Target="../media/image10.png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.svg"/><Relationship Id="rId3" Type="http://schemas.openxmlformats.org/officeDocument/2006/relationships/image" Target="../media/image13.svg"/><Relationship Id="rId7" Type="http://schemas.openxmlformats.org/officeDocument/2006/relationships/image" Target="../media/image15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4.png"/><Relationship Id="rId5" Type="http://schemas.openxmlformats.org/officeDocument/2006/relationships/image" Target="../media/image15.svg"/><Relationship Id="rId4" Type="http://schemas.openxmlformats.org/officeDocument/2006/relationships/image" Target="../media/image13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4.png"/><Relationship Id="rId4" Type="http://schemas.openxmlformats.org/officeDocument/2006/relationships/image" Target="../media/image21.sv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.svg"/><Relationship Id="rId3" Type="http://schemas.openxmlformats.org/officeDocument/2006/relationships/image" Target="../media/image13.svg"/><Relationship Id="rId7" Type="http://schemas.openxmlformats.org/officeDocument/2006/relationships/image" Target="../media/image15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8.png"/><Relationship Id="rId5" Type="http://schemas.openxmlformats.org/officeDocument/2006/relationships/image" Target="../media/image15.svg"/><Relationship Id="rId4" Type="http://schemas.openxmlformats.org/officeDocument/2006/relationships/image" Target="../media/image13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.svg"/><Relationship Id="rId3" Type="http://schemas.openxmlformats.org/officeDocument/2006/relationships/image" Target="../media/image13.svg"/><Relationship Id="rId7" Type="http://schemas.openxmlformats.org/officeDocument/2006/relationships/image" Target="../media/image15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8.png"/><Relationship Id="rId5" Type="http://schemas.openxmlformats.org/officeDocument/2006/relationships/image" Target="../media/image15.svg"/><Relationship Id="rId4" Type="http://schemas.openxmlformats.org/officeDocument/2006/relationships/image" Target="../media/image13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9.jp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8.png"/><Relationship Id="rId4" Type="http://schemas.openxmlformats.org/officeDocument/2006/relationships/image" Target="../media/image21.svg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.svg"/><Relationship Id="rId3" Type="http://schemas.openxmlformats.org/officeDocument/2006/relationships/image" Target="../media/image13.svg"/><Relationship Id="rId7" Type="http://schemas.openxmlformats.org/officeDocument/2006/relationships/image" Target="../media/image15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0.png"/><Relationship Id="rId5" Type="http://schemas.openxmlformats.org/officeDocument/2006/relationships/image" Target="../media/image15.svg"/><Relationship Id="rId4" Type="http://schemas.openxmlformats.org/officeDocument/2006/relationships/image" Target="../media/image13.png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.svg"/><Relationship Id="rId3" Type="http://schemas.openxmlformats.org/officeDocument/2006/relationships/image" Target="../media/image13.svg"/><Relationship Id="rId7" Type="http://schemas.openxmlformats.org/officeDocument/2006/relationships/image" Target="../media/image15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0.png"/><Relationship Id="rId5" Type="http://schemas.openxmlformats.org/officeDocument/2006/relationships/image" Target="../media/image15.svg"/><Relationship Id="rId4" Type="http://schemas.openxmlformats.org/officeDocument/2006/relationships/image" Target="../media/image13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21.jp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0.png"/><Relationship Id="rId4" Type="http://schemas.openxmlformats.org/officeDocument/2006/relationships/image" Target="../media/image21.svg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2.png"/><Relationship Id="rId3" Type="http://schemas.openxmlformats.org/officeDocument/2006/relationships/image" Target="../media/image13.svg"/><Relationship Id="rId7" Type="http://schemas.openxmlformats.org/officeDocument/2006/relationships/image" Target="../media/image18.sv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5.png"/><Relationship Id="rId5" Type="http://schemas.openxmlformats.org/officeDocument/2006/relationships/image" Target="../media/image15.svg"/><Relationship Id="rId4" Type="http://schemas.openxmlformats.org/officeDocument/2006/relationships/image" Target="../media/image13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23.jp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2.png"/><Relationship Id="rId4" Type="http://schemas.openxmlformats.org/officeDocument/2006/relationships/image" Target="../media/image21.sv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2D927ED5-A757-4C37-BEB8-BED623328776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blipFill dpi="0" rotWithShape="1">
            <a:blip r:embed="rId2">
              <a:alphaModFix amt="64000"/>
            </a:blip>
            <a:srcRect/>
            <a:stretch>
              <a:fillRect/>
            </a:stretch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7E33E7D9-DB2C-48F3-908D-57EA6C9CBDCE}"/>
              </a:ext>
            </a:extLst>
          </p:cNvPr>
          <p:cNvSpPr/>
          <p:nvPr/>
        </p:nvSpPr>
        <p:spPr>
          <a:xfrm>
            <a:off x="0" y="4257347"/>
            <a:ext cx="12192000" cy="1240403"/>
          </a:xfrm>
          <a:prstGeom prst="rect">
            <a:avLst/>
          </a:prstGeom>
          <a:solidFill>
            <a:schemeClr val="bg1">
              <a:alpha val="52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B437215C-03C5-468B-9E64-F86F12458D0B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35344" y="2069550"/>
            <a:ext cx="6521312" cy="1673876"/>
          </a:xfrm>
          <a:prstGeom prst="rect">
            <a:avLst/>
          </a:prstGeom>
        </p:spPr>
      </p:pic>
      <p:sp>
        <p:nvSpPr>
          <p:cNvPr id="12" name="Rectangle: Rounded Corners 11">
            <a:extLst>
              <a:ext uri="{FF2B5EF4-FFF2-40B4-BE49-F238E27FC236}">
                <a16:creationId xmlns:a16="http://schemas.microsoft.com/office/drawing/2014/main" id="{74EB8DE5-EFE2-4D19-A65A-FAA98940826D}"/>
              </a:ext>
            </a:extLst>
          </p:cNvPr>
          <p:cNvSpPr/>
          <p:nvPr/>
        </p:nvSpPr>
        <p:spPr>
          <a:xfrm>
            <a:off x="9403100" y="-416689"/>
            <a:ext cx="2524125" cy="1986616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FD0D013B-4BC9-4168-BE6C-BA7BF2A45B20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567535" y="238962"/>
            <a:ext cx="2195255" cy="1162194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A085E6D2-12C3-4B10-85F3-B6224995FE48}"/>
              </a:ext>
            </a:extLst>
          </p:cNvPr>
          <p:cNvSpPr txBox="1"/>
          <p:nvPr/>
        </p:nvSpPr>
        <p:spPr>
          <a:xfrm>
            <a:off x="1090428" y="4485304"/>
            <a:ext cx="10011145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000" b="1" dirty="0"/>
              <a:t>2022-2025 Strategic Plan</a:t>
            </a:r>
          </a:p>
        </p:txBody>
      </p:sp>
    </p:spTree>
    <p:extLst>
      <p:ext uri="{BB962C8B-B14F-4D97-AF65-F5344CB8AC3E}">
        <p14:creationId xmlns:p14="http://schemas.microsoft.com/office/powerpoint/2010/main" val="34623014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" name="Group 2">
            <a:extLst>
              <a:ext uri="{FF2B5EF4-FFF2-40B4-BE49-F238E27FC236}">
                <a16:creationId xmlns:a16="http://schemas.microsoft.com/office/drawing/2014/main" id="{FFCD41B5-F6E8-475F-A551-33A9A22A3F88}"/>
              </a:ext>
            </a:extLst>
          </p:cNvPr>
          <p:cNvGrpSpPr/>
          <p:nvPr/>
        </p:nvGrpSpPr>
        <p:grpSpPr>
          <a:xfrm>
            <a:off x="1243609" y="1379855"/>
            <a:ext cx="9704782" cy="4248318"/>
            <a:chOff x="1132168" y="1379855"/>
            <a:chExt cx="9704782" cy="4248318"/>
          </a:xfrm>
        </p:grpSpPr>
        <p:pic>
          <p:nvPicPr>
            <p:cNvPr id="9" name="Picture 8">
              <a:extLst>
                <a:ext uri="{FF2B5EF4-FFF2-40B4-BE49-F238E27FC236}">
                  <a16:creationId xmlns:a16="http://schemas.microsoft.com/office/drawing/2014/main" id="{6A4C4EDF-5FBE-48DC-940B-D0C114E862F9}"/>
                </a:ext>
              </a:extLst>
            </p:cNvPr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132168" y="1379855"/>
              <a:ext cx="9704782" cy="4248318"/>
            </a:xfrm>
            <a:prstGeom prst="rect">
              <a:avLst/>
            </a:prstGeom>
          </p:spPr>
        </p:pic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859286F0-32EB-4066-9714-64AF73DD5720}"/>
                </a:ext>
              </a:extLst>
            </p:cNvPr>
            <p:cNvSpPr txBox="1"/>
            <p:nvPr/>
          </p:nvSpPr>
          <p:spPr>
            <a:xfrm>
              <a:off x="2047285" y="3643601"/>
              <a:ext cx="2255746" cy="107721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200" b="1" dirty="0">
                  <a:solidFill>
                    <a:srgbClr val="258C43"/>
                  </a:solidFill>
                </a:rPr>
                <a:t>Vision</a:t>
              </a:r>
            </a:p>
            <a:p>
              <a:r>
                <a:rPr lang="en-US" sz="3200" b="1" dirty="0">
                  <a:solidFill>
                    <a:srgbClr val="258C43"/>
                  </a:solidFill>
                </a:rPr>
                <a:t>Statement</a:t>
              </a:r>
            </a:p>
          </p:txBody>
        </p:sp>
        <p:sp>
          <p:nvSpPr>
            <p:cNvPr id="11" name="TextBox 10">
              <a:extLst>
                <a:ext uri="{FF2B5EF4-FFF2-40B4-BE49-F238E27FC236}">
                  <a16:creationId xmlns:a16="http://schemas.microsoft.com/office/drawing/2014/main" id="{7105EE49-49B9-4835-AE48-6F24C067C75A}"/>
                </a:ext>
              </a:extLst>
            </p:cNvPr>
            <p:cNvSpPr txBox="1"/>
            <p:nvPr/>
          </p:nvSpPr>
          <p:spPr>
            <a:xfrm>
              <a:off x="4856686" y="3643601"/>
              <a:ext cx="2255746" cy="107721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3200" b="1" dirty="0">
                  <a:solidFill>
                    <a:srgbClr val="258C43"/>
                  </a:solidFill>
                </a:rPr>
                <a:t>Mission</a:t>
              </a:r>
            </a:p>
            <a:p>
              <a:r>
                <a:rPr lang="en-US" sz="3200" b="1" dirty="0">
                  <a:solidFill>
                    <a:srgbClr val="258C43"/>
                  </a:solidFill>
                </a:rPr>
                <a:t>Statement</a:t>
              </a:r>
            </a:p>
          </p:txBody>
        </p:sp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7CC163BF-FBB8-4ED5-A976-72FB46B0B8BD}"/>
                </a:ext>
              </a:extLst>
            </p:cNvPr>
            <p:cNvSpPr txBox="1"/>
            <p:nvPr/>
          </p:nvSpPr>
          <p:spPr>
            <a:xfrm>
              <a:off x="7664017" y="3643601"/>
              <a:ext cx="2255746" cy="107721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r"/>
              <a:r>
                <a:rPr lang="en-US" sz="3200" b="1" dirty="0">
                  <a:solidFill>
                    <a:srgbClr val="258C43"/>
                  </a:solidFill>
                </a:rPr>
                <a:t>Values</a:t>
              </a:r>
            </a:p>
            <a:p>
              <a:pPr algn="r"/>
              <a:r>
                <a:rPr lang="en-US" sz="3200" b="1" dirty="0">
                  <a:solidFill>
                    <a:srgbClr val="258C43"/>
                  </a:solidFill>
                </a:rPr>
                <a:t>Statement</a:t>
              </a:r>
            </a:p>
          </p:txBody>
        </p:sp>
      </p:grpSp>
      <p:pic>
        <p:nvPicPr>
          <p:cNvPr id="7" name="Picture 6">
            <a:extLst>
              <a:ext uri="{FF2B5EF4-FFF2-40B4-BE49-F238E27FC236}">
                <a16:creationId xmlns:a16="http://schemas.microsoft.com/office/drawing/2014/main" id="{6006D9C4-02F6-4213-87F1-AC460978CFB1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1547" y="316592"/>
            <a:ext cx="2576411" cy="6613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5086894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ectangle 13">
            <a:extLst>
              <a:ext uri="{FF2B5EF4-FFF2-40B4-BE49-F238E27FC236}">
                <a16:creationId xmlns:a16="http://schemas.microsoft.com/office/drawing/2014/main" id="{0242C56C-DBFE-4C6F-A244-F2A8A41CC42F}"/>
              </a:ext>
            </a:extLst>
          </p:cNvPr>
          <p:cNvSpPr/>
          <p:nvPr/>
        </p:nvSpPr>
        <p:spPr>
          <a:xfrm>
            <a:off x="0" y="2341266"/>
            <a:ext cx="12192000" cy="4516734"/>
          </a:xfrm>
          <a:prstGeom prst="rect">
            <a:avLst/>
          </a:prstGeom>
          <a:gradFill>
            <a:gsLst>
              <a:gs pos="100000">
                <a:schemeClr val="bg1">
                  <a:alpha val="25000"/>
                </a:schemeClr>
              </a:gs>
              <a:gs pos="0">
                <a:schemeClr val="bg1"/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8E25402A-1AEB-4D28-B393-3B0C667A2D2F}"/>
              </a:ext>
            </a:extLst>
          </p:cNvPr>
          <p:cNvSpPr txBox="1"/>
          <p:nvPr/>
        </p:nvSpPr>
        <p:spPr>
          <a:xfrm>
            <a:off x="1877609" y="2747155"/>
            <a:ext cx="8436782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000" b="1" dirty="0"/>
              <a:t>Mission Statement Revisited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6D799FF9-10A5-4C09-B221-131D47075300}"/>
              </a:ext>
            </a:extLst>
          </p:cNvPr>
          <p:cNvSpPr txBox="1"/>
          <p:nvPr/>
        </p:nvSpPr>
        <p:spPr>
          <a:xfrm>
            <a:off x="2067648" y="3656052"/>
            <a:ext cx="8056705" cy="523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b="1" dirty="0"/>
              <a:t>Mission Statement Through an Equity Lens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DAF91925-EB28-4FBE-9382-2672C35024DA}"/>
              </a:ext>
            </a:extLst>
          </p:cNvPr>
          <p:cNvSpPr txBox="1"/>
          <p:nvPr/>
        </p:nvSpPr>
        <p:spPr>
          <a:xfrm>
            <a:off x="1101895" y="4373550"/>
            <a:ext cx="9988211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/>
              <a:t>“Roane State is committed to providing a safe and inclusive learning and working environment with respect for the culture, identity, experience, beliefs, and abilities of each member of the college community.” </a:t>
            </a:r>
          </a:p>
        </p:txBody>
      </p:sp>
      <p:grpSp>
        <p:nvGrpSpPr>
          <p:cNvPr id="2" name="Group 1">
            <a:extLst>
              <a:ext uri="{FF2B5EF4-FFF2-40B4-BE49-F238E27FC236}">
                <a16:creationId xmlns:a16="http://schemas.microsoft.com/office/drawing/2014/main" id="{9D5C38BA-F6B0-4009-B6CF-5C8AC5D57D83}"/>
              </a:ext>
            </a:extLst>
          </p:cNvPr>
          <p:cNvGrpSpPr/>
          <p:nvPr/>
        </p:nvGrpSpPr>
        <p:grpSpPr>
          <a:xfrm>
            <a:off x="1243609" y="-2124159"/>
            <a:ext cx="9704782" cy="4248318"/>
            <a:chOff x="1341928" y="-2124159"/>
            <a:chExt cx="9704782" cy="4248318"/>
          </a:xfrm>
        </p:grpSpPr>
        <p:pic>
          <p:nvPicPr>
            <p:cNvPr id="17" name="Picture 16">
              <a:extLst>
                <a:ext uri="{FF2B5EF4-FFF2-40B4-BE49-F238E27FC236}">
                  <a16:creationId xmlns:a16="http://schemas.microsoft.com/office/drawing/2014/main" id="{E677ED09-B158-40D2-8895-6E59BE81B560}"/>
                </a:ext>
              </a:extLst>
            </p:cNvPr>
            <p:cNvPicPr>
              <a:picLocks noChangeAspect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341928" y="-2124159"/>
              <a:ext cx="9704782" cy="4248318"/>
            </a:xfrm>
            <a:prstGeom prst="rect">
              <a:avLst/>
            </a:prstGeom>
          </p:spPr>
        </p:pic>
        <p:sp>
          <p:nvSpPr>
            <p:cNvPr id="18" name="TextBox 17">
              <a:extLst>
                <a:ext uri="{FF2B5EF4-FFF2-40B4-BE49-F238E27FC236}">
                  <a16:creationId xmlns:a16="http://schemas.microsoft.com/office/drawing/2014/main" id="{A4E74557-96F3-4C7E-AB83-2D2A9E70995F}"/>
                </a:ext>
              </a:extLst>
            </p:cNvPr>
            <p:cNvSpPr txBox="1"/>
            <p:nvPr/>
          </p:nvSpPr>
          <p:spPr>
            <a:xfrm>
              <a:off x="2257045" y="139587"/>
              <a:ext cx="2255746" cy="107721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200" b="1" dirty="0">
                  <a:solidFill>
                    <a:schemeClr val="tx1">
                      <a:lumMod val="65000"/>
                    </a:schemeClr>
                  </a:solidFill>
                </a:rPr>
                <a:t>Vision</a:t>
              </a:r>
            </a:p>
            <a:p>
              <a:r>
                <a:rPr lang="en-US" sz="3200" b="1" dirty="0">
                  <a:solidFill>
                    <a:schemeClr val="tx1">
                      <a:lumMod val="65000"/>
                    </a:schemeClr>
                  </a:solidFill>
                </a:rPr>
                <a:t>Statement</a:t>
              </a:r>
            </a:p>
          </p:txBody>
        </p:sp>
        <p:sp>
          <p:nvSpPr>
            <p:cNvPr id="19" name="TextBox 18">
              <a:extLst>
                <a:ext uri="{FF2B5EF4-FFF2-40B4-BE49-F238E27FC236}">
                  <a16:creationId xmlns:a16="http://schemas.microsoft.com/office/drawing/2014/main" id="{1BE05D25-76B5-4FC6-AE3B-990C01E40320}"/>
                </a:ext>
              </a:extLst>
            </p:cNvPr>
            <p:cNvSpPr txBox="1"/>
            <p:nvPr/>
          </p:nvSpPr>
          <p:spPr>
            <a:xfrm>
              <a:off x="5066446" y="139587"/>
              <a:ext cx="2255746" cy="107721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 sz="3200" b="1" dirty="0">
                  <a:solidFill>
                    <a:srgbClr val="258C43"/>
                  </a:solidFill>
                </a:rPr>
                <a:t>Mission</a:t>
              </a:r>
            </a:p>
            <a:p>
              <a:r>
                <a:rPr lang="en-US" sz="3200" b="1" dirty="0">
                  <a:solidFill>
                    <a:srgbClr val="258C43"/>
                  </a:solidFill>
                </a:rPr>
                <a:t>Statement</a:t>
              </a:r>
            </a:p>
          </p:txBody>
        </p:sp>
        <p:sp>
          <p:nvSpPr>
            <p:cNvPr id="20" name="TextBox 19">
              <a:extLst>
                <a:ext uri="{FF2B5EF4-FFF2-40B4-BE49-F238E27FC236}">
                  <a16:creationId xmlns:a16="http://schemas.microsoft.com/office/drawing/2014/main" id="{19EC450D-AAD7-4856-BCFB-3292E006C29A}"/>
                </a:ext>
              </a:extLst>
            </p:cNvPr>
            <p:cNvSpPr txBox="1"/>
            <p:nvPr/>
          </p:nvSpPr>
          <p:spPr>
            <a:xfrm>
              <a:off x="7873777" y="139587"/>
              <a:ext cx="2255746" cy="1077218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r"/>
              <a:r>
                <a:rPr lang="en-US" sz="3200" b="1" dirty="0">
                  <a:solidFill>
                    <a:schemeClr val="tx1">
                      <a:lumMod val="65000"/>
                    </a:schemeClr>
                  </a:solidFill>
                </a:rPr>
                <a:t>Values</a:t>
              </a:r>
            </a:p>
            <a:p>
              <a:pPr algn="r"/>
              <a:r>
                <a:rPr lang="en-US" sz="3200" b="1" dirty="0">
                  <a:solidFill>
                    <a:schemeClr val="tx1">
                      <a:lumMod val="65000"/>
                    </a:schemeClr>
                  </a:solidFill>
                </a:rPr>
                <a:t>Statement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08650105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5" name="Group 34">
            <a:extLst>
              <a:ext uri="{FF2B5EF4-FFF2-40B4-BE49-F238E27FC236}">
                <a16:creationId xmlns:a16="http://schemas.microsoft.com/office/drawing/2014/main" id="{52F840A6-EFE6-4133-B8A4-2D76AAE15715}"/>
              </a:ext>
            </a:extLst>
          </p:cNvPr>
          <p:cNvGrpSpPr/>
          <p:nvPr/>
        </p:nvGrpSpPr>
        <p:grpSpPr>
          <a:xfrm>
            <a:off x="119745" y="233263"/>
            <a:ext cx="5823856" cy="2684123"/>
            <a:chOff x="110414" y="177277"/>
            <a:chExt cx="5823856" cy="2684123"/>
          </a:xfrm>
        </p:grpSpPr>
        <p:sp>
          <p:nvSpPr>
            <p:cNvPr id="10" name="Rectangle: Rounded Corners 9">
              <a:extLst>
                <a:ext uri="{FF2B5EF4-FFF2-40B4-BE49-F238E27FC236}">
                  <a16:creationId xmlns:a16="http://schemas.microsoft.com/office/drawing/2014/main" id="{BE6330EF-A21C-4CC6-B709-AD78AAA86717}"/>
                </a:ext>
              </a:extLst>
            </p:cNvPr>
            <p:cNvSpPr/>
            <p:nvPr/>
          </p:nvSpPr>
          <p:spPr>
            <a:xfrm>
              <a:off x="1082351" y="177278"/>
              <a:ext cx="4851919" cy="2684122"/>
            </a:xfrm>
            <a:prstGeom prst="round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pic>
          <p:nvPicPr>
            <p:cNvPr id="3" name="Picture 2">
              <a:extLst>
                <a:ext uri="{FF2B5EF4-FFF2-40B4-BE49-F238E27FC236}">
                  <a16:creationId xmlns:a16="http://schemas.microsoft.com/office/drawing/2014/main" id="{4987A684-4787-4D2D-A4FC-11C0FCCE49FA}"/>
                </a:ext>
              </a:extLst>
            </p:cNvPr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10414" y="177277"/>
              <a:ext cx="1996751" cy="1996751"/>
            </a:xfrm>
            <a:prstGeom prst="rect">
              <a:avLst/>
            </a:prstGeom>
          </p:spPr>
        </p:pic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38571B0A-6B64-4B8C-90FE-4245AEEE44C2}"/>
                </a:ext>
              </a:extLst>
            </p:cNvPr>
            <p:cNvSpPr txBox="1"/>
            <p:nvPr/>
          </p:nvSpPr>
          <p:spPr>
            <a:xfrm>
              <a:off x="2069516" y="331530"/>
              <a:ext cx="2670924" cy="52322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400" b="1" dirty="0">
                  <a:solidFill>
                    <a:srgbClr val="258C43"/>
                  </a:solidFill>
                </a:rPr>
                <a:t>Goal #1:</a:t>
              </a:r>
            </a:p>
            <a:p>
              <a:r>
                <a:rPr lang="en-US" sz="1400" b="1" dirty="0">
                  <a:solidFill>
                    <a:srgbClr val="258C43"/>
                  </a:solidFill>
                </a:rPr>
                <a:t>Post Secondary Participation</a:t>
              </a:r>
            </a:p>
          </p:txBody>
        </p:sp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0EC47D84-3AA4-435A-A48A-8FFAEEA52791}"/>
                </a:ext>
              </a:extLst>
            </p:cNvPr>
            <p:cNvSpPr txBox="1"/>
            <p:nvPr/>
          </p:nvSpPr>
          <p:spPr>
            <a:xfrm>
              <a:off x="2069517" y="864653"/>
              <a:ext cx="3500860" cy="189282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lvl="0"/>
              <a:r>
                <a:rPr lang="en-US" sz="900" dirty="0">
                  <a:solidFill>
                    <a:schemeClr val="bg1"/>
                  </a:solidFill>
                </a:rPr>
                <a:t>Roane State will broaden opportunities for residents of its service area to access educational programs and services that will enrich their lives and strengthen their communities.</a:t>
              </a:r>
            </a:p>
            <a:p>
              <a:pPr lvl="0"/>
              <a:endParaRPr lang="en-US" sz="900" dirty="0">
                <a:solidFill>
                  <a:schemeClr val="bg1"/>
                </a:solidFill>
              </a:endParaRPr>
            </a:p>
            <a:p>
              <a:pPr marL="171450" lvl="0" indent="-171450">
                <a:buFont typeface="Arial" panose="020B0604020202020204" pitchFamily="34" charset="0"/>
                <a:buChar char="•"/>
              </a:pPr>
              <a:r>
                <a:rPr lang="en-US" sz="900" dirty="0">
                  <a:solidFill>
                    <a:schemeClr val="bg1"/>
                  </a:solidFill>
                </a:rPr>
                <a:t>Optimize enrollment of student populations, including high school students, recent high school graduates, non-traditional age students, low-income, first-generation, and ethnic minority students.</a:t>
              </a:r>
            </a:p>
            <a:p>
              <a:pPr marL="171450" lvl="0" indent="-171450">
                <a:buFont typeface="Arial" panose="020B0604020202020204" pitchFamily="34" charset="0"/>
                <a:buChar char="•"/>
              </a:pPr>
              <a:r>
                <a:rPr lang="en-US" sz="900" dirty="0">
                  <a:solidFill>
                    <a:schemeClr val="bg1"/>
                  </a:solidFill>
                </a:rPr>
                <a:t>Create and maintain student-centered admissions and onboarding processes and services.</a:t>
              </a:r>
            </a:p>
            <a:p>
              <a:pPr marL="171450" lvl="0" indent="-171450">
                <a:buFont typeface="Arial" panose="020B0604020202020204" pitchFamily="34" charset="0"/>
                <a:buChar char="•"/>
              </a:pPr>
              <a:r>
                <a:rPr lang="en-US" sz="900" dirty="0">
                  <a:solidFill>
                    <a:schemeClr val="bg1"/>
                  </a:solidFill>
                </a:rPr>
                <a:t>Increase students’ access to market-driven, flexibly-delivered courses and programs.</a:t>
              </a:r>
            </a:p>
            <a:p>
              <a:pPr lvl="0"/>
              <a:endParaRPr lang="en-US" sz="900" dirty="0">
                <a:solidFill>
                  <a:schemeClr val="bg1"/>
                </a:solidFill>
              </a:endParaRPr>
            </a:p>
          </p:txBody>
        </p:sp>
      </p:grpSp>
      <p:grpSp>
        <p:nvGrpSpPr>
          <p:cNvPr id="33" name="Group 32">
            <a:extLst>
              <a:ext uri="{FF2B5EF4-FFF2-40B4-BE49-F238E27FC236}">
                <a16:creationId xmlns:a16="http://schemas.microsoft.com/office/drawing/2014/main" id="{C3D4137F-BF84-4B76-9999-320C4B3D7EA1}"/>
              </a:ext>
            </a:extLst>
          </p:cNvPr>
          <p:cNvGrpSpPr/>
          <p:nvPr/>
        </p:nvGrpSpPr>
        <p:grpSpPr>
          <a:xfrm>
            <a:off x="112538" y="3095282"/>
            <a:ext cx="5820745" cy="3508312"/>
            <a:chOff x="6113109" y="149284"/>
            <a:chExt cx="5820745" cy="3508312"/>
          </a:xfrm>
        </p:grpSpPr>
        <p:sp>
          <p:nvSpPr>
            <p:cNvPr id="18" name="Rectangle: Rounded Corners 17">
              <a:extLst>
                <a:ext uri="{FF2B5EF4-FFF2-40B4-BE49-F238E27FC236}">
                  <a16:creationId xmlns:a16="http://schemas.microsoft.com/office/drawing/2014/main" id="{A3498447-0024-4EED-A09F-DA4BF058264B}"/>
                </a:ext>
              </a:extLst>
            </p:cNvPr>
            <p:cNvSpPr/>
            <p:nvPr/>
          </p:nvSpPr>
          <p:spPr>
            <a:xfrm>
              <a:off x="7081935" y="177277"/>
              <a:ext cx="4851919" cy="3480319"/>
            </a:xfrm>
            <a:prstGeom prst="round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0" name="TextBox 19">
              <a:extLst>
                <a:ext uri="{FF2B5EF4-FFF2-40B4-BE49-F238E27FC236}">
                  <a16:creationId xmlns:a16="http://schemas.microsoft.com/office/drawing/2014/main" id="{17BFC849-B27E-4631-9B01-12963E688901}"/>
                </a:ext>
              </a:extLst>
            </p:cNvPr>
            <p:cNvSpPr txBox="1"/>
            <p:nvPr/>
          </p:nvSpPr>
          <p:spPr>
            <a:xfrm>
              <a:off x="8069100" y="331530"/>
              <a:ext cx="3015569" cy="52322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400" b="1" dirty="0">
                  <a:solidFill>
                    <a:srgbClr val="258C43"/>
                  </a:solidFill>
                </a:rPr>
                <a:t>Goal #2:</a:t>
              </a:r>
            </a:p>
            <a:p>
              <a:r>
                <a:rPr lang="en-US" sz="1400" b="1" dirty="0">
                  <a:solidFill>
                    <a:srgbClr val="258C43"/>
                  </a:solidFill>
                </a:rPr>
                <a:t>Student Persistence and Success</a:t>
              </a:r>
            </a:p>
          </p:txBody>
        </p:sp>
        <p:sp>
          <p:nvSpPr>
            <p:cNvPr id="21" name="TextBox 20">
              <a:extLst>
                <a:ext uri="{FF2B5EF4-FFF2-40B4-BE49-F238E27FC236}">
                  <a16:creationId xmlns:a16="http://schemas.microsoft.com/office/drawing/2014/main" id="{ED42F26D-67D3-4A65-BBA8-D037A610F14E}"/>
                </a:ext>
              </a:extLst>
            </p:cNvPr>
            <p:cNvSpPr txBox="1"/>
            <p:nvPr/>
          </p:nvSpPr>
          <p:spPr>
            <a:xfrm>
              <a:off x="8069101" y="883312"/>
              <a:ext cx="3500860" cy="258532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lvl="0"/>
              <a:r>
                <a:rPr lang="en-US" sz="900" dirty="0">
                  <a:solidFill>
                    <a:schemeClr val="bg1"/>
                  </a:solidFill>
                </a:rPr>
                <a:t>Roane State will build pathways, design and deliver learning environments, and provide supportive services that will advance students’ accomplishment of their educational goals.</a:t>
              </a:r>
            </a:p>
            <a:p>
              <a:pPr lvl="0"/>
              <a:endParaRPr lang="en-US" sz="900" dirty="0">
                <a:solidFill>
                  <a:schemeClr val="bg1"/>
                </a:solidFill>
              </a:endParaRPr>
            </a:p>
            <a:p>
              <a:pPr marL="171450" lvl="0" indent="-171450">
                <a:buFont typeface="Arial" panose="020B0604020202020204" pitchFamily="34" charset="0"/>
                <a:buChar char="•"/>
              </a:pPr>
              <a:r>
                <a:rPr lang="en-US" sz="900" dirty="0">
                  <a:solidFill>
                    <a:schemeClr val="bg1"/>
                  </a:solidFill>
                </a:rPr>
                <a:t>Improve semester-to-semester retention rate of student populations, factoring for age, gender, income, ethnicity, and full-time/part-time status.</a:t>
              </a:r>
            </a:p>
            <a:p>
              <a:pPr marL="171450" lvl="0" indent="-171450">
                <a:buFont typeface="Arial" panose="020B0604020202020204" pitchFamily="34" charset="0"/>
                <a:buChar char="•"/>
              </a:pPr>
              <a:r>
                <a:rPr lang="en-US" sz="900" dirty="0">
                  <a:solidFill>
                    <a:schemeClr val="bg1"/>
                  </a:solidFill>
                </a:rPr>
                <a:t>Improve 3-year graduation rate of student populations, factoring for age, gender, income, ethnicity, and full-time/part-time status.</a:t>
              </a:r>
            </a:p>
            <a:p>
              <a:pPr marL="171450" lvl="0" indent="-171450">
                <a:buFont typeface="Arial" panose="020B0604020202020204" pitchFamily="34" charset="0"/>
                <a:buChar char="•"/>
              </a:pPr>
              <a:r>
                <a:rPr lang="en-US" sz="900" dirty="0">
                  <a:solidFill>
                    <a:schemeClr val="bg1"/>
                  </a:solidFill>
                </a:rPr>
                <a:t>Create and maintain student-centered scheduling and instructional delivery options.</a:t>
              </a:r>
            </a:p>
            <a:p>
              <a:pPr marL="171450" lvl="0" indent="-171450">
                <a:buFont typeface="Arial" panose="020B0604020202020204" pitchFamily="34" charset="0"/>
                <a:buChar char="•"/>
              </a:pPr>
              <a:r>
                <a:rPr lang="en-US" sz="900" dirty="0">
                  <a:solidFill>
                    <a:schemeClr val="bg1"/>
                  </a:solidFill>
                </a:rPr>
                <a:t>Close academic achievement gaps, factoring for age, gender, income, ethnicity, first-generation status, and full-time/part-time status.</a:t>
              </a:r>
            </a:p>
            <a:p>
              <a:pPr marL="171450" lvl="0" indent="-171450">
                <a:buFont typeface="Arial" panose="020B0604020202020204" pitchFamily="34" charset="0"/>
                <a:buChar char="•"/>
              </a:pPr>
              <a:r>
                <a:rPr lang="en-US" sz="900" dirty="0">
                  <a:solidFill>
                    <a:schemeClr val="bg1"/>
                  </a:solidFill>
                </a:rPr>
                <a:t>Enhance the campus environment to optimize sense of belonging, inclusion, and engagement.</a:t>
              </a:r>
            </a:p>
          </p:txBody>
        </p:sp>
        <p:pic>
          <p:nvPicPr>
            <p:cNvPr id="5" name="Picture 4">
              <a:extLst>
                <a:ext uri="{FF2B5EF4-FFF2-40B4-BE49-F238E27FC236}">
                  <a16:creationId xmlns:a16="http://schemas.microsoft.com/office/drawing/2014/main" id="{F7A94160-D845-4006-852F-04D5AC705452}"/>
                </a:ext>
              </a:extLst>
            </p:cNvPr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113109" y="149284"/>
              <a:ext cx="1996751" cy="1996751"/>
            </a:xfrm>
            <a:prstGeom prst="rect">
              <a:avLst/>
            </a:prstGeom>
          </p:spPr>
        </p:pic>
      </p:grpSp>
      <p:grpSp>
        <p:nvGrpSpPr>
          <p:cNvPr id="32" name="Group 31">
            <a:extLst>
              <a:ext uri="{FF2B5EF4-FFF2-40B4-BE49-F238E27FC236}">
                <a16:creationId xmlns:a16="http://schemas.microsoft.com/office/drawing/2014/main" id="{754A1EE3-6C4D-4834-A4E6-F2F7BD4B1C64}"/>
              </a:ext>
            </a:extLst>
          </p:cNvPr>
          <p:cNvGrpSpPr/>
          <p:nvPr/>
        </p:nvGrpSpPr>
        <p:grpSpPr>
          <a:xfrm>
            <a:off x="6105331" y="242589"/>
            <a:ext cx="5823857" cy="3181744"/>
            <a:chOff x="185058" y="3163072"/>
            <a:chExt cx="5823857" cy="3181744"/>
          </a:xfrm>
        </p:grpSpPr>
        <p:sp>
          <p:nvSpPr>
            <p:cNvPr id="24" name="Rectangle: Rounded Corners 23">
              <a:extLst>
                <a:ext uri="{FF2B5EF4-FFF2-40B4-BE49-F238E27FC236}">
                  <a16:creationId xmlns:a16="http://schemas.microsoft.com/office/drawing/2014/main" id="{0FE981E9-C18E-4526-8A5C-3186FD9464F0}"/>
                </a:ext>
              </a:extLst>
            </p:cNvPr>
            <p:cNvSpPr/>
            <p:nvPr/>
          </p:nvSpPr>
          <p:spPr>
            <a:xfrm>
              <a:off x="1156996" y="3163072"/>
              <a:ext cx="4851919" cy="3181744"/>
            </a:xfrm>
            <a:prstGeom prst="round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6" name="TextBox 25">
              <a:extLst>
                <a:ext uri="{FF2B5EF4-FFF2-40B4-BE49-F238E27FC236}">
                  <a16:creationId xmlns:a16="http://schemas.microsoft.com/office/drawing/2014/main" id="{FBF2DDC5-4E50-400D-8CDB-894B260522FD}"/>
                </a:ext>
              </a:extLst>
            </p:cNvPr>
            <p:cNvSpPr txBox="1"/>
            <p:nvPr/>
          </p:nvSpPr>
          <p:spPr>
            <a:xfrm>
              <a:off x="2144161" y="3317324"/>
              <a:ext cx="3610284" cy="5078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400" b="1" dirty="0">
                  <a:solidFill>
                    <a:srgbClr val="258C43"/>
                  </a:solidFill>
                </a:rPr>
                <a:t>Goal #3:</a:t>
              </a:r>
            </a:p>
            <a:p>
              <a:r>
                <a:rPr lang="en-US" sz="1300" b="1" dirty="0">
                  <a:solidFill>
                    <a:srgbClr val="258C43"/>
                  </a:solidFill>
                </a:rPr>
                <a:t>Quality Learning and Working Environment</a:t>
              </a:r>
            </a:p>
          </p:txBody>
        </p:sp>
        <p:sp>
          <p:nvSpPr>
            <p:cNvPr id="27" name="TextBox 26">
              <a:extLst>
                <a:ext uri="{FF2B5EF4-FFF2-40B4-BE49-F238E27FC236}">
                  <a16:creationId xmlns:a16="http://schemas.microsoft.com/office/drawing/2014/main" id="{1DC2258B-4192-4482-AB97-551E16665A30}"/>
                </a:ext>
              </a:extLst>
            </p:cNvPr>
            <p:cNvSpPr txBox="1"/>
            <p:nvPr/>
          </p:nvSpPr>
          <p:spPr>
            <a:xfrm>
              <a:off x="2144161" y="3850444"/>
              <a:ext cx="3670367" cy="244682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lvl="0"/>
              <a:r>
                <a:rPr lang="en-US" sz="900" dirty="0">
                  <a:solidFill>
                    <a:schemeClr val="bg1"/>
                  </a:solidFill>
                </a:rPr>
                <a:t>Roane State will demonstrate excellence and institutional effectiveness through a commitment to the identification and maintenance of high standards, ongoing assessment, and continuous improvement of programs, services, facilities, personnel, and student learning.</a:t>
              </a:r>
            </a:p>
            <a:p>
              <a:pPr lvl="0"/>
              <a:endParaRPr lang="en-US" sz="900" dirty="0">
                <a:solidFill>
                  <a:schemeClr val="bg1"/>
                </a:solidFill>
              </a:endParaRPr>
            </a:p>
            <a:p>
              <a:pPr marL="171450" lvl="0" indent="-171450">
                <a:buFont typeface="Arial" panose="020B0604020202020204" pitchFamily="34" charset="0"/>
                <a:buChar char="•"/>
              </a:pPr>
              <a:r>
                <a:rPr lang="en-US" sz="900" dirty="0">
                  <a:solidFill>
                    <a:schemeClr val="bg1"/>
                  </a:solidFill>
                </a:rPr>
                <a:t>Demonstrate evidence of effectiveness in every college unit and function.</a:t>
              </a:r>
            </a:p>
            <a:p>
              <a:pPr marL="171450" lvl="0" indent="-171450">
                <a:buFont typeface="Arial" panose="020B0604020202020204" pitchFamily="34" charset="0"/>
                <a:buChar char="•"/>
              </a:pPr>
              <a:r>
                <a:rPr lang="en-US" sz="900" dirty="0">
                  <a:solidFill>
                    <a:schemeClr val="bg1"/>
                  </a:solidFill>
                </a:rPr>
                <a:t>Integrate high impact teaching and learning practices into the curriculum.</a:t>
              </a:r>
            </a:p>
            <a:p>
              <a:pPr marL="171450" lvl="0" indent="-171450">
                <a:buFont typeface="Arial" panose="020B0604020202020204" pitchFamily="34" charset="0"/>
                <a:buChar char="•"/>
              </a:pPr>
              <a:r>
                <a:rPr lang="en-US" sz="900" dirty="0">
                  <a:solidFill>
                    <a:schemeClr val="bg1"/>
                  </a:solidFill>
                </a:rPr>
                <a:t>Meet or exceed benchmarks for student learning.</a:t>
              </a:r>
            </a:p>
            <a:p>
              <a:pPr marL="171450" lvl="0" indent="-171450">
                <a:buFont typeface="Arial" panose="020B0604020202020204" pitchFamily="34" charset="0"/>
                <a:buChar char="•"/>
              </a:pPr>
              <a:r>
                <a:rPr lang="en-US" sz="900" dirty="0">
                  <a:solidFill>
                    <a:schemeClr val="bg1"/>
                  </a:solidFill>
                </a:rPr>
                <a:t>Deliver high quality professional learning for employees.</a:t>
              </a:r>
            </a:p>
            <a:p>
              <a:pPr marL="171450" lvl="0" indent="-171450">
                <a:buFont typeface="Arial" panose="020B0604020202020204" pitchFamily="34" charset="0"/>
                <a:buChar char="•"/>
              </a:pPr>
              <a:r>
                <a:rPr lang="en-US" sz="900" dirty="0">
                  <a:solidFill>
                    <a:schemeClr val="bg1"/>
                  </a:solidFill>
                </a:rPr>
                <a:t>Recruit and retain highly qualified faculty and staff</a:t>
              </a:r>
            </a:p>
            <a:p>
              <a:pPr marL="171450" lvl="0" indent="-171450">
                <a:buFont typeface="Arial" panose="020B0604020202020204" pitchFamily="34" charset="0"/>
                <a:buChar char="•"/>
              </a:pPr>
              <a:r>
                <a:rPr lang="en-US" sz="900" dirty="0">
                  <a:solidFill>
                    <a:schemeClr val="bg1"/>
                  </a:solidFill>
                </a:rPr>
                <a:t>Construct and maintain facilities, equipment, and safety infrastructure to support quality learning and working environments.</a:t>
              </a:r>
            </a:p>
            <a:p>
              <a:pPr marL="171450" lvl="0" indent="-171450">
                <a:buFont typeface="Arial" panose="020B0604020202020204" pitchFamily="34" charset="0"/>
                <a:buChar char="•"/>
              </a:pPr>
              <a:r>
                <a:rPr lang="en-US" sz="900" dirty="0">
                  <a:solidFill>
                    <a:schemeClr val="bg1"/>
                  </a:solidFill>
                </a:rPr>
                <a:t>Maintain CFI score adequate to support </a:t>
              </a:r>
              <a:r>
                <a:rPr lang="en-US" sz="900">
                  <a:solidFill>
                    <a:schemeClr val="bg1"/>
                  </a:solidFill>
                </a:rPr>
                <a:t>financial health.</a:t>
              </a:r>
              <a:endParaRPr lang="en-US" sz="900" dirty="0">
                <a:solidFill>
                  <a:schemeClr val="bg1"/>
                </a:solidFill>
              </a:endParaRPr>
            </a:p>
          </p:txBody>
        </p:sp>
        <p:pic>
          <p:nvPicPr>
            <p:cNvPr id="7" name="Picture 6">
              <a:extLst>
                <a:ext uri="{FF2B5EF4-FFF2-40B4-BE49-F238E27FC236}">
                  <a16:creationId xmlns:a16="http://schemas.microsoft.com/office/drawing/2014/main" id="{8D8A7409-4568-4100-AAA7-553A6B6CB9FB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85058" y="3183548"/>
              <a:ext cx="1996751" cy="1996751"/>
            </a:xfrm>
            <a:prstGeom prst="rect">
              <a:avLst/>
            </a:prstGeom>
          </p:spPr>
        </p:pic>
      </p:grpSp>
      <p:grpSp>
        <p:nvGrpSpPr>
          <p:cNvPr id="34" name="Group 33">
            <a:extLst>
              <a:ext uri="{FF2B5EF4-FFF2-40B4-BE49-F238E27FC236}">
                <a16:creationId xmlns:a16="http://schemas.microsoft.com/office/drawing/2014/main" id="{01B3497A-0FD0-49FC-AF08-CB9275FE4FF9}"/>
              </a:ext>
            </a:extLst>
          </p:cNvPr>
          <p:cNvGrpSpPr/>
          <p:nvPr/>
        </p:nvGrpSpPr>
        <p:grpSpPr>
          <a:xfrm>
            <a:off x="6108442" y="3619718"/>
            <a:ext cx="5820746" cy="2584590"/>
            <a:chOff x="6178422" y="4096133"/>
            <a:chExt cx="5820746" cy="2584590"/>
          </a:xfrm>
        </p:grpSpPr>
        <p:sp>
          <p:nvSpPr>
            <p:cNvPr id="28" name="Rectangle: Rounded Corners 27">
              <a:extLst>
                <a:ext uri="{FF2B5EF4-FFF2-40B4-BE49-F238E27FC236}">
                  <a16:creationId xmlns:a16="http://schemas.microsoft.com/office/drawing/2014/main" id="{116FB11E-6015-4C65-B53B-6226B4A1FFBA}"/>
                </a:ext>
              </a:extLst>
            </p:cNvPr>
            <p:cNvSpPr/>
            <p:nvPr/>
          </p:nvSpPr>
          <p:spPr>
            <a:xfrm>
              <a:off x="7147249" y="4124126"/>
              <a:ext cx="4851919" cy="2556597"/>
            </a:xfrm>
            <a:prstGeom prst="roundRect">
              <a:avLst/>
            </a:prstGeom>
            <a:solidFill>
              <a:schemeClr val="tx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9" name="TextBox 28">
              <a:extLst>
                <a:ext uri="{FF2B5EF4-FFF2-40B4-BE49-F238E27FC236}">
                  <a16:creationId xmlns:a16="http://schemas.microsoft.com/office/drawing/2014/main" id="{23852B81-FD9C-411D-9A9A-962025732C38}"/>
                </a:ext>
              </a:extLst>
            </p:cNvPr>
            <p:cNvSpPr txBox="1"/>
            <p:nvPr/>
          </p:nvSpPr>
          <p:spPr>
            <a:xfrm>
              <a:off x="8134414" y="4194401"/>
              <a:ext cx="3788217" cy="49244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400" b="1" dirty="0">
                  <a:solidFill>
                    <a:srgbClr val="258C43"/>
                  </a:solidFill>
                </a:rPr>
                <a:t>Goal #4:</a:t>
              </a:r>
            </a:p>
            <a:p>
              <a:r>
                <a:rPr lang="en-US" sz="1200" b="1" dirty="0">
                  <a:solidFill>
                    <a:srgbClr val="258C43"/>
                  </a:solidFill>
                </a:rPr>
                <a:t>Community Vitality and Workforce Development</a:t>
              </a:r>
            </a:p>
          </p:txBody>
        </p:sp>
        <p:sp>
          <p:nvSpPr>
            <p:cNvPr id="30" name="TextBox 29">
              <a:extLst>
                <a:ext uri="{FF2B5EF4-FFF2-40B4-BE49-F238E27FC236}">
                  <a16:creationId xmlns:a16="http://schemas.microsoft.com/office/drawing/2014/main" id="{5AF7DE62-EBDE-449B-8036-4B3C894D4E1F}"/>
                </a:ext>
              </a:extLst>
            </p:cNvPr>
            <p:cNvSpPr txBox="1"/>
            <p:nvPr/>
          </p:nvSpPr>
          <p:spPr>
            <a:xfrm>
              <a:off x="8134415" y="4718196"/>
              <a:ext cx="3500860" cy="175432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lvl="0"/>
              <a:r>
                <a:rPr lang="en-US" sz="900" dirty="0">
                  <a:solidFill>
                    <a:schemeClr val="bg1"/>
                  </a:solidFill>
                </a:rPr>
                <a:t>Roane State will work to promote community vitality and workforce development through outreach for the establishment of collaborative, entrepreneurial, and innovative partnerships and initiatives.</a:t>
              </a:r>
            </a:p>
            <a:p>
              <a:pPr lvl="0"/>
              <a:endParaRPr lang="en-US" sz="900" dirty="0">
                <a:solidFill>
                  <a:schemeClr val="bg1"/>
                </a:solidFill>
              </a:endParaRPr>
            </a:p>
            <a:p>
              <a:pPr marL="171450" lvl="0" indent="-171450">
                <a:buFont typeface="Arial" panose="020B0604020202020204" pitchFamily="34" charset="0"/>
                <a:buChar char="•"/>
              </a:pPr>
              <a:r>
                <a:rPr lang="en-US" sz="900" dirty="0">
                  <a:solidFill>
                    <a:schemeClr val="bg1"/>
                  </a:solidFill>
                </a:rPr>
                <a:t>Utilize education and business/industry partnerships to support enhanced community and workforce development.</a:t>
              </a:r>
            </a:p>
            <a:p>
              <a:pPr marL="171450" lvl="0" indent="-171450">
                <a:buFont typeface="Arial" panose="020B0604020202020204" pitchFamily="34" charset="0"/>
                <a:buChar char="•"/>
              </a:pPr>
              <a:r>
                <a:rPr lang="en-US" sz="900" dirty="0">
                  <a:solidFill>
                    <a:schemeClr val="bg1"/>
                  </a:solidFill>
                </a:rPr>
                <a:t>Increase work-based opportunities for career program students.</a:t>
              </a:r>
            </a:p>
            <a:p>
              <a:pPr marL="171450" lvl="0" indent="-171450">
                <a:buFont typeface="Arial" panose="020B0604020202020204" pitchFamily="34" charset="0"/>
                <a:buChar char="•"/>
              </a:pPr>
              <a:r>
                <a:rPr lang="en-US" sz="900" dirty="0">
                  <a:solidFill>
                    <a:schemeClr val="bg1"/>
                  </a:solidFill>
                </a:rPr>
                <a:t>Provide multiple options for workforce training and preparation.</a:t>
              </a:r>
            </a:p>
          </p:txBody>
        </p:sp>
        <p:pic>
          <p:nvPicPr>
            <p:cNvPr id="9" name="Picture 8">
              <a:extLst>
                <a:ext uri="{FF2B5EF4-FFF2-40B4-BE49-F238E27FC236}">
                  <a16:creationId xmlns:a16="http://schemas.microsoft.com/office/drawing/2014/main" id="{856DF161-03AB-4B17-B24A-114B2EE776D6}"/>
                </a:ext>
              </a:extLst>
            </p:cNvPr>
            <p:cNvPicPr>
              <a:picLocks noChangeAspect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178422" y="4096133"/>
              <a:ext cx="1996751" cy="1996751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231574260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D5FFBC89-C1E7-43A0-8EDC-437A783F55D0}"/>
              </a:ext>
            </a:extLst>
          </p:cNvPr>
          <p:cNvSpPr/>
          <p:nvPr/>
        </p:nvSpPr>
        <p:spPr>
          <a:xfrm>
            <a:off x="942975" y="302234"/>
            <a:ext cx="10941969" cy="1502228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512CE333-9368-4649-A66E-9B8A8C5387D4}"/>
              </a:ext>
            </a:extLst>
          </p:cNvPr>
          <p:cNvSpPr txBox="1"/>
          <p:nvPr/>
        </p:nvSpPr>
        <p:spPr>
          <a:xfrm>
            <a:off x="2066296" y="388025"/>
            <a:ext cx="43829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58C43"/>
                </a:solidFill>
              </a:rPr>
              <a:t>Goal #1 Post Secondary Participation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14F99C66-A31F-4770-822B-45CBD9D81279}"/>
              </a:ext>
            </a:extLst>
          </p:cNvPr>
          <p:cNvSpPr txBox="1"/>
          <p:nvPr/>
        </p:nvSpPr>
        <p:spPr>
          <a:xfrm>
            <a:off x="2066296" y="771857"/>
            <a:ext cx="9363704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en-US" dirty="0">
                <a:solidFill>
                  <a:schemeClr val="bg1"/>
                </a:solidFill>
              </a:rPr>
              <a:t>Roane State will broaden opportunities for residents of its service area to access educational programs and services that will enrich their lives and strengthen their communities.</a:t>
            </a:r>
          </a:p>
        </p:txBody>
      </p:sp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1F149532-8128-4B87-8583-670AB7F368F1}"/>
              </a:ext>
            </a:extLst>
          </p:cNvPr>
          <p:cNvSpPr/>
          <p:nvPr/>
        </p:nvSpPr>
        <p:spPr>
          <a:xfrm>
            <a:off x="2026208" y="2128367"/>
            <a:ext cx="3086968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b="1" dirty="0">
                <a:solidFill>
                  <a:schemeClr val="bg1"/>
                </a:solidFill>
              </a:rPr>
              <a:t>Objective 1.1:</a:t>
            </a:r>
          </a:p>
          <a:p>
            <a:r>
              <a:rPr lang="en-US" sz="1300" dirty="0">
                <a:solidFill>
                  <a:schemeClr val="bg1"/>
                </a:solidFill>
              </a:rPr>
              <a:t>RSCC will optimize enrollment of student populations, including high school students, recent high school graduates, non-traditional age students, low-income, first-generation, and ethnic minority students.</a:t>
            </a:r>
          </a:p>
        </p:txBody>
      </p:sp>
      <p:sp>
        <p:nvSpPr>
          <p:cNvPr id="14" name="Rectangle: Rounded Corners 13">
            <a:extLst>
              <a:ext uri="{FF2B5EF4-FFF2-40B4-BE49-F238E27FC236}">
                <a16:creationId xmlns:a16="http://schemas.microsoft.com/office/drawing/2014/main" id="{16B4CCB2-DD04-4691-8F6E-4841CB8672B8}"/>
              </a:ext>
            </a:extLst>
          </p:cNvPr>
          <p:cNvSpPr/>
          <p:nvPr/>
        </p:nvSpPr>
        <p:spPr>
          <a:xfrm>
            <a:off x="5644142" y="2128367"/>
            <a:ext cx="2835352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b="1" dirty="0">
                <a:solidFill>
                  <a:schemeClr val="bg1"/>
                </a:solidFill>
              </a:rPr>
              <a:t>Objective 1.2:</a:t>
            </a:r>
          </a:p>
          <a:p>
            <a:r>
              <a:rPr lang="en-US" sz="1300" dirty="0">
                <a:solidFill>
                  <a:schemeClr val="bg1"/>
                </a:solidFill>
              </a:rPr>
              <a:t>RSCC will create and maintain student-centered admissions and onboarding processes and services.</a:t>
            </a:r>
          </a:p>
        </p:txBody>
      </p:sp>
      <p:sp>
        <p:nvSpPr>
          <p:cNvPr id="15" name="Rectangle: Rounded Corners 14">
            <a:extLst>
              <a:ext uri="{FF2B5EF4-FFF2-40B4-BE49-F238E27FC236}">
                <a16:creationId xmlns:a16="http://schemas.microsoft.com/office/drawing/2014/main" id="{927DFF0C-66AC-4D70-87E7-90C0BEA40803}"/>
              </a:ext>
            </a:extLst>
          </p:cNvPr>
          <p:cNvSpPr/>
          <p:nvPr/>
        </p:nvSpPr>
        <p:spPr>
          <a:xfrm>
            <a:off x="9046416" y="2128367"/>
            <a:ext cx="2835352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b="1" dirty="0">
                <a:solidFill>
                  <a:schemeClr val="bg1"/>
                </a:solidFill>
              </a:rPr>
              <a:t>Objective 1.3:</a:t>
            </a:r>
          </a:p>
          <a:p>
            <a:r>
              <a:rPr lang="en-US" sz="1300" dirty="0">
                <a:solidFill>
                  <a:schemeClr val="bg1"/>
                </a:solidFill>
              </a:rPr>
              <a:t>RSCC will increase students’ access to market-driven, flexibly-delivered courses and programs.</a:t>
            </a:r>
          </a:p>
        </p:txBody>
      </p:sp>
      <p:pic>
        <p:nvPicPr>
          <p:cNvPr id="17" name="Graphic 16">
            <a:extLst>
              <a:ext uri="{FF2B5EF4-FFF2-40B4-BE49-F238E27FC236}">
                <a16:creationId xmlns:a16="http://schemas.microsoft.com/office/drawing/2014/main" id="{CDEBD702-A6A5-4601-AE73-2714D261C094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3"/>
              </a:ext>
            </a:extLst>
          </a:blip>
          <a:stretch>
            <a:fillRect/>
          </a:stretch>
        </p:blipFill>
        <p:spPr>
          <a:xfrm>
            <a:off x="483623" y="2186333"/>
            <a:ext cx="1065928" cy="1195132"/>
          </a:xfrm>
          <a:prstGeom prst="rect">
            <a:avLst/>
          </a:prstGeom>
        </p:spPr>
      </p:pic>
      <p:pic>
        <p:nvPicPr>
          <p:cNvPr id="21" name="Graphic 20">
            <a:extLst>
              <a:ext uri="{FF2B5EF4-FFF2-40B4-BE49-F238E27FC236}">
                <a16:creationId xmlns:a16="http://schemas.microsoft.com/office/drawing/2014/main" id="{79C269BC-81F0-4AE1-87AC-8FF74B046C30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5"/>
              </a:ext>
            </a:extLst>
          </a:blip>
          <a:stretch>
            <a:fillRect/>
          </a:stretch>
        </p:blipFill>
        <p:spPr>
          <a:xfrm>
            <a:off x="648969" y="4852530"/>
            <a:ext cx="735236" cy="727204"/>
          </a:xfrm>
          <a:prstGeom prst="rect">
            <a:avLst/>
          </a:prstGeom>
        </p:spPr>
      </p:pic>
      <p:sp>
        <p:nvSpPr>
          <p:cNvPr id="27" name="Rectangle: Rounded Corners 26">
            <a:extLst>
              <a:ext uri="{FF2B5EF4-FFF2-40B4-BE49-F238E27FC236}">
                <a16:creationId xmlns:a16="http://schemas.microsoft.com/office/drawing/2014/main" id="{E64C5665-82D6-49AA-AA89-72474929BFB6}"/>
              </a:ext>
            </a:extLst>
          </p:cNvPr>
          <p:cNvSpPr/>
          <p:nvPr/>
        </p:nvSpPr>
        <p:spPr>
          <a:xfrm>
            <a:off x="2016683" y="4683007"/>
            <a:ext cx="3096493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dirty="0">
                <a:solidFill>
                  <a:schemeClr val="bg1"/>
                </a:solidFill>
              </a:rPr>
              <a:t>Enrollment will exceed fall 2019 levels for each targeted student population by 2024/25.</a:t>
            </a:r>
          </a:p>
        </p:txBody>
      </p:sp>
      <p:sp>
        <p:nvSpPr>
          <p:cNvPr id="28" name="Rectangle: Rounded Corners 27">
            <a:extLst>
              <a:ext uri="{FF2B5EF4-FFF2-40B4-BE49-F238E27FC236}">
                <a16:creationId xmlns:a16="http://schemas.microsoft.com/office/drawing/2014/main" id="{D1F96CA6-6057-4257-8CA8-B8295B74D2EC}"/>
              </a:ext>
            </a:extLst>
          </p:cNvPr>
          <p:cNvSpPr/>
          <p:nvPr/>
        </p:nvSpPr>
        <p:spPr>
          <a:xfrm>
            <a:off x="5634617" y="4683007"/>
            <a:ext cx="2835352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dirty="0">
                <a:solidFill>
                  <a:schemeClr val="bg1"/>
                </a:solidFill>
              </a:rPr>
              <a:t>75% of entering students will complete a RSCC welcome survey that gathers information not apparent based on their application data in order to facilitate the delivery of needed supports and services.</a:t>
            </a:r>
          </a:p>
        </p:txBody>
      </p:sp>
      <p:sp>
        <p:nvSpPr>
          <p:cNvPr id="29" name="Rectangle: Rounded Corners 28">
            <a:extLst>
              <a:ext uri="{FF2B5EF4-FFF2-40B4-BE49-F238E27FC236}">
                <a16:creationId xmlns:a16="http://schemas.microsoft.com/office/drawing/2014/main" id="{CC6DB28C-BD54-43F3-8166-AA7C60A010A7}"/>
              </a:ext>
            </a:extLst>
          </p:cNvPr>
          <p:cNvSpPr/>
          <p:nvPr/>
        </p:nvSpPr>
        <p:spPr>
          <a:xfrm>
            <a:off x="9046416" y="4683007"/>
            <a:ext cx="2835352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dirty="0">
                <a:solidFill>
                  <a:schemeClr val="bg1"/>
                </a:solidFill>
              </a:rPr>
              <a:t>New programs developed in collaboration with business and industry will include a needs assessment demonstrating workforce need and validating employment potential.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D372EC57-1069-45C4-9B55-3F71746F3C08}"/>
              </a:ext>
            </a:extLst>
          </p:cNvPr>
          <p:cNvSpPr txBox="1"/>
          <p:nvPr/>
        </p:nvSpPr>
        <p:spPr>
          <a:xfrm>
            <a:off x="318319" y="3428132"/>
            <a:ext cx="1396536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/>
              <a:t>Supporting</a:t>
            </a:r>
          </a:p>
          <a:p>
            <a:pPr algn="ctr"/>
            <a:r>
              <a:rPr lang="en-US" b="1" dirty="0"/>
              <a:t>Objectives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E0F38C37-57A1-4055-96DF-80D0D836549F}"/>
              </a:ext>
            </a:extLst>
          </p:cNvPr>
          <p:cNvSpPr txBox="1"/>
          <p:nvPr/>
        </p:nvSpPr>
        <p:spPr>
          <a:xfrm>
            <a:off x="373623" y="5648621"/>
            <a:ext cx="1285929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b="1" dirty="0"/>
              <a:t>Success</a:t>
            </a:r>
          </a:p>
          <a:p>
            <a:pPr algn="ctr"/>
            <a:r>
              <a:rPr lang="en-US" b="1" dirty="0"/>
              <a:t>Indicators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F809629C-A6EF-434C-B0F5-87561A8A4E04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6832" y="150781"/>
            <a:ext cx="1783284" cy="1783284"/>
          </a:xfrm>
          <a:prstGeom prst="rect">
            <a:avLst/>
          </a:prstGeom>
        </p:spPr>
      </p:pic>
      <p:pic>
        <p:nvPicPr>
          <p:cNvPr id="32" name="Graphic 31">
            <a:extLst>
              <a:ext uri="{FF2B5EF4-FFF2-40B4-BE49-F238E27FC236}">
                <a16:creationId xmlns:a16="http://schemas.microsoft.com/office/drawing/2014/main" id="{47A3723F-1DA0-46B7-B9F2-217164D4B701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8"/>
              </a:ext>
            </a:extLst>
          </a:blip>
          <a:stretch>
            <a:fillRect/>
          </a:stretch>
        </p:blipFill>
        <p:spPr>
          <a:xfrm>
            <a:off x="3351867" y="4153646"/>
            <a:ext cx="426125" cy="371701"/>
          </a:xfrm>
          <a:prstGeom prst="rect">
            <a:avLst/>
          </a:prstGeom>
        </p:spPr>
      </p:pic>
      <p:pic>
        <p:nvPicPr>
          <p:cNvPr id="36" name="Graphic 35">
            <a:extLst>
              <a:ext uri="{FF2B5EF4-FFF2-40B4-BE49-F238E27FC236}">
                <a16:creationId xmlns:a16="http://schemas.microsoft.com/office/drawing/2014/main" id="{19021BC4-9D77-4F89-97FB-E5E98CE4E899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8"/>
              </a:ext>
            </a:extLst>
          </a:blip>
          <a:stretch>
            <a:fillRect/>
          </a:stretch>
        </p:blipFill>
        <p:spPr>
          <a:xfrm>
            <a:off x="6839231" y="4153646"/>
            <a:ext cx="426125" cy="371701"/>
          </a:xfrm>
          <a:prstGeom prst="rect">
            <a:avLst/>
          </a:prstGeom>
        </p:spPr>
      </p:pic>
      <p:pic>
        <p:nvPicPr>
          <p:cNvPr id="37" name="Graphic 36">
            <a:extLst>
              <a:ext uri="{FF2B5EF4-FFF2-40B4-BE49-F238E27FC236}">
                <a16:creationId xmlns:a16="http://schemas.microsoft.com/office/drawing/2014/main" id="{B586E63E-3802-40D1-8000-3F1F1ACF713A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8"/>
              </a:ext>
            </a:extLst>
          </a:blip>
          <a:stretch>
            <a:fillRect/>
          </a:stretch>
        </p:blipFill>
        <p:spPr>
          <a:xfrm>
            <a:off x="10251030" y="4153646"/>
            <a:ext cx="426125" cy="3717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722928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Flowchart: Data 15">
            <a:extLst>
              <a:ext uri="{FF2B5EF4-FFF2-40B4-BE49-F238E27FC236}">
                <a16:creationId xmlns:a16="http://schemas.microsoft.com/office/drawing/2014/main" id="{B2FF9A93-663E-4163-B466-A621650E24FF}"/>
              </a:ext>
            </a:extLst>
          </p:cNvPr>
          <p:cNvSpPr/>
          <p:nvPr/>
        </p:nvSpPr>
        <p:spPr>
          <a:xfrm>
            <a:off x="7930836" y="0"/>
            <a:ext cx="4261164" cy="6858000"/>
          </a:xfrm>
          <a:prstGeom prst="flowChartInputOutput">
            <a:avLst/>
          </a:prstGeom>
          <a:blipFill dpi="0" rotWithShape="1">
            <a:blip r:embed="rId2">
              <a:alphaModFix amt="80000"/>
              <a:grayscl/>
            </a:blip>
            <a:srcRect/>
            <a:stretch>
              <a:fillRect l="-1502" r="-5794"/>
            </a:stretch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D5FFBC89-C1E7-43A0-8EDC-437A783F55D0}"/>
              </a:ext>
            </a:extLst>
          </p:cNvPr>
          <p:cNvSpPr/>
          <p:nvPr/>
        </p:nvSpPr>
        <p:spPr>
          <a:xfrm>
            <a:off x="942975" y="302234"/>
            <a:ext cx="10941969" cy="1502228"/>
          </a:xfrm>
          <a:prstGeom prst="roundRect">
            <a:avLst/>
          </a:prstGeom>
          <a:solidFill>
            <a:schemeClr val="tx1"/>
          </a:solidFill>
          <a:ln w="381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E9D813C-F656-4787-939B-62621BE31EF2}"/>
              </a:ext>
            </a:extLst>
          </p:cNvPr>
          <p:cNvSpPr>
            <a:spLocks noGrp="1"/>
          </p:cNvSpPr>
          <p:nvPr>
            <p:ph type="title" idx="4294967295"/>
          </p:nvPr>
        </p:nvSpPr>
        <p:spPr>
          <a:xfrm>
            <a:off x="0" y="609600"/>
            <a:ext cx="9906000" cy="1905000"/>
          </a:xfrm>
        </p:spPr>
        <p:txBody>
          <a:bodyPr/>
          <a:lstStyle/>
          <a:p>
            <a:r>
              <a:rPr lang="en-US" dirty="0"/>
              <a:t> 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512CE333-9368-4649-A66E-9B8A8C5387D4}"/>
              </a:ext>
            </a:extLst>
          </p:cNvPr>
          <p:cNvSpPr txBox="1"/>
          <p:nvPr/>
        </p:nvSpPr>
        <p:spPr>
          <a:xfrm>
            <a:off x="2066296" y="388025"/>
            <a:ext cx="43829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58C43"/>
                </a:solidFill>
              </a:rPr>
              <a:t>Goal #1 Post Secondary Participation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14F99C66-A31F-4770-822B-45CBD9D81279}"/>
              </a:ext>
            </a:extLst>
          </p:cNvPr>
          <p:cNvSpPr txBox="1"/>
          <p:nvPr/>
        </p:nvSpPr>
        <p:spPr>
          <a:xfrm>
            <a:off x="2066296" y="771857"/>
            <a:ext cx="9363704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en-US" dirty="0">
                <a:solidFill>
                  <a:schemeClr val="bg1"/>
                </a:solidFill>
              </a:rPr>
              <a:t>Roane State will broaden opportunities for residents of its service area to access educational programs and services that will enrich their lives and strengthen their communities.</a:t>
            </a:r>
          </a:p>
        </p:txBody>
      </p:sp>
      <p:sp>
        <p:nvSpPr>
          <p:cNvPr id="27" name="Rectangle: Rounded Corners 26">
            <a:extLst>
              <a:ext uri="{FF2B5EF4-FFF2-40B4-BE49-F238E27FC236}">
                <a16:creationId xmlns:a16="http://schemas.microsoft.com/office/drawing/2014/main" id="{E64C5665-82D6-49AA-AA89-72474929BFB6}"/>
              </a:ext>
            </a:extLst>
          </p:cNvPr>
          <p:cNvSpPr/>
          <p:nvPr/>
        </p:nvSpPr>
        <p:spPr>
          <a:xfrm>
            <a:off x="2022842" y="2122268"/>
            <a:ext cx="5681657" cy="3192118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274320" rIns="182880" rtlCol="0" anchor="t" anchorCtr="0"/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SEM Plan/Enrollment Strategies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EPSO’s (dual enrollment, Middle College (transfer), Middle College (workforce), Early College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TN Higher Education in Prison Project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RSCC Success Coach Model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ATD Knowing Your Students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Partnerships for Transfer Pathways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Partnerships for Workforce Development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Competency-Based Education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D372EC57-1069-45C4-9B55-3F71746F3C08}"/>
              </a:ext>
            </a:extLst>
          </p:cNvPr>
          <p:cNvSpPr txBox="1"/>
          <p:nvPr/>
        </p:nvSpPr>
        <p:spPr>
          <a:xfrm>
            <a:off x="303880" y="3467080"/>
            <a:ext cx="1383712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b="1" dirty="0"/>
              <a:t>Supporting</a:t>
            </a:r>
            <a:br>
              <a:rPr lang="en-US" b="1" dirty="0"/>
            </a:br>
            <a:r>
              <a:rPr lang="en-US" b="1" dirty="0"/>
              <a:t>and Cross</a:t>
            </a:r>
            <a:br>
              <a:rPr lang="en-US" b="1" dirty="0"/>
            </a:br>
            <a:r>
              <a:rPr lang="en-US" b="1" dirty="0"/>
              <a:t>Cutting</a:t>
            </a:r>
          </a:p>
          <a:p>
            <a:pPr algn="ctr"/>
            <a:r>
              <a:rPr lang="en-US" b="1" dirty="0"/>
              <a:t>Initiatives</a:t>
            </a:r>
          </a:p>
        </p:txBody>
      </p:sp>
      <p:pic>
        <p:nvPicPr>
          <p:cNvPr id="10" name="Graphic 9">
            <a:extLst>
              <a:ext uri="{FF2B5EF4-FFF2-40B4-BE49-F238E27FC236}">
                <a16:creationId xmlns:a16="http://schemas.microsoft.com/office/drawing/2014/main" id="{F868C976-AC51-4311-A272-A135B846385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4"/>
              </a:ext>
            </a:extLst>
          </a:blip>
          <a:stretch>
            <a:fillRect/>
          </a:stretch>
        </p:blipFill>
        <p:spPr>
          <a:xfrm>
            <a:off x="426708" y="2234143"/>
            <a:ext cx="1138057" cy="1075405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2AFE48F9-94A6-4D92-B847-D1932DFE1E1C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6832" y="150781"/>
            <a:ext cx="1783284" cy="17832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8969382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D5FFBC89-C1E7-43A0-8EDC-437A783F55D0}"/>
              </a:ext>
            </a:extLst>
          </p:cNvPr>
          <p:cNvSpPr/>
          <p:nvPr/>
        </p:nvSpPr>
        <p:spPr>
          <a:xfrm>
            <a:off x="942975" y="302234"/>
            <a:ext cx="10941969" cy="1502228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512CE333-9368-4649-A66E-9B8A8C5387D4}"/>
              </a:ext>
            </a:extLst>
          </p:cNvPr>
          <p:cNvSpPr txBox="1"/>
          <p:nvPr/>
        </p:nvSpPr>
        <p:spPr>
          <a:xfrm>
            <a:off x="2066296" y="388025"/>
            <a:ext cx="482375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58C43"/>
                </a:solidFill>
              </a:rPr>
              <a:t>Goal #2 Student Persistence and Success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14F99C66-A31F-4770-822B-45CBD9D81279}"/>
              </a:ext>
            </a:extLst>
          </p:cNvPr>
          <p:cNvSpPr txBox="1"/>
          <p:nvPr/>
        </p:nvSpPr>
        <p:spPr>
          <a:xfrm>
            <a:off x="2066296" y="771857"/>
            <a:ext cx="9363704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en-US" dirty="0">
                <a:solidFill>
                  <a:schemeClr val="bg1"/>
                </a:solidFill>
              </a:rPr>
              <a:t>Roane State will build pathways, design and deliver learning environments, and provide supportive services that will advance students’ accomplishment of their educational goals.</a:t>
            </a:r>
          </a:p>
        </p:txBody>
      </p:sp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1F149532-8128-4B87-8583-670AB7F368F1}"/>
              </a:ext>
            </a:extLst>
          </p:cNvPr>
          <p:cNvSpPr/>
          <p:nvPr/>
        </p:nvSpPr>
        <p:spPr>
          <a:xfrm>
            <a:off x="2021445" y="2128367"/>
            <a:ext cx="2970433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b="1" dirty="0">
                <a:solidFill>
                  <a:schemeClr val="bg1"/>
                </a:solidFill>
              </a:rPr>
              <a:t>Objective 2.1:</a:t>
            </a:r>
          </a:p>
          <a:p>
            <a:r>
              <a:rPr lang="en-US" sz="1300" dirty="0">
                <a:solidFill>
                  <a:schemeClr val="bg1"/>
                </a:solidFill>
              </a:rPr>
              <a:t>RSCC will improve semester-to-semester retention rate of student populations, factoring for age, gender, income, ethnicity, and full-time/part-time status.</a:t>
            </a:r>
          </a:p>
        </p:txBody>
      </p:sp>
      <p:sp>
        <p:nvSpPr>
          <p:cNvPr id="14" name="Rectangle: Rounded Corners 13">
            <a:extLst>
              <a:ext uri="{FF2B5EF4-FFF2-40B4-BE49-F238E27FC236}">
                <a16:creationId xmlns:a16="http://schemas.microsoft.com/office/drawing/2014/main" id="{16B4CCB2-DD04-4691-8F6E-4841CB8672B8}"/>
              </a:ext>
            </a:extLst>
          </p:cNvPr>
          <p:cNvSpPr/>
          <p:nvPr/>
        </p:nvSpPr>
        <p:spPr>
          <a:xfrm>
            <a:off x="5592728" y="2128367"/>
            <a:ext cx="2835352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b="1" dirty="0">
                <a:solidFill>
                  <a:schemeClr val="bg1"/>
                </a:solidFill>
              </a:rPr>
              <a:t>Objective 2.2:</a:t>
            </a:r>
          </a:p>
          <a:p>
            <a:r>
              <a:rPr lang="en-US" sz="1300" dirty="0">
                <a:solidFill>
                  <a:schemeClr val="bg1"/>
                </a:solidFill>
              </a:rPr>
              <a:t>RSCC will improve 3-year graduation rate of student populations, factoring for age, gender, income, ethnicity, and full-time/part-time status.</a:t>
            </a:r>
          </a:p>
        </p:txBody>
      </p:sp>
      <p:sp>
        <p:nvSpPr>
          <p:cNvPr id="15" name="Rectangle: Rounded Corners 14">
            <a:extLst>
              <a:ext uri="{FF2B5EF4-FFF2-40B4-BE49-F238E27FC236}">
                <a16:creationId xmlns:a16="http://schemas.microsoft.com/office/drawing/2014/main" id="{927DFF0C-66AC-4D70-87E7-90C0BEA40803}"/>
              </a:ext>
            </a:extLst>
          </p:cNvPr>
          <p:cNvSpPr/>
          <p:nvPr/>
        </p:nvSpPr>
        <p:spPr>
          <a:xfrm>
            <a:off x="9046416" y="2128367"/>
            <a:ext cx="2835352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b="1" dirty="0">
                <a:solidFill>
                  <a:schemeClr val="bg1"/>
                </a:solidFill>
              </a:rPr>
              <a:t>Objective 2.3:</a:t>
            </a:r>
          </a:p>
          <a:p>
            <a:r>
              <a:rPr lang="en-US" sz="1300" dirty="0">
                <a:solidFill>
                  <a:schemeClr val="bg1"/>
                </a:solidFill>
              </a:rPr>
              <a:t>RSCC will create and maintain student-centered scheduling and instructional delivery options.</a:t>
            </a:r>
          </a:p>
        </p:txBody>
      </p:sp>
      <p:pic>
        <p:nvPicPr>
          <p:cNvPr id="17" name="Graphic 16">
            <a:extLst>
              <a:ext uri="{FF2B5EF4-FFF2-40B4-BE49-F238E27FC236}">
                <a16:creationId xmlns:a16="http://schemas.microsoft.com/office/drawing/2014/main" id="{CDEBD702-A6A5-4601-AE73-2714D261C094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3"/>
              </a:ext>
            </a:extLst>
          </a:blip>
          <a:stretch>
            <a:fillRect/>
          </a:stretch>
        </p:blipFill>
        <p:spPr>
          <a:xfrm>
            <a:off x="483623" y="2186333"/>
            <a:ext cx="1065928" cy="1195132"/>
          </a:xfrm>
          <a:prstGeom prst="rect">
            <a:avLst/>
          </a:prstGeom>
        </p:spPr>
      </p:pic>
      <p:pic>
        <p:nvPicPr>
          <p:cNvPr id="21" name="Graphic 20">
            <a:extLst>
              <a:ext uri="{FF2B5EF4-FFF2-40B4-BE49-F238E27FC236}">
                <a16:creationId xmlns:a16="http://schemas.microsoft.com/office/drawing/2014/main" id="{79C269BC-81F0-4AE1-87AC-8FF74B046C30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5"/>
              </a:ext>
            </a:extLst>
          </a:blip>
          <a:stretch>
            <a:fillRect/>
          </a:stretch>
        </p:blipFill>
        <p:spPr>
          <a:xfrm>
            <a:off x="648969" y="4852530"/>
            <a:ext cx="735236" cy="727204"/>
          </a:xfrm>
          <a:prstGeom prst="rect">
            <a:avLst/>
          </a:prstGeom>
        </p:spPr>
      </p:pic>
      <p:sp>
        <p:nvSpPr>
          <p:cNvPr id="27" name="Rectangle: Rounded Corners 26">
            <a:extLst>
              <a:ext uri="{FF2B5EF4-FFF2-40B4-BE49-F238E27FC236}">
                <a16:creationId xmlns:a16="http://schemas.microsoft.com/office/drawing/2014/main" id="{E64C5665-82D6-49AA-AA89-72474929BFB6}"/>
              </a:ext>
            </a:extLst>
          </p:cNvPr>
          <p:cNvSpPr/>
          <p:nvPr/>
        </p:nvSpPr>
        <p:spPr>
          <a:xfrm>
            <a:off x="2021445" y="4683007"/>
            <a:ext cx="2970433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dirty="0">
                <a:solidFill>
                  <a:schemeClr val="bg1"/>
                </a:solidFill>
              </a:rPr>
              <a:t>Overall retention rate will improve by 2% over 2021-22 baseline; gains for populations with gaps will meet or exceed gains for populations without gaps.</a:t>
            </a:r>
          </a:p>
        </p:txBody>
      </p:sp>
      <p:sp>
        <p:nvSpPr>
          <p:cNvPr id="28" name="Rectangle: Rounded Corners 27">
            <a:extLst>
              <a:ext uri="{FF2B5EF4-FFF2-40B4-BE49-F238E27FC236}">
                <a16:creationId xmlns:a16="http://schemas.microsoft.com/office/drawing/2014/main" id="{D1F96CA6-6057-4257-8CA8-B8295B74D2EC}"/>
              </a:ext>
            </a:extLst>
          </p:cNvPr>
          <p:cNvSpPr/>
          <p:nvPr/>
        </p:nvSpPr>
        <p:spPr>
          <a:xfrm>
            <a:off x="5592728" y="4683007"/>
            <a:ext cx="2835352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dirty="0">
                <a:solidFill>
                  <a:schemeClr val="bg1"/>
                </a:solidFill>
              </a:rPr>
              <a:t>Overall 3-year graduation rate will improve by 1.5% over 2021-22 baseline; gains for populations with gaps will meet or exceed gains for populations without gaps.</a:t>
            </a:r>
          </a:p>
        </p:txBody>
      </p:sp>
      <p:sp>
        <p:nvSpPr>
          <p:cNvPr id="29" name="Rectangle: Rounded Corners 28">
            <a:extLst>
              <a:ext uri="{FF2B5EF4-FFF2-40B4-BE49-F238E27FC236}">
                <a16:creationId xmlns:a16="http://schemas.microsoft.com/office/drawing/2014/main" id="{CC6DB28C-BD54-43F3-8166-AA7C60A010A7}"/>
              </a:ext>
            </a:extLst>
          </p:cNvPr>
          <p:cNvSpPr/>
          <p:nvPr/>
        </p:nvSpPr>
        <p:spPr>
          <a:xfrm>
            <a:off x="9046416" y="4683007"/>
            <a:ext cx="2835352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dirty="0">
                <a:solidFill>
                  <a:schemeClr val="bg1"/>
                </a:solidFill>
              </a:rPr>
              <a:t>The RSCC course schedule will include on-ground, online, and accelerated options for 75% of the academic inventory.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D372EC57-1069-45C4-9B55-3F71746F3C08}"/>
              </a:ext>
            </a:extLst>
          </p:cNvPr>
          <p:cNvSpPr txBox="1"/>
          <p:nvPr/>
        </p:nvSpPr>
        <p:spPr>
          <a:xfrm>
            <a:off x="318319" y="3428132"/>
            <a:ext cx="1396536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/>
              <a:t>Supporting</a:t>
            </a:r>
          </a:p>
          <a:p>
            <a:pPr algn="ctr"/>
            <a:r>
              <a:rPr lang="en-US" b="1" dirty="0"/>
              <a:t>Objectives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E0F38C37-57A1-4055-96DF-80D0D836549F}"/>
              </a:ext>
            </a:extLst>
          </p:cNvPr>
          <p:cNvSpPr txBox="1"/>
          <p:nvPr/>
        </p:nvSpPr>
        <p:spPr>
          <a:xfrm>
            <a:off x="373623" y="5648621"/>
            <a:ext cx="1285929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b="1" dirty="0"/>
              <a:t>Success</a:t>
            </a:r>
          </a:p>
          <a:p>
            <a:pPr algn="ctr"/>
            <a:r>
              <a:rPr lang="en-US" b="1" dirty="0"/>
              <a:t>Indicators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411C4785-C1DD-4756-9037-2DA120163EB7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6559" y="153755"/>
            <a:ext cx="1783284" cy="1783284"/>
          </a:xfrm>
          <a:prstGeom prst="rect">
            <a:avLst/>
          </a:prstGeom>
        </p:spPr>
      </p:pic>
      <p:pic>
        <p:nvPicPr>
          <p:cNvPr id="22" name="Graphic 21">
            <a:extLst>
              <a:ext uri="{FF2B5EF4-FFF2-40B4-BE49-F238E27FC236}">
                <a16:creationId xmlns:a16="http://schemas.microsoft.com/office/drawing/2014/main" id="{552F7EA1-45CE-40B8-985F-D4D48554B87B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8"/>
              </a:ext>
            </a:extLst>
          </a:blip>
          <a:stretch>
            <a:fillRect/>
          </a:stretch>
        </p:blipFill>
        <p:spPr>
          <a:xfrm>
            <a:off x="3293599" y="4153646"/>
            <a:ext cx="426125" cy="371701"/>
          </a:xfrm>
          <a:prstGeom prst="rect">
            <a:avLst/>
          </a:prstGeom>
        </p:spPr>
      </p:pic>
      <p:pic>
        <p:nvPicPr>
          <p:cNvPr id="23" name="Graphic 22">
            <a:extLst>
              <a:ext uri="{FF2B5EF4-FFF2-40B4-BE49-F238E27FC236}">
                <a16:creationId xmlns:a16="http://schemas.microsoft.com/office/drawing/2014/main" id="{48611AB9-B129-45F4-9FC2-0E8E239D75CA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8"/>
              </a:ext>
            </a:extLst>
          </a:blip>
          <a:stretch>
            <a:fillRect/>
          </a:stretch>
        </p:blipFill>
        <p:spPr>
          <a:xfrm>
            <a:off x="6797342" y="4153646"/>
            <a:ext cx="426125" cy="371701"/>
          </a:xfrm>
          <a:prstGeom prst="rect">
            <a:avLst/>
          </a:prstGeom>
        </p:spPr>
      </p:pic>
      <p:pic>
        <p:nvPicPr>
          <p:cNvPr id="24" name="Graphic 23">
            <a:extLst>
              <a:ext uri="{FF2B5EF4-FFF2-40B4-BE49-F238E27FC236}">
                <a16:creationId xmlns:a16="http://schemas.microsoft.com/office/drawing/2014/main" id="{08D02CD5-AC32-4D6A-A69E-A49AADE5BFB4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8"/>
              </a:ext>
            </a:extLst>
          </a:blip>
          <a:stretch>
            <a:fillRect/>
          </a:stretch>
        </p:blipFill>
        <p:spPr>
          <a:xfrm>
            <a:off x="10251030" y="4153646"/>
            <a:ext cx="426125" cy="3717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8164214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D5FFBC89-C1E7-43A0-8EDC-437A783F55D0}"/>
              </a:ext>
            </a:extLst>
          </p:cNvPr>
          <p:cNvSpPr/>
          <p:nvPr/>
        </p:nvSpPr>
        <p:spPr>
          <a:xfrm>
            <a:off x="942975" y="302234"/>
            <a:ext cx="10941969" cy="1502228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512CE333-9368-4649-A66E-9B8A8C5387D4}"/>
              </a:ext>
            </a:extLst>
          </p:cNvPr>
          <p:cNvSpPr txBox="1"/>
          <p:nvPr/>
        </p:nvSpPr>
        <p:spPr>
          <a:xfrm>
            <a:off x="2066296" y="388025"/>
            <a:ext cx="482375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58C43"/>
                </a:solidFill>
              </a:rPr>
              <a:t>Goal #2 Student Persistence and Success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14F99C66-A31F-4770-822B-45CBD9D81279}"/>
              </a:ext>
            </a:extLst>
          </p:cNvPr>
          <p:cNvSpPr txBox="1"/>
          <p:nvPr/>
        </p:nvSpPr>
        <p:spPr>
          <a:xfrm>
            <a:off x="2066296" y="771857"/>
            <a:ext cx="9363704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en-US" dirty="0">
                <a:solidFill>
                  <a:schemeClr val="bg1"/>
                </a:solidFill>
              </a:rPr>
              <a:t>Roane State will build pathways, design and deliver learning environments, and provide supportive services that will advance students’ accomplishment of their educational goals.</a:t>
            </a:r>
          </a:p>
        </p:txBody>
      </p:sp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1F149532-8128-4B87-8583-670AB7F368F1}"/>
              </a:ext>
            </a:extLst>
          </p:cNvPr>
          <p:cNvSpPr/>
          <p:nvPr/>
        </p:nvSpPr>
        <p:spPr>
          <a:xfrm>
            <a:off x="2021443" y="2128367"/>
            <a:ext cx="3657600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b="1" dirty="0">
                <a:solidFill>
                  <a:schemeClr val="bg1"/>
                </a:solidFill>
              </a:rPr>
              <a:t>Objective 2.4:</a:t>
            </a:r>
          </a:p>
          <a:p>
            <a:r>
              <a:rPr lang="en-US" sz="1300" dirty="0">
                <a:solidFill>
                  <a:schemeClr val="bg1"/>
                </a:solidFill>
              </a:rPr>
              <a:t>RSCC will close academic achievement gaps, factoring for age, gender, income, ethnicity, first-generation status, and full-time/part-time status.</a:t>
            </a:r>
          </a:p>
        </p:txBody>
      </p:sp>
      <p:sp>
        <p:nvSpPr>
          <p:cNvPr id="14" name="Rectangle: Rounded Corners 13">
            <a:extLst>
              <a:ext uri="{FF2B5EF4-FFF2-40B4-BE49-F238E27FC236}">
                <a16:creationId xmlns:a16="http://schemas.microsoft.com/office/drawing/2014/main" id="{16B4CCB2-DD04-4691-8F6E-4841CB8672B8}"/>
              </a:ext>
            </a:extLst>
          </p:cNvPr>
          <p:cNvSpPr/>
          <p:nvPr/>
        </p:nvSpPr>
        <p:spPr>
          <a:xfrm>
            <a:off x="6075537" y="2128367"/>
            <a:ext cx="3657600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b="1" dirty="0">
                <a:solidFill>
                  <a:schemeClr val="bg1"/>
                </a:solidFill>
              </a:rPr>
              <a:t>Objective 2.5:</a:t>
            </a:r>
          </a:p>
          <a:p>
            <a:r>
              <a:rPr lang="en-US" sz="1300" dirty="0">
                <a:solidFill>
                  <a:schemeClr val="bg1"/>
                </a:solidFill>
              </a:rPr>
              <a:t>RSCC will enhance the campus environment to optimize sense of belonging, inclusion, and engagement.</a:t>
            </a:r>
          </a:p>
        </p:txBody>
      </p:sp>
      <p:pic>
        <p:nvPicPr>
          <p:cNvPr id="17" name="Graphic 16">
            <a:extLst>
              <a:ext uri="{FF2B5EF4-FFF2-40B4-BE49-F238E27FC236}">
                <a16:creationId xmlns:a16="http://schemas.microsoft.com/office/drawing/2014/main" id="{CDEBD702-A6A5-4601-AE73-2714D261C094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3"/>
              </a:ext>
            </a:extLst>
          </a:blip>
          <a:stretch>
            <a:fillRect/>
          </a:stretch>
        </p:blipFill>
        <p:spPr>
          <a:xfrm>
            <a:off x="483623" y="2186333"/>
            <a:ext cx="1065928" cy="1195132"/>
          </a:xfrm>
          <a:prstGeom prst="rect">
            <a:avLst/>
          </a:prstGeom>
        </p:spPr>
      </p:pic>
      <p:pic>
        <p:nvPicPr>
          <p:cNvPr id="21" name="Graphic 20">
            <a:extLst>
              <a:ext uri="{FF2B5EF4-FFF2-40B4-BE49-F238E27FC236}">
                <a16:creationId xmlns:a16="http://schemas.microsoft.com/office/drawing/2014/main" id="{79C269BC-81F0-4AE1-87AC-8FF74B046C30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5"/>
              </a:ext>
            </a:extLst>
          </a:blip>
          <a:stretch>
            <a:fillRect/>
          </a:stretch>
        </p:blipFill>
        <p:spPr>
          <a:xfrm>
            <a:off x="648969" y="4852530"/>
            <a:ext cx="735236" cy="727204"/>
          </a:xfrm>
          <a:prstGeom prst="rect">
            <a:avLst/>
          </a:prstGeom>
        </p:spPr>
      </p:pic>
      <p:sp>
        <p:nvSpPr>
          <p:cNvPr id="27" name="Rectangle: Rounded Corners 26">
            <a:extLst>
              <a:ext uri="{FF2B5EF4-FFF2-40B4-BE49-F238E27FC236}">
                <a16:creationId xmlns:a16="http://schemas.microsoft.com/office/drawing/2014/main" id="{E64C5665-82D6-49AA-AA89-72474929BFB6}"/>
              </a:ext>
            </a:extLst>
          </p:cNvPr>
          <p:cNvSpPr/>
          <p:nvPr/>
        </p:nvSpPr>
        <p:spPr>
          <a:xfrm>
            <a:off x="2021443" y="4683007"/>
            <a:ext cx="3657600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dirty="0">
                <a:solidFill>
                  <a:schemeClr val="bg1"/>
                </a:solidFill>
              </a:rPr>
              <a:t>Achievement gaps for student populations will be reduced incrementally over the planning period in top 10 enrollment courses.</a:t>
            </a:r>
          </a:p>
        </p:txBody>
      </p:sp>
      <p:sp>
        <p:nvSpPr>
          <p:cNvPr id="28" name="Rectangle: Rounded Corners 27">
            <a:extLst>
              <a:ext uri="{FF2B5EF4-FFF2-40B4-BE49-F238E27FC236}">
                <a16:creationId xmlns:a16="http://schemas.microsoft.com/office/drawing/2014/main" id="{D1F96CA6-6057-4257-8CA8-B8295B74D2EC}"/>
              </a:ext>
            </a:extLst>
          </p:cNvPr>
          <p:cNvSpPr/>
          <p:nvPr/>
        </p:nvSpPr>
        <p:spPr>
          <a:xfrm>
            <a:off x="6075537" y="4683007"/>
            <a:ext cx="3657600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dirty="0">
                <a:solidFill>
                  <a:schemeClr val="bg1"/>
                </a:solidFill>
              </a:rPr>
              <a:t>RSCC will incrementally increase over the planning period opportunities for students to build community with other students in non-academic settings. 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D372EC57-1069-45C4-9B55-3F71746F3C08}"/>
              </a:ext>
            </a:extLst>
          </p:cNvPr>
          <p:cNvSpPr txBox="1"/>
          <p:nvPr/>
        </p:nvSpPr>
        <p:spPr>
          <a:xfrm>
            <a:off x="318319" y="3428132"/>
            <a:ext cx="1396536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/>
              <a:t>Supporting</a:t>
            </a:r>
          </a:p>
          <a:p>
            <a:pPr algn="ctr"/>
            <a:r>
              <a:rPr lang="en-US" b="1" dirty="0"/>
              <a:t>Objectives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E0F38C37-57A1-4055-96DF-80D0D836549F}"/>
              </a:ext>
            </a:extLst>
          </p:cNvPr>
          <p:cNvSpPr txBox="1"/>
          <p:nvPr/>
        </p:nvSpPr>
        <p:spPr>
          <a:xfrm>
            <a:off x="373623" y="5648621"/>
            <a:ext cx="1285929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b="1" dirty="0"/>
              <a:t>Success</a:t>
            </a:r>
          </a:p>
          <a:p>
            <a:pPr algn="ctr"/>
            <a:r>
              <a:rPr lang="en-US" b="1" dirty="0"/>
              <a:t>Indicators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411C4785-C1DD-4756-9037-2DA120163EB7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6559" y="153755"/>
            <a:ext cx="1783284" cy="1783284"/>
          </a:xfrm>
          <a:prstGeom prst="rect">
            <a:avLst/>
          </a:prstGeom>
        </p:spPr>
      </p:pic>
      <p:pic>
        <p:nvPicPr>
          <p:cNvPr id="19" name="Graphic 18">
            <a:extLst>
              <a:ext uri="{FF2B5EF4-FFF2-40B4-BE49-F238E27FC236}">
                <a16:creationId xmlns:a16="http://schemas.microsoft.com/office/drawing/2014/main" id="{6A37D142-C580-407F-AD0F-94E044366C49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8"/>
              </a:ext>
            </a:extLst>
          </a:blip>
          <a:stretch>
            <a:fillRect/>
          </a:stretch>
        </p:blipFill>
        <p:spPr>
          <a:xfrm>
            <a:off x="3637181" y="4153646"/>
            <a:ext cx="426125" cy="371701"/>
          </a:xfrm>
          <a:prstGeom prst="rect">
            <a:avLst/>
          </a:prstGeom>
        </p:spPr>
      </p:pic>
      <p:pic>
        <p:nvPicPr>
          <p:cNvPr id="20" name="Graphic 19">
            <a:extLst>
              <a:ext uri="{FF2B5EF4-FFF2-40B4-BE49-F238E27FC236}">
                <a16:creationId xmlns:a16="http://schemas.microsoft.com/office/drawing/2014/main" id="{0D5848B8-C355-4514-B095-09475B1D2116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8"/>
              </a:ext>
            </a:extLst>
          </a:blip>
          <a:stretch>
            <a:fillRect/>
          </a:stretch>
        </p:blipFill>
        <p:spPr>
          <a:xfrm>
            <a:off x="7691275" y="4153646"/>
            <a:ext cx="426125" cy="3717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2289401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Flowchart: Data 5">
            <a:extLst>
              <a:ext uri="{FF2B5EF4-FFF2-40B4-BE49-F238E27FC236}">
                <a16:creationId xmlns:a16="http://schemas.microsoft.com/office/drawing/2014/main" id="{74AD05AF-366C-42EE-AE3E-9FC2795527E5}"/>
              </a:ext>
            </a:extLst>
          </p:cNvPr>
          <p:cNvSpPr/>
          <p:nvPr/>
        </p:nvSpPr>
        <p:spPr>
          <a:xfrm>
            <a:off x="7482297" y="0"/>
            <a:ext cx="4709703" cy="6858000"/>
          </a:xfrm>
          <a:prstGeom prst="flowChartInputOutput">
            <a:avLst/>
          </a:prstGeom>
          <a:blipFill dpi="0" rotWithShape="1">
            <a:blip r:embed="rId2">
              <a:alphaModFix amt="80000"/>
              <a:grayscl/>
            </a:blip>
            <a:srcRect/>
            <a:stretch>
              <a:fillRect l="-36397" r="-71345"/>
            </a:stretch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E9D813C-F656-4787-939B-62621BE31EF2}"/>
              </a:ext>
            </a:extLst>
          </p:cNvPr>
          <p:cNvSpPr>
            <a:spLocks noGrp="1"/>
          </p:cNvSpPr>
          <p:nvPr>
            <p:ph type="title" idx="4294967295"/>
          </p:nvPr>
        </p:nvSpPr>
        <p:spPr>
          <a:xfrm>
            <a:off x="0" y="609600"/>
            <a:ext cx="9906000" cy="1905000"/>
          </a:xfrm>
        </p:spPr>
        <p:txBody>
          <a:bodyPr/>
          <a:lstStyle/>
          <a:p>
            <a:r>
              <a:rPr lang="en-US" dirty="0"/>
              <a:t> </a:t>
            </a:r>
          </a:p>
        </p:txBody>
      </p:sp>
      <p:sp>
        <p:nvSpPr>
          <p:cNvPr id="27" name="Rectangle: Rounded Corners 26">
            <a:extLst>
              <a:ext uri="{FF2B5EF4-FFF2-40B4-BE49-F238E27FC236}">
                <a16:creationId xmlns:a16="http://schemas.microsoft.com/office/drawing/2014/main" id="{E64C5665-82D6-49AA-AA89-72474929BFB6}"/>
              </a:ext>
            </a:extLst>
          </p:cNvPr>
          <p:cNvSpPr/>
          <p:nvPr/>
        </p:nvSpPr>
        <p:spPr>
          <a:xfrm>
            <a:off x="2022843" y="2131321"/>
            <a:ext cx="5197203" cy="2605453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274320" rIns="182880" rtlCol="0" anchor="t" anchorCtr="0"/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SEM Plan/Retention Strategies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Learning in Action QEP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HIP’s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Academic Alert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RSCC CARES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Student Basic Needs Resources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Data Science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ATD Knowing Your Students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D372EC57-1069-45C4-9B55-3F71746F3C08}"/>
              </a:ext>
            </a:extLst>
          </p:cNvPr>
          <p:cNvSpPr txBox="1"/>
          <p:nvPr/>
        </p:nvSpPr>
        <p:spPr>
          <a:xfrm>
            <a:off x="303880" y="3467080"/>
            <a:ext cx="1383712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b="1" dirty="0"/>
              <a:t>Supporting</a:t>
            </a:r>
            <a:br>
              <a:rPr lang="en-US" b="1" dirty="0"/>
            </a:br>
            <a:r>
              <a:rPr lang="en-US" b="1" dirty="0"/>
              <a:t>and Cross</a:t>
            </a:r>
            <a:br>
              <a:rPr lang="en-US" b="1" dirty="0"/>
            </a:br>
            <a:r>
              <a:rPr lang="en-US" b="1" dirty="0"/>
              <a:t>Cutting</a:t>
            </a:r>
          </a:p>
          <a:p>
            <a:pPr algn="ctr"/>
            <a:r>
              <a:rPr lang="en-US" b="1" dirty="0"/>
              <a:t>Initiatives</a:t>
            </a:r>
          </a:p>
        </p:txBody>
      </p:sp>
      <p:pic>
        <p:nvPicPr>
          <p:cNvPr id="10" name="Graphic 9">
            <a:extLst>
              <a:ext uri="{FF2B5EF4-FFF2-40B4-BE49-F238E27FC236}">
                <a16:creationId xmlns:a16="http://schemas.microsoft.com/office/drawing/2014/main" id="{F868C976-AC51-4311-A272-A135B846385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4"/>
              </a:ext>
            </a:extLst>
          </a:blip>
          <a:stretch>
            <a:fillRect/>
          </a:stretch>
        </p:blipFill>
        <p:spPr>
          <a:xfrm>
            <a:off x="426708" y="2234143"/>
            <a:ext cx="1138057" cy="1075405"/>
          </a:xfrm>
          <a:prstGeom prst="rect">
            <a:avLst/>
          </a:prstGeom>
        </p:spPr>
      </p:pic>
      <p:sp>
        <p:nvSpPr>
          <p:cNvPr id="11" name="Rectangle: Rounded Corners 10">
            <a:extLst>
              <a:ext uri="{FF2B5EF4-FFF2-40B4-BE49-F238E27FC236}">
                <a16:creationId xmlns:a16="http://schemas.microsoft.com/office/drawing/2014/main" id="{A9AF5758-A5FA-404D-A831-933C2D9281F9}"/>
              </a:ext>
            </a:extLst>
          </p:cNvPr>
          <p:cNvSpPr/>
          <p:nvPr/>
        </p:nvSpPr>
        <p:spPr>
          <a:xfrm>
            <a:off x="942975" y="302234"/>
            <a:ext cx="10941969" cy="1502228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7A4A5A7A-45A7-44EE-A44C-0BD9444BE47D}"/>
              </a:ext>
            </a:extLst>
          </p:cNvPr>
          <p:cNvSpPr txBox="1"/>
          <p:nvPr/>
        </p:nvSpPr>
        <p:spPr>
          <a:xfrm>
            <a:off x="2066296" y="388025"/>
            <a:ext cx="482375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58C43"/>
                </a:solidFill>
              </a:rPr>
              <a:t>Goal #2 Student Persistence and Success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694DF1C0-3AFE-4761-84B6-65052792EBA0}"/>
              </a:ext>
            </a:extLst>
          </p:cNvPr>
          <p:cNvSpPr txBox="1"/>
          <p:nvPr/>
        </p:nvSpPr>
        <p:spPr>
          <a:xfrm>
            <a:off x="2066296" y="771857"/>
            <a:ext cx="9363704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en-US" dirty="0">
                <a:solidFill>
                  <a:schemeClr val="bg1"/>
                </a:solidFill>
              </a:rPr>
              <a:t>Roane State will build pathways, design and deliver learning environments, and provide supportive services that will advance students’ accomplishment of their educational goals.</a:t>
            </a:r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CD53CA4D-1867-40CD-AD7E-8540DE2B07F4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6559" y="153755"/>
            <a:ext cx="1783284" cy="17832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1007688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D5FFBC89-C1E7-43A0-8EDC-437A783F55D0}"/>
              </a:ext>
            </a:extLst>
          </p:cNvPr>
          <p:cNvSpPr/>
          <p:nvPr/>
        </p:nvSpPr>
        <p:spPr>
          <a:xfrm>
            <a:off x="942975" y="302234"/>
            <a:ext cx="10941969" cy="1502228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512CE333-9368-4649-A66E-9B8A8C5387D4}"/>
              </a:ext>
            </a:extLst>
          </p:cNvPr>
          <p:cNvSpPr txBox="1"/>
          <p:nvPr/>
        </p:nvSpPr>
        <p:spPr>
          <a:xfrm>
            <a:off x="2066296" y="388025"/>
            <a:ext cx="593624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58C43"/>
                </a:solidFill>
              </a:rPr>
              <a:t>Goal #3: Quality Learning and Working Environment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14F99C66-A31F-4770-822B-45CBD9D81279}"/>
              </a:ext>
            </a:extLst>
          </p:cNvPr>
          <p:cNvSpPr txBox="1"/>
          <p:nvPr/>
        </p:nvSpPr>
        <p:spPr>
          <a:xfrm>
            <a:off x="2066296" y="771857"/>
            <a:ext cx="9363704" cy="7848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en-US" sz="1500" dirty="0">
                <a:solidFill>
                  <a:schemeClr val="bg1"/>
                </a:solidFill>
              </a:rPr>
              <a:t>Roane State will demonstrate excellence and institutional effectiveness through a commitment to the identification and maintenance of high standards, ongoing assessment, and continuous improvement of programs, services, facilities, personnel, and student learning.</a:t>
            </a:r>
          </a:p>
        </p:txBody>
      </p:sp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1F149532-8128-4B87-8583-670AB7F368F1}"/>
              </a:ext>
            </a:extLst>
          </p:cNvPr>
          <p:cNvSpPr/>
          <p:nvPr/>
        </p:nvSpPr>
        <p:spPr>
          <a:xfrm>
            <a:off x="2021445" y="2128367"/>
            <a:ext cx="2653289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b="1" dirty="0">
                <a:solidFill>
                  <a:schemeClr val="bg1"/>
                </a:solidFill>
              </a:rPr>
              <a:t>Objective 3.1:</a:t>
            </a:r>
          </a:p>
          <a:p>
            <a:r>
              <a:rPr lang="en-US" sz="1300" dirty="0">
                <a:solidFill>
                  <a:schemeClr val="bg1"/>
                </a:solidFill>
              </a:rPr>
              <a:t>RSCC will demonstrate evidence of effectiveness in every college unit and function.</a:t>
            </a:r>
          </a:p>
        </p:txBody>
      </p:sp>
      <p:sp>
        <p:nvSpPr>
          <p:cNvPr id="14" name="Rectangle: Rounded Corners 13">
            <a:extLst>
              <a:ext uri="{FF2B5EF4-FFF2-40B4-BE49-F238E27FC236}">
                <a16:creationId xmlns:a16="http://schemas.microsoft.com/office/drawing/2014/main" id="{16B4CCB2-DD04-4691-8F6E-4841CB8672B8}"/>
              </a:ext>
            </a:extLst>
          </p:cNvPr>
          <p:cNvSpPr/>
          <p:nvPr/>
        </p:nvSpPr>
        <p:spPr>
          <a:xfrm>
            <a:off x="5008974" y="2128367"/>
            <a:ext cx="3920956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b="1" dirty="0">
                <a:solidFill>
                  <a:schemeClr val="bg1"/>
                </a:solidFill>
              </a:rPr>
              <a:t>Objective 3.2:</a:t>
            </a:r>
          </a:p>
          <a:p>
            <a:r>
              <a:rPr lang="en-US" sz="1300" dirty="0">
                <a:solidFill>
                  <a:schemeClr val="bg1"/>
                </a:solidFill>
              </a:rPr>
              <a:t>RSCC will integrate high impact teaching and learning practices into the curriculum.</a:t>
            </a:r>
          </a:p>
        </p:txBody>
      </p:sp>
      <p:sp>
        <p:nvSpPr>
          <p:cNvPr id="15" name="Rectangle: Rounded Corners 14">
            <a:extLst>
              <a:ext uri="{FF2B5EF4-FFF2-40B4-BE49-F238E27FC236}">
                <a16:creationId xmlns:a16="http://schemas.microsoft.com/office/drawing/2014/main" id="{927DFF0C-66AC-4D70-87E7-90C0BEA40803}"/>
              </a:ext>
            </a:extLst>
          </p:cNvPr>
          <p:cNvSpPr/>
          <p:nvPr/>
        </p:nvSpPr>
        <p:spPr>
          <a:xfrm>
            <a:off x="9282793" y="2128367"/>
            <a:ext cx="2598975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b="1" dirty="0">
                <a:solidFill>
                  <a:schemeClr val="bg1"/>
                </a:solidFill>
              </a:rPr>
              <a:t>Objective 3.3:</a:t>
            </a:r>
          </a:p>
          <a:p>
            <a:r>
              <a:rPr lang="en-US" sz="1300" dirty="0">
                <a:solidFill>
                  <a:schemeClr val="bg1"/>
                </a:solidFill>
              </a:rPr>
              <a:t>RSCC will meet or exceed benchmarks for student learning.</a:t>
            </a:r>
          </a:p>
        </p:txBody>
      </p:sp>
      <p:pic>
        <p:nvPicPr>
          <p:cNvPr id="17" name="Graphic 16">
            <a:extLst>
              <a:ext uri="{FF2B5EF4-FFF2-40B4-BE49-F238E27FC236}">
                <a16:creationId xmlns:a16="http://schemas.microsoft.com/office/drawing/2014/main" id="{CDEBD702-A6A5-4601-AE73-2714D261C094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3"/>
              </a:ext>
            </a:extLst>
          </a:blip>
          <a:stretch>
            <a:fillRect/>
          </a:stretch>
        </p:blipFill>
        <p:spPr>
          <a:xfrm>
            <a:off x="483623" y="2186333"/>
            <a:ext cx="1065928" cy="1195132"/>
          </a:xfrm>
          <a:prstGeom prst="rect">
            <a:avLst/>
          </a:prstGeom>
        </p:spPr>
      </p:pic>
      <p:pic>
        <p:nvPicPr>
          <p:cNvPr id="21" name="Graphic 20">
            <a:extLst>
              <a:ext uri="{FF2B5EF4-FFF2-40B4-BE49-F238E27FC236}">
                <a16:creationId xmlns:a16="http://schemas.microsoft.com/office/drawing/2014/main" id="{79C269BC-81F0-4AE1-87AC-8FF74B046C30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5"/>
              </a:ext>
            </a:extLst>
          </a:blip>
          <a:stretch>
            <a:fillRect/>
          </a:stretch>
        </p:blipFill>
        <p:spPr>
          <a:xfrm>
            <a:off x="648969" y="4852530"/>
            <a:ext cx="735236" cy="727204"/>
          </a:xfrm>
          <a:prstGeom prst="rect">
            <a:avLst/>
          </a:prstGeom>
        </p:spPr>
      </p:pic>
      <p:sp>
        <p:nvSpPr>
          <p:cNvPr id="27" name="Rectangle: Rounded Corners 26">
            <a:extLst>
              <a:ext uri="{FF2B5EF4-FFF2-40B4-BE49-F238E27FC236}">
                <a16:creationId xmlns:a16="http://schemas.microsoft.com/office/drawing/2014/main" id="{E64C5665-82D6-49AA-AA89-72474929BFB6}"/>
              </a:ext>
            </a:extLst>
          </p:cNvPr>
          <p:cNvSpPr/>
          <p:nvPr/>
        </p:nvSpPr>
        <p:spPr>
          <a:xfrm>
            <a:off x="2021445" y="4683007"/>
            <a:ext cx="2653289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dirty="0">
                <a:solidFill>
                  <a:schemeClr val="bg1"/>
                </a:solidFill>
              </a:rPr>
              <a:t>All departments and divisions will document objectives, results, and use of results in Strategic Planning Online by the end of each planning year.</a:t>
            </a:r>
          </a:p>
        </p:txBody>
      </p:sp>
      <p:sp>
        <p:nvSpPr>
          <p:cNvPr id="28" name="Rectangle: Rounded Corners 27">
            <a:extLst>
              <a:ext uri="{FF2B5EF4-FFF2-40B4-BE49-F238E27FC236}">
                <a16:creationId xmlns:a16="http://schemas.microsoft.com/office/drawing/2014/main" id="{D1F96CA6-6057-4257-8CA8-B8295B74D2EC}"/>
              </a:ext>
            </a:extLst>
          </p:cNvPr>
          <p:cNvSpPr/>
          <p:nvPr/>
        </p:nvSpPr>
        <p:spPr>
          <a:xfrm>
            <a:off x="5008974" y="4683007"/>
            <a:ext cx="3920956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dirty="0">
                <a:solidFill>
                  <a:schemeClr val="bg1"/>
                </a:solidFill>
              </a:rPr>
              <a:t>The percentage of faculty integrating collaborative and project-based learning as part of the Learning in Action QEP will increase incrementally over the planning period; the percentage of course sections integrating other TBR recognized HIP’s will increase to 10% of all sections by the end of the planning period.</a:t>
            </a:r>
          </a:p>
        </p:txBody>
      </p:sp>
      <p:sp>
        <p:nvSpPr>
          <p:cNvPr id="29" name="Rectangle: Rounded Corners 28">
            <a:extLst>
              <a:ext uri="{FF2B5EF4-FFF2-40B4-BE49-F238E27FC236}">
                <a16:creationId xmlns:a16="http://schemas.microsoft.com/office/drawing/2014/main" id="{CC6DB28C-BD54-43F3-8166-AA7C60A010A7}"/>
              </a:ext>
            </a:extLst>
          </p:cNvPr>
          <p:cNvSpPr/>
          <p:nvPr/>
        </p:nvSpPr>
        <p:spPr>
          <a:xfrm>
            <a:off x="9293990" y="4683007"/>
            <a:ext cx="2576581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dirty="0">
                <a:solidFill>
                  <a:schemeClr val="bg1"/>
                </a:solidFill>
              </a:rPr>
              <a:t>Success Indicator: RSCC will meet or exceed academic benchmarks established in the institutional Achievement Arch.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D372EC57-1069-45C4-9B55-3F71746F3C08}"/>
              </a:ext>
            </a:extLst>
          </p:cNvPr>
          <p:cNvSpPr txBox="1"/>
          <p:nvPr/>
        </p:nvSpPr>
        <p:spPr>
          <a:xfrm>
            <a:off x="318319" y="3428132"/>
            <a:ext cx="1396536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/>
              <a:t>Supporting</a:t>
            </a:r>
          </a:p>
          <a:p>
            <a:pPr algn="ctr"/>
            <a:r>
              <a:rPr lang="en-US" b="1" dirty="0"/>
              <a:t>Objectives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E0F38C37-57A1-4055-96DF-80D0D836549F}"/>
              </a:ext>
            </a:extLst>
          </p:cNvPr>
          <p:cNvSpPr txBox="1"/>
          <p:nvPr/>
        </p:nvSpPr>
        <p:spPr>
          <a:xfrm>
            <a:off x="373623" y="5648621"/>
            <a:ext cx="1285929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b="1" dirty="0"/>
              <a:t>Success</a:t>
            </a:r>
          </a:p>
          <a:p>
            <a:pPr algn="ctr"/>
            <a:r>
              <a:rPr lang="en-US" b="1" dirty="0"/>
              <a:t>Indicators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DEC68D24-64DB-4A6C-942F-B31DE3B9A5F9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4994" y="158945"/>
            <a:ext cx="1783284" cy="1783284"/>
          </a:xfrm>
          <a:prstGeom prst="rect">
            <a:avLst/>
          </a:prstGeom>
        </p:spPr>
      </p:pic>
      <p:pic>
        <p:nvPicPr>
          <p:cNvPr id="23" name="Graphic 22">
            <a:extLst>
              <a:ext uri="{FF2B5EF4-FFF2-40B4-BE49-F238E27FC236}">
                <a16:creationId xmlns:a16="http://schemas.microsoft.com/office/drawing/2014/main" id="{C84A669D-09F3-48AF-ACC6-6E0DB05F67B5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8"/>
              </a:ext>
            </a:extLst>
          </a:blip>
          <a:stretch>
            <a:fillRect/>
          </a:stretch>
        </p:blipFill>
        <p:spPr>
          <a:xfrm>
            <a:off x="3135027" y="4153646"/>
            <a:ext cx="426125" cy="371701"/>
          </a:xfrm>
          <a:prstGeom prst="rect">
            <a:avLst/>
          </a:prstGeom>
        </p:spPr>
      </p:pic>
      <p:pic>
        <p:nvPicPr>
          <p:cNvPr id="24" name="Graphic 23">
            <a:extLst>
              <a:ext uri="{FF2B5EF4-FFF2-40B4-BE49-F238E27FC236}">
                <a16:creationId xmlns:a16="http://schemas.microsoft.com/office/drawing/2014/main" id="{3F1921F7-DD67-4ACF-A4F3-CFFE35BD8329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8"/>
              </a:ext>
            </a:extLst>
          </a:blip>
          <a:stretch>
            <a:fillRect/>
          </a:stretch>
        </p:blipFill>
        <p:spPr>
          <a:xfrm>
            <a:off x="6756390" y="4153646"/>
            <a:ext cx="426125" cy="371701"/>
          </a:xfrm>
          <a:prstGeom prst="rect">
            <a:avLst/>
          </a:prstGeom>
        </p:spPr>
      </p:pic>
      <p:pic>
        <p:nvPicPr>
          <p:cNvPr id="25" name="Graphic 24">
            <a:extLst>
              <a:ext uri="{FF2B5EF4-FFF2-40B4-BE49-F238E27FC236}">
                <a16:creationId xmlns:a16="http://schemas.microsoft.com/office/drawing/2014/main" id="{268C8465-0DA9-441D-ABD9-F2257115741A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8"/>
              </a:ext>
            </a:extLst>
          </a:blip>
          <a:stretch>
            <a:fillRect/>
          </a:stretch>
        </p:blipFill>
        <p:spPr>
          <a:xfrm>
            <a:off x="10369218" y="4153646"/>
            <a:ext cx="426125" cy="3717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8540856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D5FFBC89-C1E7-43A0-8EDC-437A783F55D0}"/>
              </a:ext>
            </a:extLst>
          </p:cNvPr>
          <p:cNvSpPr/>
          <p:nvPr/>
        </p:nvSpPr>
        <p:spPr>
          <a:xfrm>
            <a:off x="942975" y="302234"/>
            <a:ext cx="10941969" cy="1502228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512CE333-9368-4649-A66E-9B8A8C5387D4}"/>
              </a:ext>
            </a:extLst>
          </p:cNvPr>
          <p:cNvSpPr txBox="1"/>
          <p:nvPr/>
        </p:nvSpPr>
        <p:spPr>
          <a:xfrm>
            <a:off x="2066296" y="388025"/>
            <a:ext cx="593624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58C43"/>
                </a:solidFill>
              </a:rPr>
              <a:t>Goal #3: Quality Learning and Working Environment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14F99C66-A31F-4770-822B-45CBD9D81279}"/>
              </a:ext>
            </a:extLst>
          </p:cNvPr>
          <p:cNvSpPr txBox="1"/>
          <p:nvPr/>
        </p:nvSpPr>
        <p:spPr>
          <a:xfrm>
            <a:off x="2066296" y="771857"/>
            <a:ext cx="9363704" cy="7848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en-US" sz="1500" dirty="0">
                <a:solidFill>
                  <a:schemeClr val="bg1"/>
                </a:solidFill>
              </a:rPr>
              <a:t>Roane State will demonstrate excellence and institutional effectiveness through a commitment to the identification and maintenance of high standards, ongoing assessment, and continuous improvement of programs, services, facilities, personnel, and student learning.</a:t>
            </a:r>
          </a:p>
        </p:txBody>
      </p:sp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1F149532-8128-4B87-8583-670AB7F368F1}"/>
              </a:ext>
            </a:extLst>
          </p:cNvPr>
          <p:cNvSpPr/>
          <p:nvPr/>
        </p:nvSpPr>
        <p:spPr>
          <a:xfrm>
            <a:off x="1714856" y="2128368"/>
            <a:ext cx="1952243" cy="156277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b="1" dirty="0">
                <a:solidFill>
                  <a:schemeClr val="bg1"/>
                </a:solidFill>
              </a:rPr>
              <a:t>Objective 3.4:</a:t>
            </a:r>
          </a:p>
          <a:p>
            <a:r>
              <a:rPr lang="en-US" sz="1300" dirty="0">
                <a:solidFill>
                  <a:schemeClr val="bg1"/>
                </a:solidFill>
              </a:rPr>
              <a:t>RSCC will deliver high quality professional learning for employees.</a:t>
            </a:r>
          </a:p>
        </p:txBody>
      </p:sp>
      <p:sp>
        <p:nvSpPr>
          <p:cNvPr id="14" name="Rectangle: Rounded Corners 13">
            <a:extLst>
              <a:ext uri="{FF2B5EF4-FFF2-40B4-BE49-F238E27FC236}">
                <a16:creationId xmlns:a16="http://schemas.microsoft.com/office/drawing/2014/main" id="{16B4CCB2-DD04-4691-8F6E-4841CB8672B8}"/>
              </a:ext>
            </a:extLst>
          </p:cNvPr>
          <p:cNvSpPr/>
          <p:nvPr/>
        </p:nvSpPr>
        <p:spPr>
          <a:xfrm>
            <a:off x="3832405" y="2128367"/>
            <a:ext cx="1826604" cy="1608255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b="1" dirty="0">
                <a:solidFill>
                  <a:schemeClr val="bg1"/>
                </a:solidFill>
              </a:rPr>
              <a:t>Objective 3.5:</a:t>
            </a:r>
          </a:p>
          <a:p>
            <a:r>
              <a:rPr lang="en-US" sz="1300" dirty="0">
                <a:solidFill>
                  <a:schemeClr val="bg1"/>
                </a:solidFill>
              </a:rPr>
              <a:t>RSCC will recruit and retain highly qualified faculty and staff.</a:t>
            </a:r>
          </a:p>
        </p:txBody>
      </p:sp>
      <p:sp>
        <p:nvSpPr>
          <p:cNvPr id="15" name="Rectangle: Rounded Corners 14">
            <a:extLst>
              <a:ext uri="{FF2B5EF4-FFF2-40B4-BE49-F238E27FC236}">
                <a16:creationId xmlns:a16="http://schemas.microsoft.com/office/drawing/2014/main" id="{927DFF0C-66AC-4D70-87E7-90C0BEA40803}"/>
              </a:ext>
            </a:extLst>
          </p:cNvPr>
          <p:cNvSpPr/>
          <p:nvPr/>
        </p:nvSpPr>
        <p:spPr>
          <a:xfrm>
            <a:off x="6034784" y="2128367"/>
            <a:ext cx="3255972" cy="1608255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b="1" dirty="0">
                <a:solidFill>
                  <a:schemeClr val="bg1"/>
                </a:solidFill>
              </a:rPr>
              <a:t>Objective 3.6:</a:t>
            </a:r>
          </a:p>
          <a:p>
            <a:r>
              <a:rPr lang="en-US" sz="1300" dirty="0">
                <a:solidFill>
                  <a:schemeClr val="bg1"/>
                </a:solidFill>
              </a:rPr>
              <a:t>RSCC will construct and maintain facilities, equipment, and safety infrastructure to support quality learning and working environments.</a:t>
            </a:r>
          </a:p>
        </p:txBody>
      </p:sp>
      <p:pic>
        <p:nvPicPr>
          <p:cNvPr id="17" name="Graphic 16">
            <a:extLst>
              <a:ext uri="{FF2B5EF4-FFF2-40B4-BE49-F238E27FC236}">
                <a16:creationId xmlns:a16="http://schemas.microsoft.com/office/drawing/2014/main" id="{CDEBD702-A6A5-4601-AE73-2714D261C094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3"/>
              </a:ext>
            </a:extLst>
          </a:blip>
          <a:stretch>
            <a:fillRect/>
          </a:stretch>
        </p:blipFill>
        <p:spPr>
          <a:xfrm>
            <a:off x="483623" y="2186333"/>
            <a:ext cx="1065928" cy="1195132"/>
          </a:xfrm>
          <a:prstGeom prst="rect">
            <a:avLst/>
          </a:prstGeom>
        </p:spPr>
      </p:pic>
      <p:pic>
        <p:nvPicPr>
          <p:cNvPr id="21" name="Graphic 20">
            <a:extLst>
              <a:ext uri="{FF2B5EF4-FFF2-40B4-BE49-F238E27FC236}">
                <a16:creationId xmlns:a16="http://schemas.microsoft.com/office/drawing/2014/main" id="{79C269BC-81F0-4AE1-87AC-8FF74B046C30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5"/>
              </a:ext>
            </a:extLst>
          </a:blip>
          <a:stretch>
            <a:fillRect/>
          </a:stretch>
        </p:blipFill>
        <p:spPr>
          <a:xfrm>
            <a:off x="648969" y="4852530"/>
            <a:ext cx="735236" cy="727204"/>
          </a:xfrm>
          <a:prstGeom prst="rect">
            <a:avLst/>
          </a:prstGeom>
        </p:spPr>
      </p:pic>
      <p:sp>
        <p:nvSpPr>
          <p:cNvPr id="27" name="Rectangle: Rounded Corners 26">
            <a:extLst>
              <a:ext uri="{FF2B5EF4-FFF2-40B4-BE49-F238E27FC236}">
                <a16:creationId xmlns:a16="http://schemas.microsoft.com/office/drawing/2014/main" id="{E64C5665-82D6-49AA-AA89-72474929BFB6}"/>
              </a:ext>
            </a:extLst>
          </p:cNvPr>
          <p:cNvSpPr/>
          <p:nvPr/>
        </p:nvSpPr>
        <p:spPr>
          <a:xfrm>
            <a:off x="1771459" y="4336998"/>
            <a:ext cx="2026094" cy="2413757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dirty="0">
                <a:solidFill>
                  <a:schemeClr val="bg1"/>
                </a:solidFill>
              </a:rPr>
              <a:t>Short-term and long-term strategies in RSCC’s ATD Professional Learning Plan will be implemented and annually evaluated for continuous improvement.</a:t>
            </a:r>
          </a:p>
        </p:txBody>
      </p:sp>
      <p:sp>
        <p:nvSpPr>
          <p:cNvPr id="28" name="Rectangle: Rounded Corners 27">
            <a:extLst>
              <a:ext uri="{FF2B5EF4-FFF2-40B4-BE49-F238E27FC236}">
                <a16:creationId xmlns:a16="http://schemas.microsoft.com/office/drawing/2014/main" id="{D1F96CA6-6057-4257-8CA8-B8295B74D2EC}"/>
              </a:ext>
            </a:extLst>
          </p:cNvPr>
          <p:cNvSpPr/>
          <p:nvPr/>
        </p:nvSpPr>
        <p:spPr>
          <a:xfrm>
            <a:off x="4002866" y="4373720"/>
            <a:ext cx="1826604" cy="2377035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dirty="0">
                <a:solidFill>
                  <a:schemeClr val="bg1"/>
                </a:solidFill>
              </a:rPr>
              <a:t>New employees participating in onboarding welcome orientation will express positive responses to post-orientation survey.</a:t>
            </a:r>
          </a:p>
        </p:txBody>
      </p:sp>
      <p:sp>
        <p:nvSpPr>
          <p:cNvPr id="29" name="Rectangle: Rounded Corners 28">
            <a:extLst>
              <a:ext uri="{FF2B5EF4-FFF2-40B4-BE49-F238E27FC236}">
                <a16:creationId xmlns:a16="http://schemas.microsoft.com/office/drawing/2014/main" id="{CC6DB28C-BD54-43F3-8166-AA7C60A010A7}"/>
              </a:ext>
            </a:extLst>
          </p:cNvPr>
          <p:cNvSpPr/>
          <p:nvPr/>
        </p:nvSpPr>
        <p:spPr>
          <a:xfrm>
            <a:off x="6034784" y="4497385"/>
            <a:ext cx="1826604" cy="2249262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dirty="0">
                <a:solidFill>
                  <a:schemeClr val="bg1"/>
                </a:solidFill>
              </a:rPr>
              <a:t>Education and training plan for emergency procedures will be developed and implemented for all campuses.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D372EC57-1069-45C4-9B55-3F71746F3C08}"/>
              </a:ext>
            </a:extLst>
          </p:cNvPr>
          <p:cNvSpPr txBox="1"/>
          <p:nvPr/>
        </p:nvSpPr>
        <p:spPr>
          <a:xfrm>
            <a:off x="318319" y="3428132"/>
            <a:ext cx="1396536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/>
              <a:t>Supporting</a:t>
            </a:r>
          </a:p>
          <a:p>
            <a:pPr algn="ctr"/>
            <a:r>
              <a:rPr lang="en-US" b="1" dirty="0"/>
              <a:t>Objectives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E0F38C37-57A1-4055-96DF-80D0D836549F}"/>
              </a:ext>
            </a:extLst>
          </p:cNvPr>
          <p:cNvSpPr txBox="1"/>
          <p:nvPr/>
        </p:nvSpPr>
        <p:spPr>
          <a:xfrm>
            <a:off x="373623" y="5648621"/>
            <a:ext cx="1285929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b="1" dirty="0"/>
              <a:t>Success</a:t>
            </a:r>
          </a:p>
          <a:p>
            <a:pPr algn="ctr"/>
            <a:r>
              <a:rPr lang="en-US" b="1" dirty="0"/>
              <a:t>Indicators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DEC68D24-64DB-4A6C-942F-B31DE3B9A5F9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4994" y="158945"/>
            <a:ext cx="1783284" cy="1783284"/>
          </a:xfrm>
          <a:prstGeom prst="rect">
            <a:avLst/>
          </a:prstGeom>
        </p:spPr>
      </p:pic>
      <p:sp>
        <p:nvSpPr>
          <p:cNvPr id="19" name="Rectangle: Rounded Corners 18">
            <a:extLst>
              <a:ext uri="{FF2B5EF4-FFF2-40B4-BE49-F238E27FC236}">
                <a16:creationId xmlns:a16="http://schemas.microsoft.com/office/drawing/2014/main" id="{D7E0D83E-93C8-4971-A762-DCDA1E60DDE5}"/>
              </a:ext>
            </a:extLst>
          </p:cNvPr>
          <p:cNvSpPr/>
          <p:nvPr/>
        </p:nvSpPr>
        <p:spPr>
          <a:xfrm>
            <a:off x="8066703" y="4421136"/>
            <a:ext cx="1540141" cy="2325511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dirty="0">
                <a:solidFill>
                  <a:schemeClr val="bg1"/>
                </a:solidFill>
              </a:rPr>
              <a:t>Design and construction on Knox County, Cumberland County, and Fentress County will progress on schedule.</a:t>
            </a:r>
          </a:p>
        </p:txBody>
      </p:sp>
      <p:pic>
        <p:nvPicPr>
          <p:cNvPr id="36" name="Graphic 35">
            <a:extLst>
              <a:ext uri="{FF2B5EF4-FFF2-40B4-BE49-F238E27FC236}">
                <a16:creationId xmlns:a16="http://schemas.microsoft.com/office/drawing/2014/main" id="{2C0427C4-FDCA-471A-9222-BE82DBB2F099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8"/>
              </a:ext>
            </a:extLst>
          </a:blip>
          <a:stretch>
            <a:fillRect/>
          </a:stretch>
        </p:blipFill>
        <p:spPr>
          <a:xfrm>
            <a:off x="2361433" y="3829193"/>
            <a:ext cx="426125" cy="371701"/>
          </a:xfrm>
          <a:prstGeom prst="rect">
            <a:avLst/>
          </a:prstGeom>
        </p:spPr>
      </p:pic>
      <p:pic>
        <p:nvPicPr>
          <p:cNvPr id="37" name="Graphic 36">
            <a:extLst>
              <a:ext uri="{FF2B5EF4-FFF2-40B4-BE49-F238E27FC236}">
                <a16:creationId xmlns:a16="http://schemas.microsoft.com/office/drawing/2014/main" id="{06433E3B-EDE4-400B-98E0-421CF78F9504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8"/>
              </a:ext>
            </a:extLst>
          </a:blip>
          <a:stretch>
            <a:fillRect/>
          </a:stretch>
        </p:blipFill>
        <p:spPr>
          <a:xfrm>
            <a:off x="4466569" y="3875776"/>
            <a:ext cx="426125" cy="358790"/>
          </a:xfrm>
          <a:prstGeom prst="rect">
            <a:avLst/>
          </a:prstGeom>
        </p:spPr>
      </p:pic>
      <p:pic>
        <p:nvPicPr>
          <p:cNvPr id="38" name="Graphic 37">
            <a:extLst>
              <a:ext uri="{FF2B5EF4-FFF2-40B4-BE49-F238E27FC236}">
                <a16:creationId xmlns:a16="http://schemas.microsoft.com/office/drawing/2014/main" id="{F0FF69FF-5C19-45D9-AED1-8C2391761BD0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8"/>
              </a:ext>
            </a:extLst>
          </a:blip>
          <a:stretch>
            <a:fillRect/>
          </a:stretch>
        </p:blipFill>
        <p:spPr>
          <a:xfrm>
            <a:off x="8331602" y="3928526"/>
            <a:ext cx="426125" cy="371701"/>
          </a:xfrm>
          <a:prstGeom prst="rect">
            <a:avLst/>
          </a:prstGeom>
        </p:spPr>
      </p:pic>
      <p:pic>
        <p:nvPicPr>
          <p:cNvPr id="39" name="Graphic 38">
            <a:extLst>
              <a:ext uri="{FF2B5EF4-FFF2-40B4-BE49-F238E27FC236}">
                <a16:creationId xmlns:a16="http://schemas.microsoft.com/office/drawing/2014/main" id="{B16E659F-D494-479C-84F4-97804030CBC9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8"/>
              </a:ext>
            </a:extLst>
          </a:blip>
          <a:stretch>
            <a:fillRect/>
          </a:stretch>
        </p:blipFill>
        <p:spPr>
          <a:xfrm>
            <a:off x="6413959" y="3965297"/>
            <a:ext cx="426125" cy="371701"/>
          </a:xfrm>
          <a:prstGeom prst="rect">
            <a:avLst/>
          </a:prstGeom>
        </p:spPr>
      </p:pic>
      <p:sp>
        <p:nvSpPr>
          <p:cNvPr id="22" name="Rectangle: Rounded Corners 21">
            <a:extLst>
              <a:ext uri="{FF2B5EF4-FFF2-40B4-BE49-F238E27FC236}">
                <a16:creationId xmlns:a16="http://schemas.microsoft.com/office/drawing/2014/main" id="{AB3103D8-1CC8-4255-BAE5-7CF9CD9D5478}"/>
              </a:ext>
            </a:extLst>
          </p:cNvPr>
          <p:cNvSpPr/>
          <p:nvPr/>
        </p:nvSpPr>
        <p:spPr>
          <a:xfrm>
            <a:off x="9606844" y="2208911"/>
            <a:ext cx="1952243" cy="1527711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b="1" dirty="0">
                <a:solidFill>
                  <a:schemeClr val="bg1"/>
                </a:solidFill>
              </a:rPr>
              <a:t>Objective 3.7:</a:t>
            </a:r>
          </a:p>
          <a:p>
            <a:r>
              <a:rPr lang="en-US" sz="1300" dirty="0">
                <a:solidFill>
                  <a:schemeClr val="bg1"/>
                </a:solidFill>
              </a:rPr>
              <a:t>RSCC will maintain CFI score adequate to support financial health.</a:t>
            </a:r>
          </a:p>
        </p:txBody>
      </p:sp>
      <p:pic>
        <p:nvPicPr>
          <p:cNvPr id="23" name="Graphic 22">
            <a:extLst>
              <a:ext uri="{FF2B5EF4-FFF2-40B4-BE49-F238E27FC236}">
                <a16:creationId xmlns:a16="http://schemas.microsoft.com/office/drawing/2014/main" id="{703FD623-B434-46A4-BC74-01CD37D9C4F0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8"/>
              </a:ext>
            </a:extLst>
          </a:blip>
          <a:stretch>
            <a:fillRect/>
          </a:stretch>
        </p:blipFill>
        <p:spPr>
          <a:xfrm>
            <a:off x="10477009" y="3893028"/>
            <a:ext cx="426125" cy="371701"/>
          </a:xfrm>
          <a:prstGeom prst="rect">
            <a:avLst/>
          </a:prstGeom>
        </p:spPr>
      </p:pic>
      <p:sp>
        <p:nvSpPr>
          <p:cNvPr id="24" name="Rectangle: Rounded Corners 23">
            <a:extLst>
              <a:ext uri="{FF2B5EF4-FFF2-40B4-BE49-F238E27FC236}">
                <a16:creationId xmlns:a16="http://schemas.microsoft.com/office/drawing/2014/main" id="{D06A5CD6-C06A-48E0-99FF-6A761D65328D}"/>
              </a:ext>
            </a:extLst>
          </p:cNvPr>
          <p:cNvSpPr/>
          <p:nvPr/>
        </p:nvSpPr>
        <p:spPr>
          <a:xfrm>
            <a:off x="9990667" y="4497385"/>
            <a:ext cx="1659466" cy="2181227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dirty="0">
                <a:solidFill>
                  <a:schemeClr val="bg1"/>
                </a:solidFill>
              </a:rPr>
              <a:t>Composite Financial Index score exceeding TBR expected level of 3</a:t>
            </a:r>
          </a:p>
        </p:txBody>
      </p:sp>
    </p:spTree>
    <p:extLst>
      <p:ext uri="{BB962C8B-B14F-4D97-AF65-F5344CB8AC3E}">
        <p14:creationId xmlns:p14="http://schemas.microsoft.com/office/powerpoint/2010/main" val="364073637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lowchart: Data 7">
            <a:extLst>
              <a:ext uri="{FF2B5EF4-FFF2-40B4-BE49-F238E27FC236}">
                <a16:creationId xmlns:a16="http://schemas.microsoft.com/office/drawing/2014/main" id="{798BB982-83CD-4EAC-B2E0-E266DCFE7A03}"/>
              </a:ext>
            </a:extLst>
          </p:cNvPr>
          <p:cNvSpPr/>
          <p:nvPr/>
        </p:nvSpPr>
        <p:spPr>
          <a:xfrm>
            <a:off x="8002537" y="0"/>
            <a:ext cx="4189464" cy="6858000"/>
          </a:xfrm>
          <a:prstGeom prst="flowChartInputOutput">
            <a:avLst/>
          </a:prstGeom>
          <a:blipFill dpi="0" rotWithShape="1">
            <a:blip r:embed="rId2">
              <a:alphaModFix amt="80000"/>
              <a:grayscl/>
            </a:blip>
            <a:srcRect/>
            <a:stretch>
              <a:fillRect l="-80957" r="-59131"/>
            </a:stretch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E9D813C-F656-4787-939B-62621BE31EF2}"/>
              </a:ext>
            </a:extLst>
          </p:cNvPr>
          <p:cNvSpPr>
            <a:spLocks noGrp="1"/>
          </p:cNvSpPr>
          <p:nvPr>
            <p:ph type="title" idx="4294967295"/>
          </p:nvPr>
        </p:nvSpPr>
        <p:spPr>
          <a:xfrm>
            <a:off x="0" y="609600"/>
            <a:ext cx="9906000" cy="1905000"/>
          </a:xfrm>
        </p:spPr>
        <p:txBody>
          <a:bodyPr/>
          <a:lstStyle/>
          <a:p>
            <a:r>
              <a:rPr lang="en-US" dirty="0"/>
              <a:t> </a:t>
            </a:r>
          </a:p>
        </p:txBody>
      </p:sp>
      <p:sp>
        <p:nvSpPr>
          <p:cNvPr id="27" name="Rectangle: Rounded Corners 26">
            <a:extLst>
              <a:ext uri="{FF2B5EF4-FFF2-40B4-BE49-F238E27FC236}">
                <a16:creationId xmlns:a16="http://schemas.microsoft.com/office/drawing/2014/main" id="{E64C5665-82D6-49AA-AA89-72474929BFB6}"/>
              </a:ext>
            </a:extLst>
          </p:cNvPr>
          <p:cNvSpPr/>
          <p:nvPr/>
        </p:nvSpPr>
        <p:spPr>
          <a:xfrm>
            <a:off x="2022844" y="2131321"/>
            <a:ext cx="5596180" cy="4098973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274320" rIns="182880" rtlCol="0" anchor="t" anchorCtr="0"/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ATD Professional Learning Plan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Innovations in Teaching and Learning Committee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Learning In Action QEP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TBR Grants (SERS/Course Revitalization)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OER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SACSCOC and Program Accreditation/Academic Audit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TBR Capital Projects Process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Partnership with RSCC Foundation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TBR Safety Initiatives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New Faculty Academy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President’s Mini-Grants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D372EC57-1069-45C4-9B55-3F71746F3C08}"/>
              </a:ext>
            </a:extLst>
          </p:cNvPr>
          <p:cNvSpPr txBox="1"/>
          <p:nvPr/>
        </p:nvSpPr>
        <p:spPr>
          <a:xfrm>
            <a:off x="303880" y="3467080"/>
            <a:ext cx="1383712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b="1" dirty="0"/>
              <a:t>Supporting</a:t>
            </a:r>
            <a:br>
              <a:rPr lang="en-US" b="1" dirty="0"/>
            </a:br>
            <a:r>
              <a:rPr lang="en-US" b="1" dirty="0"/>
              <a:t>and Cross</a:t>
            </a:r>
            <a:br>
              <a:rPr lang="en-US" b="1" dirty="0"/>
            </a:br>
            <a:r>
              <a:rPr lang="en-US" b="1" dirty="0"/>
              <a:t>Cutting</a:t>
            </a:r>
          </a:p>
          <a:p>
            <a:pPr algn="ctr"/>
            <a:r>
              <a:rPr lang="en-US" b="1" dirty="0"/>
              <a:t>Initiatives</a:t>
            </a:r>
          </a:p>
        </p:txBody>
      </p:sp>
      <p:pic>
        <p:nvPicPr>
          <p:cNvPr id="10" name="Graphic 9">
            <a:extLst>
              <a:ext uri="{FF2B5EF4-FFF2-40B4-BE49-F238E27FC236}">
                <a16:creationId xmlns:a16="http://schemas.microsoft.com/office/drawing/2014/main" id="{F868C976-AC51-4311-A272-A135B846385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4"/>
              </a:ext>
            </a:extLst>
          </a:blip>
          <a:stretch>
            <a:fillRect/>
          </a:stretch>
        </p:blipFill>
        <p:spPr>
          <a:xfrm>
            <a:off x="426708" y="2234143"/>
            <a:ext cx="1138057" cy="1075405"/>
          </a:xfrm>
          <a:prstGeom prst="rect">
            <a:avLst/>
          </a:prstGeom>
        </p:spPr>
      </p:pic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23A8B95E-AC35-4BBD-9AEB-F7830722BB6B}"/>
              </a:ext>
            </a:extLst>
          </p:cNvPr>
          <p:cNvSpPr/>
          <p:nvPr/>
        </p:nvSpPr>
        <p:spPr>
          <a:xfrm>
            <a:off x="942975" y="302234"/>
            <a:ext cx="10941969" cy="1502228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2B47BBD4-2860-4A06-AFAB-98DC62E32706}"/>
              </a:ext>
            </a:extLst>
          </p:cNvPr>
          <p:cNvSpPr txBox="1"/>
          <p:nvPr/>
        </p:nvSpPr>
        <p:spPr>
          <a:xfrm>
            <a:off x="2066296" y="388025"/>
            <a:ext cx="593624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58C43"/>
                </a:solidFill>
              </a:rPr>
              <a:t>Goal #3: Quality Learning and Working Environment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A35AAF9D-12B5-4627-A91E-7E588C8C49DB}"/>
              </a:ext>
            </a:extLst>
          </p:cNvPr>
          <p:cNvSpPr txBox="1"/>
          <p:nvPr/>
        </p:nvSpPr>
        <p:spPr>
          <a:xfrm>
            <a:off x="2066296" y="771857"/>
            <a:ext cx="9363704" cy="7848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en-US" sz="1500" dirty="0">
                <a:solidFill>
                  <a:schemeClr val="bg1"/>
                </a:solidFill>
              </a:rPr>
              <a:t>Roane State will demonstrate excellence and institutional effectiveness through a commitment to the identification and maintenance of high standards, ongoing assessment, and continuous improvement of programs, services, facilities, personnel, and student learning.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C4BDC694-1F36-45E5-918E-6F1CB90E0C86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4994" y="158945"/>
            <a:ext cx="1783284" cy="17832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3361008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D5FFBC89-C1E7-43A0-8EDC-437A783F55D0}"/>
              </a:ext>
            </a:extLst>
          </p:cNvPr>
          <p:cNvSpPr/>
          <p:nvPr/>
        </p:nvSpPr>
        <p:spPr>
          <a:xfrm>
            <a:off x="942975" y="302234"/>
            <a:ext cx="10941969" cy="1502228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512CE333-9368-4649-A66E-9B8A8C5387D4}"/>
              </a:ext>
            </a:extLst>
          </p:cNvPr>
          <p:cNvSpPr txBox="1"/>
          <p:nvPr/>
        </p:nvSpPr>
        <p:spPr>
          <a:xfrm>
            <a:off x="2066296" y="388025"/>
            <a:ext cx="660148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58C43"/>
                </a:solidFill>
              </a:rPr>
              <a:t>Goal #4: Community Vitality and Workforce Development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14F99C66-A31F-4770-822B-45CBD9D81279}"/>
              </a:ext>
            </a:extLst>
          </p:cNvPr>
          <p:cNvSpPr txBox="1"/>
          <p:nvPr/>
        </p:nvSpPr>
        <p:spPr>
          <a:xfrm>
            <a:off x="2066296" y="771857"/>
            <a:ext cx="9363704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en-US" dirty="0">
                <a:solidFill>
                  <a:schemeClr val="bg1"/>
                </a:solidFill>
              </a:rPr>
              <a:t>Roane State will work to promote community vitality and workforce development through outreach for the establishment of collaborative, entrepreneurial, and innovative partnerships and initiatives.</a:t>
            </a:r>
          </a:p>
        </p:txBody>
      </p:sp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1F149532-8128-4B87-8583-670AB7F368F1}"/>
              </a:ext>
            </a:extLst>
          </p:cNvPr>
          <p:cNvSpPr/>
          <p:nvPr/>
        </p:nvSpPr>
        <p:spPr>
          <a:xfrm>
            <a:off x="2021445" y="2128367"/>
            <a:ext cx="3210513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b="1" dirty="0">
                <a:solidFill>
                  <a:schemeClr val="bg1"/>
                </a:solidFill>
              </a:rPr>
              <a:t>Objective 4.1:</a:t>
            </a:r>
          </a:p>
          <a:p>
            <a:r>
              <a:rPr lang="en-US" sz="1300" dirty="0">
                <a:solidFill>
                  <a:schemeClr val="bg1"/>
                </a:solidFill>
              </a:rPr>
              <a:t>RSCC will utilize education and business/industry partnerships to support enhanced community and workforce development.</a:t>
            </a:r>
          </a:p>
        </p:txBody>
      </p:sp>
      <p:sp>
        <p:nvSpPr>
          <p:cNvPr id="14" name="Rectangle: Rounded Corners 13">
            <a:extLst>
              <a:ext uri="{FF2B5EF4-FFF2-40B4-BE49-F238E27FC236}">
                <a16:creationId xmlns:a16="http://schemas.microsoft.com/office/drawing/2014/main" id="{16B4CCB2-DD04-4691-8F6E-4841CB8672B8}"/>
              </a:ext>
            </a:extLst>
          </p:cNvPr>
          <p:cNvSpPr/>
          <p:nvPr/>
        </p:nvSpPr>
        <p:spPr>
          <a:xfrm>
            <a:off x="5729520" y="2128367"/>
            <a:ext cx="2835352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b="1" dirty="0">
                <a:solidFill>
                  <a:schemeClr val="bg1"/>
                </a:solidFill>
              </a:rPr>
              <a:t>Objective 4.2:</a:t>
            </a:r>
          </a:p>
          <a:p>
            <a:r>
              <a:rPr lang="en-US" sz="1300" dirty="0">
                <a:solidFill>
                  <a:schemeClr val="bg1"/>
                </a:solidFill>
              </a:rPr>
              <a:t>RSCC will increase work-based opportunities for career program students.</a:t>
            </a:r>
          </a:p>
        </p:txBody>
      </p:sp>
      <p:sp>
        <p:nvSpPr>
          <p:cNvPr id="15" name="Rectangle: Rounded Corners 14">
            <a:extLst>
              <a:ext uri="{FF2B5EF4-FFF2-40B4-BE49-F238E27FC236}">
                <a16:creationId xmlns:a16="http://schemas.microsoft.com/office/drawing/2014/main" id="{927DFF0C-66AC-4D70-87E7-90C0BEA40803}"/>
              </a:ext>
            </a:extLst>
          </p:cNvPr>
          <p:cNvSpPr/>
          <p:nvPr/>
        </p:nvSpPr>
        <p:spPr>
          <a:xfrm>
            <a:off x="9046416" y="2128367"/>
            <a:ext cx="2835352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b="1" dirty="0">
                <a:solidFill>
                  <a:schemeClr val="bg1"/>
                </a:solidFill>
              </a:rPr>
              <a:t>Objective 4.3:</a:t>
            </a:r>
          </a:p>
          <a:p>
            <a:r>
              <a:rPr lang="en-US" sz="1300" dirty="0">
                <a:solidFill>
                  <a:schemeClr val="bg1"/>
                </a:solidFill>
              </a:rPr>
              <a:t>RSCC will provide multiple options for workforce training and preparation.</a:t>
            </a:r>
          </a:p>
        </p:txBody>
      </p:sp>
      <p:pic>
        <p:nvPicPr>
          <p:cNvPr id="17" name="Graphic 16">
            <a:extLst>
              <a:ext uri="{FF2B5EF4-FFF2-40B4-BE49-F238E27FC236}">
                <a16:creationId xmlns:a16="http://schemas.microsoft.com/office/drawing/2014/main" id="{CDEBD702-A6A5-4601-AE73-2714D261C094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3"/>
              </a:ext>
            </a:extLst>
          </a:blip>
          <a:stretch>
            <a:fillRect/>
          </a:stretch>
        </p:blipFill>
        <p:spPr>
          <a:xfrm>
            <a:off x="483623" y="2186333"/>
            <a:ext cx="1065928" cy="1195132"/>
          </a:xfrm>
          <a:prstGeom prst="rect">
            <a:avLst/>
          </a:prstGeom>
        </p:spPr>
      </p:pic>
      <p:pic>
        <p:nvPicPr>
          <p:cNvPr id="21" name="Graphic 20">
            <a:extLst>
              <a:ext uri="{FF2B5EF4-FFF2-40B4-BE49-F238E27FC236}">
                <a16:creationId xmlns:a16="http://schemas.microsoft.com/office/drawing/2014/main" id="{79C269BC-81F0-4AE1-87AC-8FF74B046C30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5"/>
              </a:ext>
            </a:extLst>
          </a:blip>
          <a:stretch>
            <a:fillRect/>
          </a:stretch>
        </p:blipFill>
        <p:spPr>
          <a:xfrm>
            <a:off x="648969" y="4852530"/>
            <a:ext cx="735236" cy="727204"/>
          </a:xfrm>
          <a:prstGeom prst="rect">
            <a:avLst/>
          </a:prstGeom>
        </p:spPr>
      </p:pic>
      <p:sp>
        <p:nvSpPr>
          <p:cNvPr id="27" name="Rectangle: Rounded Corners 26">
            <a:extLst>
              <a:ext uri="{FF2B5EF4-FFF2-40B4-BE49-F238E27FC236}">
                <a16:creationId xmlns:a16="http://schemas.microsoft.com/office/drawing/2014/main" id="{E64C5665-82D6-49AA-AA89-72474929BFB6}"/>
              </a:ext>
            </a:extLst>
          </p:cNvPr>
          <p:cNvSpPr/>
          <p:nvPr/>
        </p:nvSpPr>
        <p:spPr>
          <a:xfrm>
            <a:off x="2021445" y="4683007"/>
            <a:ext cx="3210513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dirty="0">
                <a:solidFill>
                  <a:schemeClr val="bg1"/>
                </a:solidFill>
              </a:rPr>
              <a:t>TCAT diploma graduates transitioning to RSCC to follow new educational pathways will increase incrementally over the planning period.</a:t>
            </a:r>
          </a:p>
        </p:txBody>
      </p:sp>
      <p:sp>
        <p:nvSpPr>
          <p:cNvPr id="28" name="Rectangle: Rounded Corners 27">
            <a:extLst>
              <a:ext uri="{FF2B5EF4-FFF2-40B4-BE49-F238E27FC236}">
                <a16:creationId xmlns:a16="http://schemas.microsoft.com/office/drawing/2014/main" id="{D1F96CA6-6057-4257-8CA8-B8295B74D2EC}"/>
              </a:ext>
            </a:extLst>
          </p:cNvPr>
          <p:cNvSpPr/>
          <p:nvPr/>
        </p:nvSpPr>
        <p:spPr>
          <a:xfrm>
            <a:off x="5729520" y="4683007"/>
            <a:ext cx="2835352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dirty="0">
                <a:solidFill>
                  <a:schemeClr val="bg1"/>
                </a:solidFill>
              </a:rPr>
              <a:t>Internship and apprenticeship opportunities offered to career program students will increase incrementally over the planning period.</a:t>
            </a:r>
          </a:p>
        </p:txBody>
      </p:sp>
      <p:sp>
        <p:nvSpPr>
          <p:cNvPr id="29" name="Rectangle: Rounded Corners 28">
            <a:extLst>
              <a:ext uri="{FF2B5EF4-FFF2-40B4-BE49-F238E27FC236}">
                <a16:creationId xmlns:a16="http://schemas.microsoft.com/office/drawing/2014/main" id="{CC6DB28C-BD54-43F3-8166-AA7C60A010A7}"/>
              </a:ext>
            </a:extLst>
          </p:cNvPr>
          <p:cNvSpPr/>
          <p:nvPr/>
        </p:nvSpPr>
        <p:spPr>
          <a:xfrm>
            <a:off x="9046416" y="4683007"/>
            <a:ext cx="2835352" cy="1905000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82880" tIns="45720" rIns="182880" bIns="0" rtlCol="0" anchor="t" anchorCtr="0"/>
          <a:lstStyle/>
          <a:p>
            <a:r>
              <a:rPr lang="en-US" sz="1300" dirty="0">
                <a:solidFill>
                  <a:schemeClr val="bg1"/>
                </a:solidFill>
              </a:rPr>
              <a:t>RSCC will develop new competency-based training based on business/industry needs that can be delivered as non-degree and degree credit offerings.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D372EC57-1069-45C4-9B55-3F71746F3C08}"/>
              </a:ext>
            </a:extLst>
          </p:cNvPr>
          <p:cNvSpPr txBox="1"/>
          <p:nvPr/>
        </p:nvSpPr>
        <p:spPr>
          <a:xfrm>
            <a:off x="318319" y="3428132"/>
            <a:ext cx="1396536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/>
              <a:t>Supporting</a:t>
            </a:r>
          </a:p>
          <a:p>
            <a:pPr algn="ctr"/>
            <a:r>
              <a:rPr lang="en-US" b="1" dirty="0"/>
              <a:t>Objectives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E0F38C37-57A1-4055-96DF-80D0D836549F}"/>
              </a:ext>
            </a:extLst>
          </p:cNvPr>
          <p:cNvSpPr txBox="1"/>
          <p:nvPr/>
        </p:nvSpPr>
        <p:spPr>
          <a:xfrm>
            <a:off x="373623" y="5648621"/>
            <a:ext cx="1285929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b="1" dirty="0"/>
              <a:t>Success</a:t>
            </a:r>
          </a:p>
          <a:p>
            <a:pPr algn="ctr"/>
            <a:r>
              <a:rPr lang="en-US" b="1" dirty="0"/>
              <a:t>Indicators</a:t>
            </a:r>
          </a:p>
        </p:txBody>
      </p:sp>
      <p:pic>
        <p:nvPicPr>
          <p:cNvPr id="33" name="Graphic 32">
            <a:extLst>
              <a:ext uri="{FF2B5EF4-FFF2-40B4-BE49-F238E27FC236}">
                <a16:creationId xmlns:a16="http://schemas.microsoft.com/office/drawing/2014/main" id="{E6C204C6-6F92-4E94-913A-127094730FF6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7"/>
              </a:ext>
            </a:extLst>
          </a:blip>
          <a:stretch>
            <a:fillRect/>
          </a:stretch>
        </p:blipFill>
        <p:spPr>
          <a:xfrm>
            <a:off x="3413639" y="4153646"/>
            <a:ext cx="426125" cy="371701"/>
          </a:xfrm>
          <a:prstGeom prst="rect">
            <a:avLst/>
          </a:prstGeom>
        </p:spPr>
      </p:pic>
      <p:pic>
        <p:nvPicPr>
          <p:cNvPr id="34" name="Graphic 33">
            <a:extLst>
              <a:ext uri="{FF2B5EF4-FFF2-40B4-BE49-F238E27FC236}">
                <a16:creationId xmlns:a16="http://schemas.microsoft.com/office/drawing/2014/main" id="{5FCFE208-2566-4519-8900-E9E4A0C793C2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7"/>
              </a:ext>
            </a:extLst>
          </a:blip>
          <a:stretch>
            <a:fillRect/>
          </a:stretch>
        </p:blipFill>
        <p:spPr>
          <a:xfrm>
            <a:off x="6934134" y="4153646"/>
            <a:ext cx="426125" cy="371701"/>
          </a:xfrm>
          <a:prstGeom prst="rect">
            <a:avLst/>
          </a:prstGeom>
        </p:spPr>
      </p:pic>
      <p:pic>
        <p:nvPicPr>
          <p:cNvPr id="35" name="Graphic 34">
            <a:extLst>
              <a:ext uri="{FF2B5EF4-FFF2-40B4-BE49-F238E27FC236}">
                <a16:creationId xmlns:a16="http://schemas.microsoft.com/office/drawing/2014/main" id="{0149707A-3CA1-4AF1-A92B-6A4112FDC2C8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7"/>
              </a:ext>
            </a:extLst>
          </a:blip>
          <a:stretch>
            <a:fillRect/>
          </a:stretch>
        </p:blipFill>
        <p:spPr>
          <a:xfrm>
            <a:off x="10251030" y="4153646"/>
            <a:ext cx="426125" cy="371701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2CA5881E-A9C2-429C-83E5-776DFC4A24AE}"/>
              </a:ext>
            </a:extLst>
          </p:cNvPr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9772" y="160965"/>
            <a:ext cx="1783284" cy="17832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7843924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Flowchart: Data 11">
            <a:extLst>
              <a:ext uri="{FF2B5EF4-FFF2-40B4-BE49-F238E27FC236}">
                <a16:creationId xmlns:a16="http://schemas.microsoft.com/office/drawing/2014/main" id="{9F799A00-39E4-462B-9C9E-E8CEFBEB57E9}"/>
              </a:ext>
            </a:extLst>
          </p:cNvPr>
          <p:cNvSpPr>
            <a:spLocks/>
          </p:cNvSpPr>
          <p:nvPr/>
        </p:nvSpPr>
        <p:spPr>
          <a:xfrm>
            <a:off x="8006544" y="0"/>
            <a:ext cx="4185456" cy="6858000"/>
          </a:xfrm>
          <a:prstGeom prst="flowChartInputOutput">
            <a:avLst/>
          </a:prstGeom>
          <a:blipFill dpi="0" rotWithShape="1">
            <a:blip r:embed="rId2">
              <a:alphaModFix amt="80000"/>
              <a:grayscl/>
            </a:blip>
            <a:srcRect/>
            <a:stretch>
              <a:fillRect l="-81084" r="-33017"/>
            </a:stretch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E9D813C-F656-4787-939B-62621BE31EF2}"/>
              </a:ext>
            </a:extLst>
          </p:cNvPr>
          <p:cNvSpPr>
            <a:spLocks noGrp="1"/>
          </p:cNvSpPr>
          <p:nvPr>
            <p:ph type="title" idx="4294967295"/>
          </p:nvPr>
        </p:nvSpPr>
        <p:spPr>
          <a:xfrm>
            <a:off x="0" y="609600"/>
            <a:ext cx="9906000" cy="1905000"/>
          </a:xfrm>
        </p:spPr>
        <p:txBody>
          <a:bodyPr/>
          <a:lstStyle/>
          <a:p>
            <a:r>
              <a:rPr lang="en-US" dirty="0"/>
              <a:t> </a:t>
            </a:r>
          </a:p>
        </p:txBody>
      </p:sp>
      <p:sp>
        <p:nvSpPr>
          <p:cNvPr id="27" name="Rectangle: Rounded Corners 26">
            <a:extLst>
              <a:ext uri="{FF2B5EF4-FFF2-40B4-BE49-F238E27FC236}">
                <a16:creationId xmlns:a16="http://schemas.microsoft.com/office/drawing/2014/main" id="{E64C5665-82D6-49AA-AA89-72474929BFB6}"/>
              </a:ext>
            </a:extLst>
          </p:cNvPr>
          <p:cNvSpPr/>
          <p:nvPr/>
        </p:nvSpPr>
        <p:spPr>
          <a:xfrm>
            <a:off x="2022844" y="2131321"/>
            <a:ext cx="5860873" cy="2904111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274320" rIns="182880" rtlCol="0" anchor="t" anchorCtr="0"/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Skills USA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NACCE Partnerships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TN Small Business Development Center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Partnerships for Transfer Pathways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Partnerships for Workforce Development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Apprenticeship Program Development and Expansion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Competency-Based Education/Non-Credit to Credit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D372EC57-1069-45C4-9B55-3F71746F3C08}"/>
              </a:ext>
            </a:extLst>
          </p:cNvPr>
          <p:cNvSpPr txBox="1"/>
          <p:nvPr/>
        </p:nvSpPr>
        <p:spPr>
          <a:xfrm>
            <a:off x="303880" y="3429756"/>
            <a:ext cx="1383712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b="1" dirty="0"/>
              <a:t>Supporting</a:t>
            </a:r>
            <a:br>
              <a:rPr lang="en-US" b="1" dirty="0"/>
            </a:br>
            <a:r>
              <a:rPr lang="en-US" b="1" dirty="0"/>
              <a:t>and Cross</a:t>
            </a:r>
            <a:br>
              <a:rPr lang="en-US" b="1" dirty="0"/>
            </a:br>
            <a:r>
              <a:rPr lang="en-US" b="1" dirty="0"/>
              <a:t>Cutting</a:t>
            </a:r>
          </a:p>
          <a:p>
            <a:pPr algn="ctr"/>
            <a:r>
              <a:rPr lang="en-US" b="1" dirty="0"/>
              <a:t>Initiatives</a:t>
            </a:r>
          </a:p>
        </p:txBody>
      </p:sp>
      <p:pic>
        <p:nvPicPr>
          <p:cNvPr id="10" name="Graphic 9">
            <a:extLst>
              <a:ext uri="{FF2B5EF4-FFF2-40B4-BE49-F238E27FC236}">
                <a16:creationId xmlns:a16="http://schemas.microsoft.com/office/drawing/2014/main" id="{F868C976-AC51-4311-A272-A135B846385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4"/>
              </a:ext>
            </a:extLst>
          </a:blip>
          <a:stretch>
            <a:fillRect/>
          </a:stretch>
        </p:blipFill>
        <p:spPr>
          <a:xfrm>
            <a:off x="426708" y="2196819"/>
            <a:ext cx="1138057" cy="1075405"/>
          </a:xfrm>
          <a:prstGeom prst="rect">
            <a:avLst/>
          </a:prstGeom>
        </p:spPr>
      </p:pic>
      <p:sp>
        <p:nvSpPr>
          <p:cNvPr id="19" name="Rectangle: Rounded Corners 18">
            <a:extLst>
              <a:ext uri="{FF2B5EF4-FFF2-40B4-BE49-F238E27FC236}">
                <a16:creationId xmlns:a16="http://schemas.microsoft.com/office/drawing/2014/main" id="{C0C39348-4093-494C-91C1-965B0783E5D4}"/>
              </a:ext>
            </a:extLst>
          </p:cNvPr>
          <p:cNvSpPr/>
          <p:nvPr/>
        </p:nvSpPr>
        <p:spPr>
          <a:xfrm>
            <a:off x="942975" y="302234"/>
            <a:ext cx="10941969" cy="1502228"/>
          </a:xfrm>
          <a:prstGeom prst="round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4D8F7CB5-E8F9-4403-A7C3-9AD24BF5742C}"/>
              </a:ext>
            </a:extLst>
          </p:cNvPr>
          <p:cNvSpPr txBox="1"/>
          <p:nvPr/>
        </p:nvSpPr>
        <p:spPr>
          <a:xfrm>
            <a:off x="2066296" y="388025"/>
            <a:ext cx="660148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258C43"/>
                </a:solidFill>
              </a:rPr>
              <a:t>Goal #4: Community Vitality and Workforce Development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FACD2F95-7CAE-4C18-A342-F3A5D50BCEE3}"/>
              </a:ext>
            </a:extLst>
          </p:cNvPr>
          <p:cNvSpPr txBox="1"/>
          <p:nvPr/>
        </p:nvSpPr>
        <p:spPr>
          <a:xfrm>
            <a:off x="2066296" y="771857"/>
            <a:ext cx="9363704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en-US" dirty="0">
                <a:solidFill>
                  <a:schemeClr val="bg1"/>
                </a:solidFill>
              </a:rPr>
              <a:t>Roane State will work to promote community vitality and workforce development through outreach for the establishment of collaborative, entrepreneurial, and innovative partnerships and initiatives.</a:t>
            </a:r>
          </a:p>
        </p:txBody>
      </p:sp>
      <p:pic>
        <p:nvPicPr>
          <p:cNvPr id="22" name="Picture 21">
            <a:extLst>
              <a:ext uri="{FF2B5EF4-FFF2-40B4-BE49-F238E27FC236}">
                <a16:creationId xmlns:a16="http://schemas.microsoft.com/office/drawing/2014/main" id="{6709CAC3-D79B-4988-8C7E-F68436F84726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9772" y="160965"/>
            <a:ext cx="1783284" cy="17832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90330616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id="{E45D92AF-F052-4C49-B8CE-CA49E4251545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blipFill dpi="0" rotWithShape="1">
            <a:blip r:embed="rId2">
              <a:alphaModFix amt="41000"/>
            </a:blip>
            <a:srcRect/>
            <a:stretch>
              <a:fillRect/>
            </a:stretch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53D011AC-6CD9-4CE7-9EE9-8955DA544CF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16316" y="1812835"/>
            <a:ext cx="4559369" cy="1170289"/>
          </a:xfrm>
          <a:prstGeom prst="rect">
            <a:avLst/>
          </a:prstGeom>
        </p:spPr>
      </p:pic>
      <p:sp>
        <p:nvSpPr>
          <p:cNvPr id="7" name="Rectangle 6">
            <a:extLst>
              <a:ext uri="{FF2B5EF4-FFF2-40B4-BE49-F238E27FC236}">
                <a16:creationId xmlns:a16="http://schemas.microsoft.com/office/drawing/2014/main" id="{CC1D44D4-2A20-4426-9A2D-BC108C81E749}"/>
              </a:ext>
            </a:extLst>
          </p:cNvPr>
          <p:cNvSpPr/>
          <p:nvPr/>
        </p:nvSpPr>
        <p:spPr>
          <a:xfrm>
            <a:off x="0" y="3408261"/>
            <a:ext cx="12192000" cy="1240403"/>
          </a:xfrm>
          <a:prstGeom prst="rect">
            <a:avLst/>
          </a:prstGeom>
          <a:solidFill>
            <a:schemeClr val="bg1">
              <a:alpha val="52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A3272B18-E111-4F81-A316-3D1D135C7356}"/>
              </a:ext>
            </a:extLst>
          </p:cNvPr>
          <p:cNvSpPr txBox="1"/>
          <p:nvPr/>
        </p:nvSpPr>
        <p:spPr>
          <a:xfrm>
            <a:off x="1090428" y="3766852"/>
            <a:ext cx="1001114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b="1" dirty="0"/>
              <a:t>Planning for the Future, Focused on Student Success.</a:t>
            </a:r>
          </a:p>
        </p:txBody>
      </p:sp>
    </p:spTree>
    <p:extLst>
      <p:ext uri="{BB962C8B-B14F-4D97-AF65-F5344CB8AC3E}">
        <p14:creationId xmlns:p14="http://schemas.microsoft.com/office/powerpoint/2010/main" val="2637402559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Mesh">
  <a:themeElements>
    <a:clrScheme name="Mesh">
      <a:dk1>
        <a:sysClr val="windowText" lastClr="000000"/>
      </a:dk1>
      <a:lt1>
        <a:sysClr val="window" lastClr="FFFFFF"/>
      </a:lt1>
      <a:dk2>
        <a:srgbClr val="363D46"/>
      </a:dk2>
      <a:lt2>
        <a:srgbClr val="EBEBEB"/>
      </a:lt2>
      <a:accent1>
        <a:srgbClr val="6F6F6F"/>
      </a:accent1>
      <a:accent2>
        <a:srgbClr val="BFBFA5"/>
      </a:accent2>
      <a:accent3>
        <a:srgbClr val="DCD084"/>
      </a:accent3>
      <a:accent4>
        <a:srgbClr val="E7BF5F"/>
      </a:accent4>
      <a:accent5>
        <a:srgbClr val="E9A039"/>
      </a:accent5>
      <a:accent6>
        <a:srgbClr val="CF7133"/>
      </a:accent6>
      <a:hlink>
        <a:srgbClr val="F28943"/>
      </a:hlink>
      <a:folHlink>
        <a:srgbClr val="F1B76C"/>
      </a:folHlink>
    </a:clrScheme>
    <a:fontScheme name="Mesh">
      <a:majorFont>
        <a:latin typeface="Century Gothic" panose="020B0502020202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Mesh">
      <a:fillStyleLst>
        <a:solidFill>
          <a:schemeClr val="phClr"/>
        </a:solidFill>
        <a:gradFill rotWithShape="1">
          <a:gsLst>
            <a:gs pos="0">
              <a:schemeClr val="phClr">
                <a:tint val="60000"/>
                <a:lumMod val="110000"/>
              </a:schemeClr>
            </a:gs>
            <a:gs pos="100000">
              <a:schemeClr val="phClr">
                <a:tint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4000"/>
              </a:schemeClr>
            </a:gs>
            <a:gs pos="100000">
              <a:schemeClr val="phClr">
                <a:shade val="84000"/>
                <a:lumMod val="8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innerShdw blurRad="50800" dist="25400" dir="13500000">
              <a:srgbClr val="000000">
                <a:alpha val="55000"/>
              </a:srgbClr>
            </a:innerShdw>
          </a:effectLst>
        </a:effectStyle>
        <a:effectStyle>
          <a:effectLst>
            <a:outerShdw blurRad="50800" dist="38100" dir="5400000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>
            <a:bevelT w="25400" h="25400" prst="slope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64000"/>
                <a:lumMod val="98000"/>
              </a:schemeClr>
            </a:gs>
          </a:gsLst>
          <a:lin ang="5400000" scaled="0"/>
        </a:gradFill>
        <a:blipFill rotWithShape="1">
          <a:blip xmlns:r="http://schemas.openxmlformats.org/officeDocument/2006/relationships" r:embed="rId1">
            <a:duotone>
              <a:schemeClr val="phClr">
                <a:shade val="28000"/>
                <a:satMod val="94000"/>
                <a:lumMod val="20000"/>
              </a:schemeClr>
              <a:schemeClr val="phClr">
                <a:tint val="94000"/>
                <a:shade val="84000"/>
                <a:satMod val="148000"/>
                <a:lumMod val="114000"/>
              </a:schemeClr>
            </a:duotone>
          </a:blip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Mesh" id="{789EC3FE-34FD-429C-9918-760025E6C145}" vid="{B8BE45C0-8141-4D58-8C71-A009BC26FBBB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7F55A60888F6E547B2CF1D4901BCFB9C" ma:contentTypeVersion="14" ma:contentTypeDescription="Create a new document." ma:contentTypeScope="" ma:versionID="489aa0fa9264d4c8bc8425ce1d94082b">
  <xsd:schema xmlns:xsd="http://www.w3.org/2001/XMLSchema" xmlns:xs="http://www.w3.org/2001/XMLSchema" xmlns:p="http://schemas.microsoft.com/office/2006/metadata/properties" xmlns:ns3="3434f906-f8c7-445e-9b65-ff6e6c0bda04" xmlns:ns4="bf70e132-adf5-4fad-abba-a5c3089bcdfa" targetNamespace="http://schemas.microsoft.com/office/2006/metadata/properties" ma:root="true" ma:fieldsID="1a778ab06e3749c0a3dedbead640a171" ns3:_="" ns4:_="">
    <xsd:import namespace="3434f906-f8c7-445e-9b65-ff6e6c0bda04"/>
    <xsd:import namespace="bf70e132-adf5-4fad-abba-a5c3089bcdfa"/>
    <xsd:element name="properties">
      <xsd:complexType>
        <xsd:sequence>
          <xsd:element name="documentManagement">
            <xsd:complexType>
              <xsd:all>
                <xsd:element ref="ns3:SharedWithUsers" minOccurs="0"/>
                <xsd:element ref="ns3:SharedWithDetails" minOccurs="0"/>
                <xsd:element ref="ns3:SharingHintHash" minOccurs="0"/>
                <xsd:element ref="ns4:MediaServiceMetadata" minOccurs="0"/>
                <xsd:element ref="ns4:MediaServiceFastMetadata" minOccurs="0"/>
                <xsd:element ref="ns4:MediaServiceAutoTags" minOccurs="0"/>
                <xsd:element ref="ns4:MediaServiceEventHashCode" minOccurs="0"/>
                <xsd:element ref="ns4:MediaServiceGenerationTime" minOccurs="0"/>
                <xsd:element ref="ns4:MediaServiceDateTaken" minOccurs="0"/>
                <xsd:element ref="ns4:MediaServiceAutoKeyPoints" minOccurs="0"/>
                <xsd:element ref="ns4:MediaServiceKeyPoints" minOccurs="0"/>
                <xsd:element ref="ns4:MediaServiceOCR" minOccurs="0"/>
                <xsd:element ref="ns4:MediaLengthInSeconds" minOccurs="0"/>
                <xsd:element ref="ns4:MediaServiceLocation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3434f906-f8c7-445e-9b65-ff6e6c0bda04" elementFormDefault="qualified">
    <xsd:import namespace="http://schemas.microsoft.com/office/2006/documentManagement/types"/>
    <xsd:import namespace="http://schemas.microsoft.com/office/infopath/2007/PartnerControls"/>
    <xsd:element name="SharedWithUsers" ma:index="8" nillable="true" ma:displayName="Shared With" ma:description="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9" nillable="true" ma:displayName="Shared With Details" ma:description="" ma:internalName="SharedWithDetails" ma:readOnly="true">
      <xsd:simpleType>
        <xsd:restriction base="dms:Note">
          <xsd:maxLength value="255"/>
        </xsd:restriction>
      </xsd:simpleType>
    </xsd:element>
    <xsd:element name="SharingHintHash" ma:index="10" nillable="true" ma:displayName="Sharing Hint Hash" ma:description="" ma:hidden="true" ma:internalName="SharingHintHash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bf70e132-adf5-4fad-abba-a5c3089bcdfa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11" nillable="true" ma:displayName="MediaServiceMetadata" ma:description="" ma:hidden="true" ma:internalName="MediaServiceMetadata" ma:readOnly="true">
      <xsd:simpleType>
        <xsd:restriction base="dms:Note"/>
      </xsd:simpleType>
    </xsd:element>
    <xsd:element name="MediaServiceFastMetadata" ma:index="12" nillable="true" ma:displayName="MediaServiceFastMetadata" ma:description="" ma:hidden="true" ma:internalName="MediaServiceFastMetadata" ma:readOnly="true">
      <xsd:simpleType>
        <xsd:restriction base="dms:Note"/>
      </xsd:simpleType>
    </xsd:element>
    <xsd:element name="MediaServiceAutoTags" ma:index="13" nillable="true" ma:displayName="MediaServiceAutoTags" ma:internalName="MediaServiceAutoTags" ma:readOnly="true">
      <xsd:simpleType>
        <xsd:restriction base="dms:Text"/>
      </xsd:simpleType>
    </xsd:element>
    <xsd:element name="MediaServiceEventHashCode" ma:index="14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GenerationTime" ma:index="15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DateTaken" ma:index="16" nillable="true" ma:displayName="MediaServiceDateTaken" ma:hidden="true" ma:internalName="MediaServiceDateTaken" ma:readOnly="true">
      <xsd:simpleType>
        <xsd:restriction base="dms:Text"/>
      </xsd:simpleType>
    </xsd:element>
    <xsd:element name="MediaServiceAutoKeyPoints" ma:index="17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8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OCR" ma:index="19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LengthInSeconds" ma:index="20" nillable="true" ma:displayName="Length (seconds)" ma:internalName="MediaLengthInSeconds" ma:readOnly="true">
      <xsd:simpleType>
        <xsd:restriction base="dms:Unknown"/>
      </xsd:simpleType>
    </xsd:element>
    <xsd:element name="MediaServiceLocation" ma:index="21" nillable="true" ma:displayName="Location" ma:internalName="MediaServiceLocation" ma:readOnly="true">
      <xsd:simpleType>
        <xsd:restriction base="dms:Text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Props1.xml><?xml version="1.0" encoding="utf-8"?>
<ds:datastoreItem xmlns:ds="http://schemas.openxmlformats.org/officeDocument/2006/customXml" ds:itemID="{639EC7F0-C449-4895-93EA-AA37B8768423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02930F5E-A669-4EC0-9C69-42795A4BC331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3434f906-f8c7-445e-9b65-ff6e6c0bda04"/>
    <ds:schemaRef ds:uri="bf70e132-adf5-4fad-abba-a5c3089bcdfa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3.xml><?xml version="1.0" encoding="utf-8"?>
<ds:datastoreItem xmlns:ds="http://schemas.openxmlformats.org/officeDocument/2006/customXml" ds:itemID="{3F9A3C21-16B1-4354-A109-28D4BC5A8460}">
  <ds:schemaRefs>
    <ds:schemaRef ds:uri="3434f906-f8c7-445e-9b65-ff6e6c0bda04"/>
    <ds:schemaRef ds:uri="http://purl.org/dc/elements/1.1/"/>
    <ds:schemaRef ds:uri="http://schemas.microsoft.com/office/2006/metadata/properties"/>
    <ds:schemaRef ds:uri="bf70e132-adf5-4fad-abba-a5c3089bcdfa"/>
    <ds:schemaRef ds:uri="http://purl.org/dc/terms/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www.w3.org/XML/1998/namespace"/>
    <ds:schemaRef ds:uri="http://purl.org/dc/dcmitype/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TM03457485[[fn=Mesh]]</Template>
  <TotalTime>929</TotalTime>
  <Words>1796</Words>
  <Application>Microsoft Office PowerPoint</Application>
  <PresentationFormat>Widescreen</PresentationFormat>
  <Paragraphs>196</Paragraphs>
  <Slides>15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18" baseType="lpstr">
      <vt:lpstr>Arial</vt:lpstr>
      <vt:lpstr>Century Gothic</vt:lpstr>
      <vt:lpstr>Mesh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 </vt:lpstr>
      <vt:lpstr>PowerPoint Presentation</vt:lpstr>
      <vt:lpstr>PowerPoint Presentation</vt:lpstr>
      <vt:lpstr> </vt:lpstr>
      <vt:lpstr>PowerPoint Presentation</vt:lpstr>
      <vt:lpstr>PowerPoint Presentation</vt:lpstr>
      <vt:lpstr> </vt:lpstr>
      <vt:lpstr>PowerPoint Presentation</vt:lpstr>
      <vt:lpstr> </vt:lpstr>
      <vt:lpstr>PowerPoint Presentation</vt:lpstr>
    </vt:vector>
  </TitlesOfParts>
  <Company>Roane State Community College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Tinley, Jeffrey J</dc:creator>
  <cp:lastModifiedBy>Brunner, Karen</cp:lastModifiedBy>
  <cp:revision>75</cp:revision>
  <cp:lastPrinted>2022-09-16T18:43:11Z</cp:lastPrinted>
  <dcterms:created xsi:type="dcterms:W3CDTF">2022-07-27T19:45:32Z</dcterms:created>
  <dcterms:modified xsi:type="dcterms:W3CDTF">2022-11-16T19:26:35Z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0x0101007F55A60888F6E547B2CF1D4901BCFB9C</vt:lpwstr>
  </property>
</Properties>
</file>