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8" r:id="rId3"/>
    <p:sldId id="257" r:id="rId4"/>
    <p:sldId id="262" r:id="rId5"/>
    <p:sldId id="266" r:id="rId6"/>
    <p:sldId id="260" r:id="rId7"/>
    <p:sldId id="267" r:id="rId8"/>
    <p:sldId id="263" r:id="rId9"/>
    <p:sldId id="264" r:id="rId10"/>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58" autoAdjust="0"/>
    <p:restoredTop sz="94660"/>
  </p:normalViewPr>
  <p:slideViewPr>
    <p:cSldViewPr snapToGrid="0">
      <p:cViewPr varScale="1">
        <p:scale>
          <a:sx n="111" d="100"/>
          <a:sy n="111" d="100"/>
        </p:scale>
        <p:origin x="306" y="96"/>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20042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86902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172749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565205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2680571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191332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137260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995369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98241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564260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746636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74625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0907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75385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9642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80448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12/2/2025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577386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Jaggaer%20Training/Creating%20Catalog%20Requisition.docx" TargetMode="External"/><Relationship Id="rId7" Type="http://schemas.openxmlformats.org/officeDocument/2006/relationships/image" Target="../media/image1.wmf"/><Relationship Id="rId2" Type="http://schemas.openxmlformats.org/officeDocument/2006/relationships/hyperlink" Target="Jaggaer%20Training/Searching%20for%20a%20Supplier%20RSCC.docx" TargetMode="External"/><Relationship Id="rId1" Type="http://schemas.openxmlformats.org/officeDocument/2006/relationships/slideLayout" Target="../slideLayouts/slideLayout2.xml"/><Relationship Id="rId6" Type="http://schemas.openxmlformats.org/officeDocument/2006/relationships/hyperlink" Target="Jaggaer%20Training/Splitting%20Accounting%20Codes%20RSCC.docx" TargetMode="External"/><Relationship Id="rId5" Type="http://schemas.openxmlformats.org/officeDocument/2006/relationships/hyperlink" Target="Jaggaer%20Training/Commodity%20Codes%20Cheat%20Sheet.xlsx" TargetMode="External"/><Relationship Id="rId4" Type="http://schemas.openxmlformats.org/officeDocument/2006/relationships/hyperlink" Target="Jaggaer%20Training/Creating%20non%20catalog%20requisition%20RSCC.doc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mailto:purchasing@roanestate.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oranym@roanestate.edu" TargetMode="External"/><Relationship Id="rId2" Type="http://schemas.openxmlformats.org/officeDocument/2006/relationships/hyperlink" Target="mailto:purchasing@roanestate.edu" TargetMode="External"/><Relationship Id="rId1" Type="http://schemas.openxmlformats.org/officeDocument/2006/relationships/slideLayout" Target="../slideLayouts/slideLayout2.xml"/><Relationship Id="rId4" Type="http://schemas.openxmlformats.org/officeDocument/2006/relationships/hyperlink" Target="mailto:westdk2@roanestate.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PURCHASING</a:t>
            </a:r>
          </a:p>
        </p:txBody>
      </p:sp>
      <p:sp>
        <p:nvSpPr>
          <p:cNvPr id="3" name="Subtitle 2"/>
          <p:cNvSpPr>
            <a:spLocks noGrp="1"/>
          </p:cNvSpPr>
          <p:nvPr>
            <p:ph type="subTitle" idx="1"/>
          </p:nvPr>
        </p:nvSpPr>
        <p:spPr/>
        <p:txBody>
          <a:bodyPr/>
          <a:lstStyle/>
          <a:p>
            <a:r>
              <a:rPr lang="en-US" dirty="0"/>
              <a:t>Training and Helpful Tools for </a:t>
            </a:r>
            <a:r>
              <a:rPr lang="en-US" dirty="0" err="1"/>
              <a:t>Jaggaer</a:t>
            </a:r>
            <a:endParaRPr lang="en-US" dirty="0"/>
          </a:p>
        </p:txBody>
      </p:sp>
      <p:pic>
        <p:nvPicPr>
          <p:cNvPr id="4" name="Picture 3" descr="logo_3_c"/>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19526" y="5925735"/>
            <a:ext cx="2784001" cy="654679"/>
          </a:xfrm>
          <a:prstGeom prst="rect">
            <a:avLst/>
          </a:prstGeom>
          <a:noFill/>
          <a:ln>
            <a:noFill/>
          </a:ln>
        </p:spPr>
      </p:pic>
    </p:spTree>
    <p:extLst>
      <p:ext uri="{BB962C8B-B14F-4D97-AF65-F5344CB8AC3E}">
        <p14:creationId xmlns:p14="http://schemas.microsoft.com/office/powerpoint/2010/main" val="2543794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3552" y="827012"/>
            <a:ext cx="8947312" cy="660827"/>
          </a:xfrm>
        </p:spPr>
        <p:txBody>
          <a:bodyPr>
            <a:noAutofit/>
          </a:bodyPr>
          <a:lstStyle/>
          <a:p>
            <a:r>
              <a:rPr lang="en-US" dirty="0"/>
              <a:t>JAGGAER TRAINING MATERIAL</a:t>
            </a:r>
          </a:p>
        </p:txBody>
      </p:sp>
      <p:sp>
        <p:nvSpPr>
          <p:cNvPr id="3" name="Content Placeholder 2"/>
          <p:cNvSpPr>
            <a:spLocks noGrp="1"/>
          </p:cNvSpPr>
          <p:nvPr>
            <p:ph idx="1"/>
          </p:nvPr>
        </p:nvSpPr>
        <p:spPr>
          <a:xfrm>
            <a:off x="925417" y="1652530"/>
            <a:ext cx="10129437" cy="4583017"/>
          </a:xfrm>
        </p:spPr>
        <p:txBody>
          <a:bodyPr>
            <a:normAutofit/>
          </a:bodyPr>
          <a:lstStyle/>
          <a:p>
            <a:r>
              <a:rPr lang="en-US" sz="2800" dirty="0">
                <a:solidFill>
                  <a:schemeClr val="tx1"/>
                </a:solidFill>
                <a:hlinkClick r:id="rId2" action="ppaction://hlinkfile">
                  <a:extLst>
                    <a:ext uri="{A12FA001-AC4F-418D-AE19-62706E023703}">
                      <ahyp:hlinkClr xmlns:ahyp="http://schemas.microsoft.com/office/drawing/2018/hyperlinkcolor" val="tx"/>
                    </a:ext>
                  </a:extLst>
                </a:hlinkClick>
              </a:rPr>
              <a:t>Searching for a Supplier Jaggaer</a:t>
            </a:r>
            <a:endParaRPr lang="en-US" sz="2800" dirty="0">
              <a:solidFill>
                <a:schemeClr val="tx1"/>
              </a:solidFill>
            </a:endParaRPr>
          </a:p>
          <a:p>
            <a:r>
              <a:rPr lang="en-US" sz="2800" u="sng" dirty="0">
                <a:solidFill>
                  <a:schemeClr val="tx1"/>
                </a:solidFill>
                <a:hlinkClick r:id="rId3" action="ppaction://hlinkfile">
                  <a:extLst>
                    <a:ext uri="{A12FA001-AC4F-418D-AE19-62706E023703}">
                      <ahyp:hlinkClr xmlns:ahyp="http://schemas.microsoft.com/office/drawing/2018/hyperlinkcolor" val="tx"/>
                    </a:ext>
                  </a:extLst>
                </a:hlinkClick>
              </a:rPr>
              <a:t>Creating</a:t>
            </a:r>
            <a:r>
              <a:rPr lang="en-US" sz="2800" u="sng" dirty="0">
                <a:solidFill>
                  <a:schemeClr val="tx1"/>
                </a:solidFill>
              </a:rPr>
              <a:t> a Punchout Requisition</a:t>
            </a:r>
          </a:p>
          <a:p>
            <a:r>
              <a:rPr lang="en-US" sz="2800" u="sng" dirty="0">
                <a:solidFill>
                  <a:schemeClr val="tx1"/>
                </a:solidFill>
              </a:rPr>
              <a:t>Creating a </a:t>
            </a:r>
            <a:r>
              <a:rPr lang="en-US" sz="2800" u="sng" dirty="0">
                <a:solidFill>
                  <a:schemeClr val="tx1"/>
                </a:solidFill>
                <a:hlinkClick r:id="rId4" action="ppaction://hlinkfile">
                  <a:extLst>
                    <a:ext uri="{A12FA001-AC4F-418D-AE19-62706E023703}">
                      <ahyp:hlinkClr xmlns:ahyp="http://schemas.microsoft.com/office/drawing/2018/hyperlinkcolor" val="tx"/>
                    </a:ext>
                  </a:extLst>
                </a:hlinkClick>
              </a:rPr>
              <a:t>Non-Catalog</a:t>
            </a:r>
            <a:r>
              <a:rPr lang="en-US" sz="2800" u="sng" dirty="0">
                <a:solidFill>
                  <a:schemeClr val="tx1"/>
                </a:solidFill>
              </a:rPr>
              <a:t> Requisition</a:t>
            </a:r>
          </a:p>
          <a:p>
            <a:r>
              <a:rPr lang="en-US" sz="2800" u="sng" dirty="0">
                <a:solidFill>
                  <a:schemeClr val="tx1"/>
                </a:solidFill>
              </a:rPr>
              <a:t>Commodity </a:t>
            </a:r>
            <a:r>
              <a:rPr lang="en-US" sz="2800" u="sng" dirty="0">
                <a:solidFill>
                  <a:schemeClr val="tx1"/>
                </a:solidFill>
                <a:hlinkClick r:id="rId5" action="ppaction://hlinkfile">
                  <a:extLst>
                    <a:ext uri="{A12FA001-AC4F-418D-AE19-62706E023703}">
                      <ahyp:hlinkClr xmlns:ahyp="http://schemas.microsoft.com/office/drawing/2018/hyperlinkcolor" val="tx"/>
                    </a:ext>
                  </a:extLst>
                </a:hlinkClick>
              </a:rPr>
              <a:t>Code</a:t>
            </a:r>
            <a:r>
              <a:rPr lang="en-US" sz="2800" u="sng" dirty="0">
                <a:solidFill>
                  <a:schemeClr val="tx1"/>
                </a:solidFill>
              </a:rPr>
              <a:t> Listing</a:t>
            </a:r>
          </a:p>
          <a:p>
            <a:r>
              <a:rPr lang="en-US" sz="2800" dirty="0">
                <a:solidFill>
                  <a:schemeClr val="tx1"/>
                </a:solidFill>
              </a:rPr>
              <a:t>Splitting </a:t>
            </a:r>
            <a:r>
              <a:rPr lang="en-US" sz="2800" dirty="0">
                <a:solidFill>
                  <a:schemeClr val="tx1"/>
                </a:solidFill>
                <a:hlinkClick r:id="rId6" action="ppaction://hlinkfile">
                  <a:extLst>
                    <a:ext uri="{A12FA001-AC4F-418D-AE19-62706E023703}">
                      <ahyp:hlinkClr xmlns:ahyp="http://schemas.microsoft.com/office/drawing/2018/hyperlinkcolor" val="tx"/>
                    </a:ext>
                  </a:extLst>
                </a:hlinkClick>
              </a:rPr>
              <a:t>Accounting</a:t>
            </a:r>
            <a:r>
              <a:rPr lang="en-US" sz="2800" dirty="0">
                <a:solidFill>
                  <a:schemeClr val="tx1"/>
                </a:solidFill>
              </a:rPr>
              <a:t> Codes</a:t>
            </a:r>
          </a:p>
          <a:p>
            <a:pPr marL="0" indent="0">
              <a:buNone/>
            </a:pPr>
            <a:endParaRPr lang="en-US" dirty="0"/>
          </a:p>
        </p:txBody>
      </p:sp>
      <p:pic>
        <p:nvPicPr>
          <p:cNvPr id="4" name="Picture 3" descr="logo_3_c"/>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9237163" y="5873823"/>
            <a:ext cx="2665730" cy="526415"/>
          </a:xfrm>
          <a:prstGeom prst="rect">
            <a:avLst/>
          </a:prstGeom>
          <a:noFill/>
          <a:ln>
            <a:noFill/>
          </a:ln>
        </p:spPr>
      </p:pic>
    </p:spTree>
    <p:extLst>
      <p:ext uri="{BB962C8B-B14F-4D97-AF65-F5344CB8AC3E}">
        <p14:creationId xmlns:p14="http://schemas.microsoft.com/office/powerpoint/2010/main" val="4222036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8130" y="895121"/>
            <a:ext cx="7729728" cy="659843"/>
          </a:xfrm>
        </p:spPr>
        <p:txBody>
          <a:bodyPr/>
          <a:lstStyle/>
          <a:p>
            <a:r>
              <a:rPr lang="en-US" dirty="0"/>
              <a:t>JAGGAER GENERAL INFORMATION</a:t>
            </a:r>
          </a:p>
        </p:txBody>
      </p:sp>
      <p:sp>
        <p:nvSpPr>
          <p:cNvPr id="3" name="Content Placeholder 2"/>
          <p:cNvSpPr>
            <a:spLocks noGrp="1"/>
          </p:cNvSpPr>
          <p:nvPr>
            <p:ph idx="1"/>
          </p:nvPr>
        </p:nvSpPr>
        <p:spPr>
          <a:xfrm>
            <a:off x="738130" y="1872058"/>
            <a:ext cx="9033047" cy="4009292"/>
          </a:xfrm>
        </p:spPr>
        <p:txBody>
          <a:bodyPr>
            <a:normAutofit/>
          </a:bodyPr>
          <a:lstStyle/>
          <a:p>
            <a:pPr marL="0" indent="0">
              <a:buNone/>
            </a:pPr>
            <a:r>
              <a:rPr lang="en-US" sz="2400" dirty="0"/>
              <a:t>Roles of Procurement</a:t>
            </a:r>
          </a:p>
          <a:p>
            <a:pPr marL="0" indent="0">
              <a:buNone/>
            </a:pPr>
            <a:endParaRPr lang="en-US" sz="1200" dirty="0"/>
          </a:p>
          <a:p>
            <a:r>
              <a:rPr lang="en-US" b="1" i="1" dirty="0"/>
              <a:t>Shopper</a:t>
            </a:r>
            <a:r>
              <a:rPr lang="en-US" dirty="0"/>
              <a:t> – a user who may create purchase requisitions (shopping carts) and the ability to complete forms. Shoppers will assign their carts to the appropriate Requestor or Approver.</a:t>
            </a:r>
          </a:p>
          <a:p>
            <a:r>
              <a:rPr lang="en-US" b="1" i="1" dirty="0"/>
              <a:t>Requestor</a:t>
            </a:r>
            <a:r>
              <a:rPr lang="en-US" dirty="0"/>
              <a:t> – a user who, in addition to creating shopping carts and completing forms,  has the ability to enter account codes an submit requisitions into the workflow process for approval.</a:t>
            </a:r>
          </a:p>
          <a:p>
            <a:r>
              <a:rPr lang="en-US" b="1" i="1" dirty="0"/>
              <a:t>Approver</a:t>
            </a:r>
            <a:r>
              <a:rPr lang="en-US" dirty="0"/>
              <a:t> – a user who, in addition to the above mentioned capabilities,  approves requisitions and forms submitted to them.</a:t>
            </a:r>
          </a:p>
        </p:txBody>
      </p:sp>
      <p:pic>
        <p:nvPicPr>
          <p:cNvPr id="4" name="Picture 3" descr="logo_3_c"/>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106535" y="5881350"/>
            <a:ext cx="2665730" cy="526415"/>
          </a:xfrm>
          <a:prstGeom prst="rect">
            <a:avLst/>
          </a:prstGeom>
          <a:noFill/>
          <a:ln>
            <a:noFill/>
          </a:ln>
        </p:spPr>
      </p:pic>
    </p:spTree>
    <p:extLst>
      <p:ext uri="{BB962C8B-B14F-4D97-AF65-F5344CB8AC3E}">
        <p14:creationId xmlns:p14="http://schemas.microsoft.com/office/powerpoint/2010/main" val="2600642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456" y="279095"/>
            <a:ext cx="9229933" cy="833609"/>
          </a:xfrm>
        </p:spPr>
        <p:txBody>
          <a:bodyPr/>
          <a:lstStyle/>
          <a:p>
            <a:r>
              <a:rPr lang="en-US" dirty="0"/>
              <a:t>SEARCHING FOR SUPPLIER JAGGAER</a:t>
            </a:r>
          </a:p>
        </p:txBody>
      </p:sp>
      <p:sp>
        <p:nvSpPr>
          <p:cNvPr id="7" name="Content Placeholder 6"/>
          <p:cNvSpPr>
            <a:spLocks noGrp="1"/>
          </p:cNvSpPr>
          <p:nvPr>
            <p:ph idx="1"/>
          </p:nvPr>
        </p:nvSpPr>
        <p:spPr>
          <a:xfrm>
            <a:off x="297455" y="1277957"/>
            <a:ext cx="9424515" cy="4682167"/>
          </a:xfrm>
        </p:spPr>
        <p:txBody>
          <a:bodyPr/>
          <a:lstStyle/>
          <a:p>
            <a:r>
              <a:rPr lang="en-US" sz="1200" dirty="0"/>
              <a:t>To search for a vendor, click on the Vendors button under Browse: Vendors.</a:t>
            </a:r>
          </a:p>
          <a:p>
            <a:r>
              <a:rPr lang="en-US" sz="1200" dirty="0"/>
              <a:t>This opens the master list of vendors that are available on </a:t>
            </a:r>
            <a:r>
              <a:rPr lang="en-US" sz="1200" dirty="0" err="1"/>
              <a:t>Jaggaer</a:t>
            </a:r>
            <a:r>
              <a:rPr lang="en-US" sz="1200" dirty="0"/>
              <a:t> (formerly </a:t>
            </a:r>
            <a:r>
              <a:rPr lang="en-US" sz="1200" dirty="0" err="1"/>
              <a:t>SciQuest</a:t>
            </a:r>
            <a:r>
              <a:rPr lang="en-US" sz="1200" dirty="0"/>
              <a:t>).</a:t>
            </a:r>
          </a:p>
          <a:p>
            <a:r>
              <a:rPr lang="en-US" sz="1200" dirty="0"/>
              <a:t>The number of results per page can be edited through the drop down list.</a:t>
            </a:r>
            <a:r>
              <a:rPr lang="en-US" sz="1200" i="1" dirty="0">
                <a:latin typeface="Adobe Heiti Std R" panose="020B0400000000000000" pitchFamily="34" charset="-128"/>
                <a:cs typeface="Times New Roman" panose="02020603050405020304" pitchFamily="18" charset="0"/>
              </a:rPr>
              <a:t> 							</a:t>
            </a:r>
          </a:p>
          <a:p>
            <a:r>
              <a:rPr lang="en-US" sz="1200" dirty="0"/>
              <a:t>Expand the </a:t>
            </a:r>
            <a:r>
              <a:rPr lang="en-US" sz="1200" u="sng" dirty="0"/>
              <a:t>search for vendor</a:t>
            </a:r>
            <a:r>
              <a:rPr lang="en-US" sz="1200" dirty="0"/>
              <a:t> box to narrow the search.</a:t>
            </a:r>
          </a:p>
          <a:p>
            <a:r>
              <a:rPr lang="en-US" sz="1200" dirty="0"/>
              <a:t>Enter the vendor name, partial name or Banner R # in the </a:t>
            </a:r>
            <a:r>
              <a:rPr lang="en-US" sz="1200" u="sng" dirty="0"/>
              <a:t>Supplier field</a:t>
            </a:r>
            <a:r>
              <a:rPr lang="en-US" sz="1200" dirty="0"/>
              <a:t> and click search.</a:t>
            </a:r>
          </a:p>
          <a:p>
            <a:r>
              <a:rPr lang="en-US" sz="1200" dirty="0"/>
              <a:t>Any vendors fitting within the search parameters will be shown.</a:t>
            </a:r>
          </a:p>
          <a:p>
            <a:pPr lvl="0"/>
            <a:r>
              <a:rPr lang="en-US" sz="1200" dirty="0"/>
              <a:t>Click on the </a:t>
            </a:r>
            <a:r>
              <a:rPr lang="en-US" sz="1200" u="sng" dirty="0"/>
              <a:t>vendor name</a:t>
            </a:r>
            <a:r>
              <a:rPr lang="en-US" sz="1200" dirty="0"/>
              <a:t> to view their contact information.</a:t>
            </a:r>
          </a:p>
          <a:p>
            <a:r>
              <a:rPr lang="en-US" sz="1200" dirty="0"/>
              <a:t>Click on the </a:t>
            </a:r>
            <a:r>
              <a:rPr lang="en-US" sz="1200" u="sng" dirty="0"/>
              <a:t>door</a:t>
            </a:r>
            <a:r>
              <a:rPr lang="en-US" sz="1200" dirty="0"/>
              <a:t> to begin entering your items</a:t>
            </a:r>
            <a:r>
              <a:rPr lang="en-US" dirty="0"/>
              <a:t>.</a:t>
            </a:r>
          </a:p>
          <a:p>
            <a:r>
              <a:rPr lang="en-US" sz="1200" i="1" dirty="0">
                <a:latin typeface="Adobe Heiti Std R" panose="020B0400000000000000" pitchFamily="34" charset="-128"/>
                <a:cs typeface="Times New Roman" panose="02020603050405020304" pitchFamily="18" charset="0"/>
              </a:rPr>
              <a:t>	NOTE: If a vendor is not listed please contact Michele Oran. If she doesn’t find the vendor you will need to send the vendor’s email and contact name to </a:t>
            </a:r>
            <a:r>
              <a:rPr lang="en-US" sz="1200" b="1" i="1" u="sng" dirty="0">
                <a:solidFill>
                  <a:schemeClr val="tx1"/>
                </a:solidFill>
                <a:latin typeface="Adobe Heiti Std R" panose="020B0400000000000000" pitchFamily="34" charset="-128"/>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purchasing@roanestate.edu</a:t>
            </a:r>
            <a:r>
              <a:rPr lang="en-US" sz="1200" b="1" i="1" dirty="0">
                <a:solidFill>
                  <a:schemeClr val="tx1"/>
                </a:solidFill>
                <a:latin typeface="Adobe Heiti Std R" panose="020B0400000000000000" pitchFamily="34" charset="-128"/>
                <a:cs typeface="Times New Roman" panose="02020603050405020304" pitchFamily="18" charset="0"/>
              </a:rPr>
              <a:t> </a:t>
            </a:r>
            <a:r>
              <a:rPr lang="en-US" sz="1200" i="1" dirty="0">
                <a:latin typeface="Adobe Heiti Std R" panose="020B0400000000000000" pitchFamily="34" charset="-128"/>
                <a:cs typeface="Times New Roman" panose="02020603050405020304" pitchFamily="18" charset="0"/>
              </a:rPr>
              <a:t>so we can invite them to become a vendor in TBR’s TSM portal.</a:t>
            </a:r>
          </a:p>
          <a:p>
            <a:endParaRPr lang="en-US" sz="1200" dirty="0"/>
          </a:p>
          <a:p>
            <a:endParaRPr lang="en-US" dirty="0"/>
          </a:p>
        </p:txBody>
      </p:sp>
    </p:spTree>
    <p:extLst>
      <p:ext uri="{BB962C8B-B14F-4D97-AF65-F5344CB8AC3E}">
        <p14:creationId xmlns:p14="http://schemas.microsoft.com/office/powerpoint/2010/main" val="138050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8" y="152400"/>
            <a:ext cx="8596668" cy="726831"/>
          </a:xfrm>
        </p:spPr>
        <p:txBody>
          <a:bodyPr>
            <a:normAutofit/>
          </a:bodyPr>
          <a:lstStyle/>
          <a:p>
            <a:r>
              <a:rPr lang="en-US" dirty="0"/>
              <a:t>CREATING A PUNCHOUT REQUISITION</a:t>
            </a:r>
          </a:p>
        </p:txBody>
      </p:sp>
      <p:sp>
        <p:nvSpPr>
          <p:cNvPr id="3" name="Content Placeholder 2"/>
          <p:cNvSpPr>
            <a:spLocks noGrp="1"/>
          </p:cNvSpPr>
          <p:nvPr>
            <p:ph idx="1"/>
          </p:nvPr>
        </p:nvSpPr>
        <p:spPr>
          <a:xfrm>
            <a:off x="298939" y="879231"/>
            <a:ext cx="9440284" cy="5732584"/>
          </a:xfrm>
        </p:spPr>
        <p:txBody>
          <a:bodyPr>
            <a:normAutofit/>
          </a:bodyPr>
          <a:lstStyle/>
          <a:p>
            <a:pPr lvl="0"/>
            <a:r>
              <a:rPr lang="en-US" dirty="0"/>
              <a:t>Punchouts are contracts where special pricing has been negotiated by the Tennessee Board of Regents.</a:t>
            </a:r>
          </a:p>
          <a:p>
            <a:r>
              <a:rPr lang="en-US" dirty="0"/>
              <a:t>Start by clicking on a Punchout Catalog vendor in the box.</a:t>
            </a:r>
          </a:p>
          <a:p>
            <a:pPr lvl="0"/>
            <a:r>
              <a:rPr lang="en-US" dirty="0"/>
              <a:t>The items and pricing for the catalog are stored within Jaggaer. </a:t>
            </a:r>
          </a:p>
          <a:p>
            <a:pPr lvl="0"/>
            <a:r>
              <a:rPr lang="en-US" dirty="0"/>
              <a:t>Select an item, change the quantity if necessary and click the add to cart button.</a:t>
            </a:r>
          </a:p>
          <a:p>
            <a:pPr lvl="0"/>
            <a:r>
              <a:rPr lang="en-US" dirty="0"/>
              <a:t>After all the items have been selected, Click the Check out button.</a:t>
            </a:r>
          </a:p>
          <a:p>
            <a:pPr lvl="0"/>
            <a:r>
              <a:rPr lang="en-US" dirty="0"/>
              <a:t>Confirm the items and quantities in your cart.</a:t>
            </a:r>
          </a:p>
          <a:p>
            <a:pPr lvl="0"/>
            <a:r>
              <a:rPr lang="en-US" dirty="0"/>
              <a:t>Scroll to the bottom of the page and click Submit, this will pull the cart into Jaggaer.</a:t>
            </a:r>
          </a:p>
          <a:p>
            <a:pPr lvl="0"/>
            <a:r>
              <a:rPr lang="en-US" dirty="0"/>
              <a:t>Once the cart is in Jaggaer, Click Proceed to Checkout.</a:t>
            </a:r>
          </a:p>
          <a:p>
            <a:pPr lvl="0"/>
            <a:r>
              <a:rPr lang="en-US" dirty="0"/>
              <a:t>In the Draft box on the right, it will say “Correct these issues”.</a:t>
            </a:r>
          </a:p>
          <a:p>
            <a:pPr lvl="1"/>
            <a:r>
              <a:rPr lang="en-US" dirty="0"/>
              <a:t>Click on PO Class Code then choose Regular Order.</a:t>
            </a:r>
          </a:p>
          <a:p>
            <a:pPr lvl="1"/>
            <a:r>
              <a:rPr lang="en-US" dirty="0"/>
              <a:t>Click on Fund then enter the Index Code in the first box.</a:t>
            </a:r>
          </a:p>
          <a:p>
            <a:pPr lvl="1"/>
            <a:r>
              <a:rPr lang="en-US" dirty="0"/>
              <a:t>In the “Acct” box, enter the expense account code (Ex. 74501).</a:t>
            </a:r>
          </a:p>
          <a:p>
            <a:r>
              <a:rPr lang="en-US" dirty="0"/>
              <a:t>Hit Save which takes you to the next screen where you will click on the blue box at the top of the screen to “Submit Requisition”.</a:t>
            </a:r>
          </a:p>
          <a:p>
            <a:pPr lvl="0"/>
            <a:endParaRPr lang="en-US" dirty="0"/>
          </a:p>
          <a:p>
            <a:pPr lvl="0"/>
            <a:endParaRPr lang="en-US" dirty="0"/>
          </a:p>
          <a:p>
            <a:pPr lvl="0"/>
            <a:endParaRPr lang="en-US" dirty="0"/>
          </a:p>
        </p:txBody>
      </p:sp>
    </p:spTree>
    <p:extLst>
      <p:ext uri="{BB962C8B-B14F-4D97-AF65-F5344CB8AC3E}">
        <p14:creationId xmlns:p14="http://schemas.microsoft.com/office/powerpoint/2010/main" val="3428736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6185" y="300507"/>
            <a:ext cx="10031697" cy="709246"/>
          </a:xfrm>
        </p:spPr>
        <p:txBody>
          <a:bodyPr>
            <a:normAutofit/>
          </a:bodyPr>
          <a:lstStyle/>
          <a:p>
            <a:r>
              <a:rPr lang="en-US" dirty="0"/>
              <a:t>CREATING A NON-CATALOG REQUISITION</a:t>
            </a:r>
          </a:p>
        </p:txBody>
      </p:sp>
      <p:sp>
        <p:nvSpPr>
          <p:cNvPr id="3" name="Content Placeholder 2"/>
          <p:cNvSpPr>
            <a:spLocks noGrp="1"/>
          </p:cNvSpPr>
          <p:nvPr>
            <p:ph idx="1"/>
          </p:nvPr>
        </p:nvSpPr>
        <p:spPr>
          <a:xfrm>
            <a:off x="246185" y="1009754"/>
            <a:ext cx="9311883" cy="5848246"/>
          </a:xfrm>
        </p:spPr>
        <p:txBody>
          <a:bodyPr>
            <a:normAutofit fontScale="92500" lnSpcReduction="20000"/>
          </a:bodyPr>
          <a:lstStyle/>
          <a:p>
            <a:pPr lvl="0"/>
            <a:r>
              <a:rPr lang="en-US" dirty="0"/>
              <a:t>To start a Non-catalog requisition, go to the top left on the screen and click on “Go to: Requisition”.</a:t>
            </a:r>
          </a:p>
          <a:p>
            <a:pPr lvl="0"/>
            <a:r>
              <a:rPr lang="en-US" dirty="0"/>
              <a:t>You will then type in the vendor name and choose the fulfillment address. The Distribution Method is created in the vendor file. If you need to change the Distribution Method, contact Purchasing. </a:t>
            </a:r>
          </a:p>
          <a:p>
            <a:pPr lvl="0"/>
            <a:r>
              <a:rPr lang="en-US" dirty="0"/>
              <a:t>Under “Item”, type in the Product Description, Quantity, Price Estimate, and Packaging.  </a:t>
            </a:r>
          </a:p>
          <a:p>
            <a:pPr lvl="0"/>
            <a:r>
              <a:rPr lang="en-US" dirty="0"/>
              <a:t>Then click Save which saves the order to your cart.</a:t>
            </a:r>
          </a:p>
          <a:p>
            <a:pPr lvl="0"/>
            <a:r>
              <a:rPr lang="en-US" dirty="0"/>
              <a:t>Click on your Cart at the top right of the screen to go to your order.</a:t>
            </a:r>
          </a:p>
          <a:p>
            <a:pPr lvl="0"/>
            <a:r>
              <a:rPr lang="en-US" dirty="0"/>
              <a:t>At this point, you will type in your Commodity Code. You can search for the code but also there is a link to the Codes on the left side of the Jaggaer screen and on Purchasing’s webpage. </a:t>
            </a:r>
          </a:p>
          <a:p>
            <a:pPr lvl="0"/>
            <a:r>
              <a:rPr lang="en-US" dirty="0"/>
              <a:t>Click on Proceed to Checkout.</a:t>
            </a:r>
          </a:p>
          <a:p>
            <a:pPr lvl="0"/>
            <a:r>
              <a:rPr lang="en-US" dirty="0"/>
              <a:t>Then Submit Requisition.</a:t>
            </a:r>
          </a:p>
          <a:p>
            <a:pPr lvl="0"/>
            <a:r>
              <a:rPr lang="en-US" dirty="0"/>
              <a:t>The Requisition Information Page will appear with the following: the Requisition Number, Quick View for a printable view of the order, and the Approvals tab Click on the Approvals Tab.</a:t>
            </a:r>
          </a:p>
          <a:p>
            <a:pPr lvl="0"/>
            <a:r>
              <a:rPr lang="en-US" dirty="0"/>
              <a:t>The Approvals Tab shows the process of approvals the requisition must follow before it will be created as a Purchase Order. Active will appear in the box where the requisition currently sits. Click on the view approvers button.</a:t>
            </a:r>
          </a:p>
          <a:p>
            <a:pPr lvl="0"/>
            <a:r>
              <a:rPr lang="en-US" dirty="0"/>
              <a:t>This box shows those who must approve the requisition on this step. </a:t>
            </a:r>
          </a:p>
          <a:p>
            <a:pPr lvl="0"/>
            <a:r>
              <a:rPr lang="en-US" dirty="0"/>
              <a:t>Click on the History tab. This shows everything that has happened to this requisition. </a:t>
            </a:r>
          </a:p>
        </p:txBody>
      </p:sp>
    </p:spTree>
    <p:extLst>
      <p:ext uri="{BB962C8B-B14F-4D97-AF65-F5344CB8AC3E}">
        <p14:creationId xmlns:p14="http://schemas.microsoft.com/office/powerpoint/2010/main" val="8760587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700" y="120203"/>
            <a:ext cx="9029302" cy="665408"/>
          </a:xfrm>
        </p:spPr>
        <p:txBody>
          <a:bodyPr/>
          <a:lstStyle/>
          <a:p>
            <a:r>
              <a:rPr lang="en-US" dirty="0"/>
              <a:t>COMMODITY CODE LIST</a:t>
            </a:r>
          </a:p>
        </p:txBody>
      </p:sp>
      <p:sp>
        <p:nvSpPr>
          <p:cNvPr id="4" name="Content Placeholder 3"/>
          <p:cNvSpPr>
            <a:spLocks noGrp="1"/>
          </p:cNvSpPr>
          <p:nvPr>
            <p:ph idx="1"/>
          </p:nvPr>
        </p:nvSpPr>
        <p:spPr>
          <a:xfrm>
            <a:off x="244700" y="695459"/>
            <a:ext cx="9123587" cy="6162541"/>
          </a:xfrm>
        </p:spPr>
        <p:txBody>
          <a:bodyPr numCol="2">
            <a:normAutofit fontScale="92500"/>
          </a:bodyPr>
          <a:lstStyle/>
          <a:p>
            <a:r>
              <a:rPr lang="en-US" sz="1000" b="1" dirty="0"/>
              <a:t>NIGP</a:t>
            </a:r>
            <a:r>
              <a:rPr lang="en-US" sz="1000" dirty="0"/>
              <a:t>	</a:t>
            </a:r>
            <a:r>
              <a:rPr lang="en-US" sz="1000" b="1" dirty="0"/>
              <a:t>NIGP Code Description</a:t>
            </a:r>
          </a:p>
          <a:p>
            <a:r>
              <a:rPr lang="en-US" sz="1000" dirty="0"/>
              <a:t>200	Shirts</a:t>
            </a:r>
          </a:p>
          <a:p>
            <a:r>
              <a:rPr lang="en-US" sz="1000" dirty="0"/>
              <a:t>206	Computer Hardware &amp; Printers</a:t>
            </a:r>
          </a:p>
          <a:p>
            <a:r>
              <a:rPr lang="en-US" sz="1000" dirty="0"/>
              <a:t>207	Computer Accessories &amp; Supplies</a:t>
            </a:r>
          </a:p>
          <a:p>
            <a:r>
              <a:rPr lang="en-US" sz="1000" dirty="0"/>
              <a:t>209	Computer Software</a:t>
            </a:r>
          </a:p>
          <a:p>
            <a:r>
              <a:rPr lang="en-US" sz="1000" dirty="0"/>
              <a:t>260	Dental Equipment</a:t>
            </a:r>
          </a:p>
          <a:p>
            <a:r>
              <a:rPr lang="en-US" sz="1000" dirty="0"/>
              <a:t>390	Catering Services</a:t>
            </a:r>
          </a:p>
          <a:p>
            <a:r>
              <a:rPr lang="en-US" sz="1000" dirty="0"/>
              <a:t>425	Office Furniture</a:t>
            </a:r>
          </a:p>
          <a:p>
            <a:r>
              <a:rPr lang="en-US" sz="1000" dirty="0"/>
              <a:t>475	Medical, Nursing Supplies</a:t>
            </a:r>
          </a:p>
          <a:p>
            <a:r>
              <a:rPr lang="en-US" sz="1000" dirty="0"/>
              <a:t>485	Janitorial Services</a:t>
            </a:r>
          </a:p>
          <a:p>
            <a:r>
              <a:rPr lang="en-US" sz="1000" dirty="0"/>
              <a:t>490	Lab Supplies, Lab Equipment/Promotional 								Supplies</a:t>
            </a:r>
          </a:p>
          <a:p>
            <a:r>
              <a:rPr lang="en-US" sz="1000" dirty="0"/>
              <a:t>525 	Supplies</a:t>
            </a:r>
          </a:p>
          <a:p>
            <a:r>
              <a:rPr lang="en-US" sz="1000" dirty="0"/>
              <a:t>578	Travel</a:t>
            </a:r>
          </a:p>
          <a:p>
            <a:r>
              <a:rPr lang="en-US" sz="1000" dirty="0"/>
              <a:t>615	Office Supplies</a:t>
            </a:r>
          </a:p>
          <a:p>
            <a:r>
              <a:rPr lang="en-US" sz="1000" dirty="0"/>
              <a:t>715	Books &amp; Textbooks</a:t>
            </a:r>
          </a:p>
          <a:p>
            <a:r>
              <a:rPr lang="en-US" sz="1000" dirty="0"/>
              <a:t>785	Classroom Supplies</a:t>
            </a:r>
          </a:p>
          <a:p>
            <a:r>
              <a:rPr lang="en-US" sz="1000" dirty="0"/>
              <a:t>805	Sporting Goods, Equipment &amp; Awards</a:t>
            </a:r>
          </a:p>
          <a:p>
            <a:r>
              <a:rPr lang="en-US" sz="1000" dirty="0"/>
              <a:t>855	Theatrical Equipment &amp; Supplies</a:t>
            </a:r>
          </a:p>
          <a:p>
            <a:r>
              <a:rPr lang="en-US" sz="1000" dirty="0"/>
              <a:t>910	Building Maintenance</a:t>
            </a:r>
          </a:p>
          <a:p>
            <a:r>
              <a:rPr lang="en-US" sz="1000" dirty="0"/>
              <a:t>914	Construction Services, Trade (New Construction), 				Electrical, Flooring</a:t>
            </a:r>
          </a:p>
          <a:p>
            <a:r>
              <a:rPr lang="en-US" sz="1000" dirty="0"/>
              <a:t>915	Advertising (Notice of Bid Solicitation), Advertising/Public Relations (Incl. Skywriting), 	Advertising, Outdoor Billboard, etc. Mailing Services (includes addressing, collating, packaging, sorting &amp; delivery), Public Information Services, Cellular, Video Production &amp; Recording, Television Services, Satellite</a:t>
            </a:r>
          </a:p>
          <a:p>
            <a:r>
              <a:rPr lang="en-US" sz="1000" dirty="0"/>
              <a:t>918	Consulting Services &amp; Advertising Consulting</a:t>
            </a:r>
          </a:p>
          <a:p>
            <a:r>
              <a:rPr lang="en-US" sz="1000" dirty="0"/>
              <a:t>920	Software Maintenance/ Support</a:t>
            </a:r>
          </a:p>
          <a:p>
            <a:r>
              <a:rPr lang="en-US" sz="1000" dirty="0"/>
              <a:t>956	Magazine, Newsletter, Newspaper, Professional Journal Subscriptions</a:t>
            </a:r>
          </a:p>
          <a:p>
            <a:r>
              <a:rPr lang="en-US" sz="1000" dirty="0"/>
              <a:t>961	Chartering Services, Buses &amp; Transportation, Student Awards, Honorariums, Interpreter Services, Transcription Services: Academic, Braille, Legal, Medical, etc., Floral Arrangement Services, Personnel Services &amp; Honorarium, Theatrical Services (Including Production, Scenery, Design, Stage, etc.), Concessions, Catering, Vending, Outside food, Interpreter Services Electronically Assisted Foreign Language, Hearing Impairment, etc., Floral Designing 	and Arranging Services, Personnel Services (Not Employment), Travel Agency Services, Marketing Services (Incl. Distribution, Research, Sales Promotions, etc., Tour Guide Services</a:t>
            </a:r>
          </a:p>
          <a:p>
            <a:r>
              <a:rPr lang="en-US" sz="1000" dirty="0"/>
              <a:t>962	Cafeteria &amp; Restaurant Services, Professional Services, Dual Service &amp; Temporary, Bus Transportation Services, Engraving Services: Awards, Trophies, etc. Professional Services (Not Otherwise Classified), Personnel Services, Temporary, Sign Making Services</a:t>
            </a:r>
          </a:p>
          <a:p>
            <a:r>
              <a:rPr lang="en-US" sz="1000" dirty="0"/>
              <a:t>963	Reimbursement Athletic Meals &amp; Other Meals, Accreditation Fees, Associations, Contributions/Donations, Licensing Fees, Membership Dues, Registration Fees, Tours, Tuitions, Warranties, Sponsorship, Postage Stamps, Postage for Meters</a:t>
            </a:r>
          </a:p>
          <a:p>
            <a:r>
              <a:rPr lang="en-US" sz="1000" dirty="0"/>
              <a:t>966	Business Cards Printed, Envelope Printing, Forms Printing, Letterhead Printed, Engraved Awards, Certificates, Diplomas, Stationary</a:t>
            </a:r>
          </a:p>
          <a:p>
            <a:r>
              <a:rPr lang="en-US" sz="1000" dirty="0"/>
              <a:t>968	Physical Plant – contract services</a:t>
            </a:r>
          </a:p>
          <a:p>
            <a:r>
              <a:rPr lang="en-US" sz="1000" dirty="0"/>
              <a:t>985	Software, Computer, Rental or Lease</a:t>
            </a:r>
          </a:p>
          <a:p>
            <a:endParaRPr lang="en-US" sz="1000" dirty="0"/>
          </a:p>
          <a:p>
            <a:endParaRPr lang="en-US" sz="1000" dirty="0"/>
          </a:p>
          <a:p>
            <a:endParaRPr lang="en-US" sz="1000" dirty="0"/>
          </a:p>
          <a:p>
            <a:endParaRPr lang="en-US" dirty="0"/>
          </a:p>
        </p:txBody>
      </p:sp>
    </p:spTree>
    <p:extLst>
      <p:ext uri="{BB962C8B-B14F-4D97-AF65-F5344CB8AC3E}">
        <p14:creationId xmlns:p14="http://schemas.microsoft.com/office/powerpoint/2010/main" val="74526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23850"/>
            <a:ext cx="8596668" cy="571500"/>
          </a:xfrm>
        </p:spPr>
        <p:txBody>
          <a:bodyPr>
            <a:normAutofit fontScale="90000"/>
          </a:bodyPr>
          <a:lstStyle/>
          <a:p>
            <a:r>
              <a:rPr lang="en-US" dirty="0"/>
              <a:t>SPLITTING ACCOUNTING CODES</a:t>
            </a:r>
          </a:p>
        </p:txBody>
      </p:sp>
      <p:sp>
        <p:nvSpPr>
          <p:cNvPr id="3" name="Content Placeholder 2"/>
          <p:cNvSpPr>
            <a:spLocks noGrp="1"/>
          </p:cNvSpPr>
          <p:nvPr>
            <p:ph idx="1"/>
          </p:nvPr>
        </p:nvSpPr>
        <p:spPr>
          <a:xfrm>
            <a:off x="677334" y="981075"/>
            <a:ext cx="8596668" cy="5514975"/>
          </a:xfrm>
        </p:spPr>
        <p:txBody>
          <a:bodyPr>
            <a:normAutofit lnSpcReduction="10000"/>
          </a:bodyPr>
          <a:lstStyle/>
          <a:p>
            <a:r>
              <a:rPr lang="en-US" sz="1200" dirty="0"/>
              <a:t>After proceeding to the Checkout and completing the Shipping Address, the Accounting Information must be completed. The accounting can be split it two places: the header level and at the line item.</a:t>
            </a:r>
          </a:p>
          <a:p>
            <a:r>
              <a:rPr lang="en-US" sz="1200" dirty="0"/>
              <a:t>Click the edit button to open the Accounting Codes box.</a:t>
            </a:r>
          </a:p>
          <a:p>
            <a:r>
              <a:rPr lang="en-US" sz="1200" dirty="0"/>
              <a:t>Click Select from profile values under Org to change the Org.</a:t>
            </a:r>
          </a:p>
          <a:p>
            <a:r>
              <a:rPr lang="en-US" sz="1200" dirty="0"/>
              <a:t>Select the appropriate Organization Code. Notice the Fund, and Program auto-populate.</a:t>
            </a:r>
          </a:p>
          <a:p>
            <a:r>
              <a:rPr lang="en-US" sz="1200" dirty="0"/>
              <a:t>Click </a:t>
            </a:r>
            <a:r>
              <a:rPr lang="en-US" sz="1200" u="sng" dirty="0"/>
              <a:t>Select from all values</a:t>
            </a:r>
            <a:r>
              <a:rPr lang="en-US" sz="1200" dirty="0"/>
              <a:t> under Account.</a:t>
            </a:r>
          </a:p>
          <a:p>
            <a:r>
              <a:rPr lang="en-US" sz="1200" dirty="0"/>
              <a:t>Select the appropriate </a:t>
            </a:r>
            <a:r>
              <a:rPr lang="en-US" sz="1200" u="sng" dirty="0"/>
              <a:t>Account Code.</a:t>
            </a:r>
          </a:p>
          <a:p>
            <a:pPr lvl="0"/>
            <a:r>
              <a:rPr lang="en-US" sz="1200" dirty="0"/>
              <a:t>After completing this Account string, Click </a:t>
            </a:r>
            <a:r>
              <a:rPr lang="en-US" sz="1200" u="sng" dirty="0"/>
              <a:t>add split</a:t>
            </a:r>
            <a:r>
              <a:rPr lang="en-US" sz="1200" dirty="0"/>
              <a:t> to create a second account string at the header level. NOTE: The header level accounting will be applied to all items. If you are attempting to charge specific items to a different code, you must create splits at the line item level.</a:t>
            </a:r>
          </a:p>
          <a:p>
            <a:r>
              <a:rPr lang="en-US" sz="1200" dirty="0"/>
              <a:t>The second accounting line auto-populates with the values from the first line so they will need to be modified accordingly.</a:t>
            </a:r>
          </a:p>
          <a:p>
            <a:pPr lvl="0"/>
            <a:r>
              <a:rPr lang="en-US" sz="1200" dirty="0"/>
              <a:t>Here, at the header level, any accounting splits can be based on: a. Percentage of the price b. Percentage of the quantity, c. Amount of the price</a:t>
            </a:r>
          </a:p>
          <a:p>
            <a:pPr lvl="0"/>
            <a:r>
              <a:rPr lang="en-US" sz="1200" dirty="0"/>
              <a:t>The correct percentage or amount must be entered in the </a:t>
            </a:r>
            <a:r>
              <a:rPr lang="en-US" sz="1200" u="sng" dirty="0"/>
              <a:t>boxes</a:t>
            </a:r>
            <a:r>
              <a:rPr lang="en-US" sz="1200" dirty="0"/>
              <a:t> provided for each accounting line. Click </a:t>
            </a:r>
            <a:r>
              <a:rPr lang="en-US" sz="1200" u="sng" dirty="0"/>
              <a:t>Save</a:t>
            </a:r>
            <a:r>
              <a:rPr lang="en-US" sz="1200" dirty="0"/>
              <a:t>.</a:t>
            </a:r>
          </a:p>
          <a:p>
            <a:r>
              <a:rPr lang="en-US" sz="1200" dirty="0"/>
              <a:t>To create a split for a specific line item, click the </a:t>
            </a:r>
            <a:r>
              <a:rPr lang="en-US" sz="1200" u="sng" dirty="0"/>
              <a:t>edit</a:t>
            </a:r>
            <a:r>
              <a:rPr lang="en-US" sz="1200" dirty="0"/>
              <a:t> button next to the item. This line has automatically inherited the accounting codes entered at the header level. Click</a:t>
            </a:r>
            <a:r>
              <a:rPr lang="en-US" sz="1200" u="sng" dirty="0"/>
              <a:t> remove</a:t>
            </a:r>
            <a:r>
              <a:rPr lang="en-US" sz="1200" dirty="0"/>
              <a:t> next to the second accounting string.</a:t>
            </a:r>
          </a:p>
          <a:p>
            <a:pPr lvl="0"/>
            <a:r>
              <a:rPr lang="en-US" sz="1200" dirty="0"/>
              <a:t>Edit the Index and/or Account numbers as needed, following the same steps used to enter accounting information at the header level. Once the correct accounting codes have been entered, click </a:t>
            </a:r>
            <a:r>
              <a:rPr lang="en-US" sz="1200" u="sng" dirty="0"/>
              <a:t>Save.</a:t>
            </a:r>
          </a:p>
          <a:p>
            <a:pPr lvl="0"/>
            <a:r>
              <a:rPr lang="en-US" sz="1200" dirty="0"/>
              <a:t>Splits at the </a:t>
            </a:r>
            <a:r>
              <a:rPr lang="en-US" sz="1200" u="sng" dirty="0"/>
              <a:t>header level</a:t>
            </a:r>
            <a:r>
              <a:rPr lang="en-US" sz="1200" dirty="0"/>
              <a:t> can be viewed on the Requisition Summary tab and the Accounting Codes tab.</a:t>
            </a:r>
          </a:p>
          <a:p>
            <a:pPr lvl="0"/>
            <a:r>
              <a:rPr lang="en-US" sz="1200" dirty="0"/>
              <a:t>The </a:t>
            </a:r>
            <a:r>
              <a:rPr lang="en-US" sz="1200" u="sng" dirty="0"/>
              <a:t>line item</a:t>
            </a:r>
            <a:r>
              <a:rPr lang="en-US" sz="1200" dirty="0"/>
              <a:t> splits can only be viewed on the Accounting Codes tab under the line item(s) it pertains to. Notice the Information </a:t>
            </a:r>
            <a:r>
              <a:rPr lang="en-US" sz="1200" u="sng" dirty="0"/>
              <a:t>icon</a:t>
            </a:r>
            <a:r>
              <a:rPr lang="en-US" sz="1200" dirty="0"/>
              <a:t> shows the accounting has been split at the line item level.</a:t>
            </a:r>
          </a:p>
          <a:p>
            <a:pPr lvl="0"/>
            <a:endParaRPr lang="en-US" sz="1200" dirty="0"/>
          </a:p>
          <a:p>
            <a:endParaRPr lang="en-US" sz="1200" dirty="0"/>
          </a:p>
          <a:p>
            <a:pPr lvl="0"/>
            <a:endParaRPr lang="en-US" sz="1200" dirty="0"/>
          </a:p>
          <a:p>
            <a:pPr lvl="0"/>
            <a:endParaRPr lang="en-US" dirty="0"/>
          </a:p>
          <a:p>
            <a:endParaRPr lang="en-US" dirty="0"/>
          </a:p>
        </p:txBody>
      </p:sp>
      <p:sp>
        <p:nvSpPr>
          <p:cNvPr id="4" name="Rectangle 4"/>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52081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56492"/>
          </a:xfrm>
        </p:spPr>
        <p:txBody>
          <a:bodyPr/>
          <a:lstStyle/>
          <a:p>
            <a:r>
              <a:rPr lang="en-US" dirty="0"/>
              <a:t>FOR ADDITIONAL HELP</a:t>
            </a:r>
          </a:p>
        </p:txBody>
      </p:sp>
      <p:sp>
        <p:nvSpPr>
          <p:cNvPr id="3" name="Content Placeholder 2"/>
          <p:cNvSpPr>
            <a:spLocks noGrp="1"/>
          </p:cNvSpPr>
          <p:nvPr>
            <p:ph idx="1"/>
          </p:nvPr>
        </p:nvSpPr>
        <p:spPr/>
        <p:txBody>
          <a:bodyPr/>
          <a:lstStyle/>
          <a:p>
            <a:r>
              <a:rPr lang="en-US" dirty="0"/>
              <a:t>Contact Purchasing: </a:t>
            </a:r>
            <a:r>
              <a:rPr lang="en-US" dirty="0">
                <a:hlinkClick r:id="rId2"/>
              </a:rPr>
              <a:t>purchasing@roanestate.edu</a:t>
            </a:r>
            <a:endParaRPr lang="en-US" dirty="0"/>
          </a:p>
          <a:p>
            <a:r>
              <a:rPr lang="en-US" dirty="0"/>
              <a:t>Michele Oran: </a:t>
            </a:r>
            <a:r>
              <a:rPr lang="en-US" dirty="0">
                <a:hlinkClick r:id="rId3"/>
              </a:rPr>
              <a:t>oranym@roanestate.edu</a:t>
            </a:r>
            <a:r>
              <a:rPr lang="en-US" dirty="0"/>
              <a:t> or 865-354-3000 EXT. 4712</a:t>
            </a:r>
          </a:p>
          <a:p>
            <a:r>
              <a:rPr lang="en-US" dirty="0"/>
              <a:t>Dana West: </a:t>
            </a:r>
            <a:r>
              <a:rPr lang="en-US" dirty="0">
                <a:hlinkClick r:id="rId4"/>
              </a:rPr>
              <a:t>westdk2@roanestate.edu</a:t>
            </a:r>
            <a:r>
              <a:rPr lang="en-US" dirty="0"/>
              <a:t> or 865-354-3000 EXT. 4657</a:t>
            </a:r>
          </a:p>
          <a:p>
            <a:pPr marL="0" indent="0">
              <a:buNone/>
            </a:pPr>
            <a:endParaRPr lang="en-US" dirty="0"/>
          </a:p>
        </p:txBody>
      </p:sp>
    </p:spTree>
    <p:extLst>
      <p:ext uri="{BB962C8B-B14F-4D97-AF65-F5344CB8AC3E}">
        <p14:creationId xmlns:p14="http://schemas.microsoft.com/office/powerpoint/2010/main" val="2282699714"/>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1055</TotalTime>
  <Words>1582</Words>
  <Application>Microsoft Office PowerPoint</Application>
  <PresentationFormat>Widescreen</PresentationFormat>
  <Paragraphs>107</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Adobe Heiti Std R</vt:lpstr>
      <vt:lpstr>Arial</vt:lpstr>
      <vt:lpstr>Trebuchet MS</vt:lpstr>
      <vt:lpstr>Wingdings 3</vt:lpstr>
      <vt:lpstr>Facet</vt:lpstr>
      <vt:lpstr>PURCHASING</vt:lpstr>
      <vt:lpstr>JAGGAER TRAINING MATERIAL</vt:lpstr>
      <vt:lpstr>JAGGAER GENERAL INFORMATION</vt:lpstr>
      <vt:lpstr>SEARCHING FOR SUPPLIER JAGGAER</vt:lpstr>
      <vt:lpstr>CREATING A PUNCHOUT REQUISITION</vt:lpstr>
      <vt:lpstr>CREATING A NON-CATALOG REQUISITION</vt:lpstr>
      <vt:lpstr>COMMODITY CODE LIST</vt:lpstr>
      <vt:lpstr>SPLITTING ACCOUNTING CODES</vt:lpstr>
      <vt:lpstr>FOR ADDITIONAL HELP</vt:lpstr>
    </vt:vector>
  </TitlesOfParts>
  <Company>Roane State Community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Purchasing</dc:title>
  <dc:creator>Bolden, Shannon R</dc:creator>
  <cp:lastModifiedBy>West, Dana</cp:lastModifiedBy>
  <cp:revision>83</cp:revision>
  <cp:lastPrinted>2025-10-22T12:13:50Z</cp:lastPrinted>
  <dcterms:created xsi:type="dcterms:W3CDTF">2018-09-17T16:58:27Z</dcterms:created>
  <dcterms:modified xsi:type="dcterms:W3CDTF">2025-12-02T16:31:25Z</dcterms:modified>
</cp:coreProperties>
</file>