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7" r:id="rId5"/>
    <p:sldId id="259" r:id="rId6"/>
    <p:sldId id="266" r:id="rId7"/>
    <p:sldId id="260" r:id="rId8"/>
    <p:sldId id="268" r:id="rId9"/>
    <p:sldId id="269" r:id="rId10"/>
    <p:sldId id="261" r:id="rId11"/>
    <p:sldId id="262" r:id="rId12"/>
    <p:sldId id="263" r:id="rId13"/>
    <p:sldId id="264" r:id="rId1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2" d="100"/>
          <a:sy n="112" d="100"/>
        </p:scale>
        <p:origin x="26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004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690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1727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6520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8057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9133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372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953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824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642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466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462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07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538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6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044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3/12/2025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77386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urchasing@roanestate.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estdk2@roanestate.edu" TargetMode="External"/><Relationship Id="rId2" Type="http://schemas.openxmlformats.org/officeDocument/2006/relationships/hyperlink" Target="mailto:purchasing@roanestate.edu" TargetMode="External"/><Relationship Id="rId1" Type="http://schemas.openxmlformats.org/officeDocument/2006/relationships/slideLayout" Target="../slideLayouts/slideLayout2.xml"/><Relationship Id="rId4" Type="http://schemas.openxmlformats.org/officeDocument/2006/relationships/hyperlink" Target="mailto:oranym@roanestate.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Jaggaer%20Training/Splitting%20Accounting%20Codes%20RSCC.docx" TargetMode="External"/><Relationship Id="rId3" Type="http://schemas.openxmlformats.org/officeDocument/2006/relationships/hyperlink" Target="Jaggaer%20Training/Commodity%20Codes%20Cheat%20Sheet.xlsx" TargetMode="External"/><Relationship Id="rId7" Type="http://schemas.openxmlformats.org/officeDocument/2006/relationships/hyperlink" Target="Jaggaer%20Training/Searching%20for%20a%20Supplier%20RSCC.docx" TargetMode="External"/><Relationship Id="rId2" Type="http://schemas.openxmlformats.org/officeDocument/2006/relationships/hyperlink" Target="Jaggaer%20Training/changing_address%20rscc.docx" TargetMode="External"/><Relationship Id="rId1" Type="http://schemas.openxmlformats.org/officeDocument/2006/relationships/slideLayout" Target="../slideLayouts/slideLayout2.xml"/><Relationship Id="rId6" Type="http://schemas.openxmlformats.org/officeDocument/2006/relationships/hyperlink" Target="Jaggaer%20Training/Document%20Searches%20RSCC.docx" TargetMode="External"/><Relationship Id="rId5" Type="http://schemas.openxmlformats.org/officeDocument/2006/relationships/hyperlink" Target="Jaggaer%20Training/Creating%20non%20catalog%20requisition%20RSCC.docx" TargetMode="External"/><Relationship Id="rId4" Type="http://schemas.openxmlformats.org/officeDocument/2006/relationships/hyperlink" Target="Jaggaer%20Training/Creating%20Catalog%20Requisition.docx" TargetMode="External"/><Relationship Id="rId9"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PURCHASING</a:t>
            </a:r>
          </a:p>
        </p:txBody>
      </p:sp>
      <p:sp>
        <p:nvSpPr>
          <p:cNvPr id="3" name="Subtitle 2"/>
          <p:cNvSpPr>
            <a:spLocks noGrp="1"/>
          </p:cNvSpPr>
          <p:nvPr>
            <p:ph type="subTitle" idx="1"/>
          </p:nvPr>
        </p:nvSpPr>
        <p:spPr/>
        <p:txBody>
          <a:bodyPr/>
          <a:lstStyle/>
          <a:p>
            <a:r>
              <a:rPr lang="en-US" dirty="0"/>
              <a:t>Training and Helpful Tools for </a:t>
            </a:r>
            <a:r>
              <a:rPr lang="en-US" dirty="0" err="1"/>
              <a:t>Jaggaer</a:t>
            </a:r>
            <a:endParaRPr lang="en-US" dirty="0"/>
          </a:p>
        </p:txBody>
      </p:sp>
      <p:pic>
        <p:nvPicPr>
          <p:cNvPr id="4" name="Picture 3" descr="logo_3_c"/>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19526" y="5925735"/>
            <a:ext cx="2784001" cy="654679"/>
          </a:xfrm>
          <a:prstGeom prst="rect">
            <a:avLst/>
          </a:prstGeom>
          <a:noFill/>
          <a:ln>
            <a:noFill/>
          </a:ln>
        </p:spPr>
      </p:pic>
    </p:spTree>
    <p:extLst>
      <p:ext uri="{BB962C8B-B14F-4D97-AF65-F5344CB8AC3E}">
        <p14:creationId xmlns:p14="http://schemas.microsoft.com/office/powerpoint/2010/main" val="254379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7225"/>
          </a:xfrm>
        </p:spPr>
        <p:txBody>
          <a:bodyPr/>
          <a:lstStyle/>
          <a:p>
            <a:r>
              <a:rPr lang="en-US" dirty="0"/>
              <a:t>DOCUMENT SEARCHES</a:t>
            </a:r>
          </a:p>
        </p:txBody>
      </p:sp>
      <p:sp>
        <p:nvSpPr>
          <p:cNvPr id="3" name="Content Placeholder 2"/>
          <p:cNvSpPr>
            <a:spLocks noGrp="1"/>
          </p:cNvSpPr>
          <p:nvPr>
            <p:ph idx="1"/>
          </p:nvPr>
        </p:nvSpPr>
        <p:spPr>
          <a:xfrm>
            <a:off x="677334" y="1266825"/>
            <a:ext cx="8596668" cy="5200650"/>
          </a:xfrm>
        </p:spPr>
        <p:txBody>
          <a:bodyPr>
            <a:normAutofit/>
          </a:bodyPr>
          <a:lstStyle/>
          <a:p>
            <a:pPr lvl="0"/>
            <a:r>
              <a:rPr lang="en-US" sz="1500" dirty="0"/>
              <a:t>To view any recent Requisition or Purchase Orders, click on the </a:t>
            </a:r>
            <a:r>
              <a:rPr lang="en-US" sz="1500" u="sng" dirty="0"/>
              <a:t>profile name</a:t>
            </a:r>
            <a:r>
              <a:rPr lang="en-US" sz="1500" dirty="0"/>
              <a:t>.</a:t>
            </a:r>
          </a:p>
          <a:p>
            <a:pPr lvl="0"/>
            <a:r>
              <a:rPr lang="en-US" sz="1500" dirty="0"/>
              <a:t>Select any of the </a:t>
            </a:r>
            <a:r>
              <a:rPr lang="en-US" sz="1500" u="sng" dirty="0"/>
              <a:t>options</a:t>
            </a:r>
            <a:r>
              <a:rPr lang="en-US" sz="1500" dirty="0"/>
              <a:t> listed to view the corresponding orders.</a:t>
            </a:r>
          </a:p>
          <a:p>
            <a:r>
              <a:rPr lang="en-US" sz="1500" dirty="0"/>
              <a:t>OR, click the </a:t>
            </a:r>
            <a:r>
              <a:rPr lang="en-US" sz="1500" u="sng" dirty="0"/>
              <a:t>Stack of Papers icon</a:t>
            </a:r>
            <a:r>
              <a:rPr lang="en-US" sz="1500" dirty="0"/>
              <a:t> to access the Document Search to conduct a more comprehensive search for and Requisitions, Purchase Orders, or Receipts. Forms are considered Requisitions since they travel in carts/requisitions</a:t>
            </a:r>
          </a:p>
          <a:p>
            <a:r>
              <a:rPr lang="en-US" sz="1500" dirty="0"/>
              <a:t>Select </a:t>
            </a:r>
            <a:r>
              <a:rPr lang="en-US" sz="1500" u="sng" dirty="0"/>
              <a:t>Search Documents</a:t>
            </a:r>
            <a:r>
              <a:rPr lang="en-US" sz="1500" dirty="0"/>
              <a:t> from the pop up</a:t>
            </a:r>
          </a:p>
          <a:p>
            <a:pPr lvl="0"/>
            <a:r>
              <a:rPr lang="en-US" sz="1500" dirty="0"/>
              <a:t>The </a:t>
            </a:r>
            <a:r>
              <a:rPr lang="en-US" sz="1500" u="sng" dirty="0"/>
              <a:t>simple search</a:t>
            </a:r>
            <a:r>
              <a:rPr lang="en-US" sz="1500" dirty="0"/>
              <a:t> includes searching by Document Type or within a Specific Date range.</a:t>
            </a:r>
          </a:p>
          <a:p>
            <a:pPr lvl="0"/>
            <a:r>
              <a:rPr lang="en-US" sz="1500" dirty="0"/>
              <a:t>Leaving the Search set to All Documents and All Dates will pull all documents the user has access to. In order to see a document the user must have created it, been assigned the cart, or approved it.</a:t>
            </a:r>
          </a:p>
          <a:p>
            <a:pPr lvl="0"/>
            <a:r>
              <a:rPr lang="en-US" sz="1500" dirty="0"/>
              <a:t>Notice the </a:t>
            </a:r>
            <a:r>
              <a:rPr lang="en-US" sz="1500" u="sng" dirty="0"/>
              <a:t>Filtered By</a:t>
            </a:r>
            <a:r>
              <a:rPr lang="en-US" sz="1500" dirty="0"/>
              <a:t> and </a:t>
            </a:r>
            <a:r>
              <a:rPr lang="en-US" sz="1500" u="sng" dirty="0"/>
              <a:t>Refine Search Results</a:t>
            </a:r>
            <a:r>
              <a:rPr lang="en-US" sz="1500" dirty="0"/>
              <a:t> are available to narrow down the search Criteria</a:t>
            </a:r>
          </a:p>
          <a:p>
            <a:r>
              <a:rPr lang="en-US" sz="1500" dirty="0"/>
              <a:t>To perform an </a:t>
            </a:r>
            <a:r>
              <a:rPr lang="en-US" sz="1500" u="sng" dirty="0"/>
              <a:t>advanced search</a:t>
            </a:r>
            <a:r>
              <a:rPr lang="en-US" sz="1500" dirty="0"/>
              <a:t>, click on the advanced search button.</a:t>
            </a:r>
          </a:p>
          <a:p>
            <a:pPr lvl="0"/>
            <a:r>
              <a:rPr lang="en-US" sz="1500" dirty="0"/>
              <a:t>To search All Documents, choose one or more fields to enter and click </a:t>
            </a:r>
            <a:r>
              <a:rPr lang="en-US" sz="1500" u="sng" dirty="0"/>
              <a:t>Go</a:t>
            </a:r>
            <a:r>
              <a:rPr lang="en-US" sz="1500" dirty="0"/>
              <a:t>.</a:t>
            </a:r>
          </a:p>
          <a:p>
            <a:r>
              <a:rPr lang="en-US" sz="1500" dirty="0"/>
              <a:t>If the Document Type is changed to Requisition, Purchase Order, or Receipt, the search engine will expand to include several additional field to search by including: Accounting Codes, Workflow Status, Supplier Status, Receipt Status, etc</a:t>
            </a:r>
            <a:r>
              <a:rPr lang="en-US" dirty="0"/>
              <a:t>.</a:t>
            </a:r>
          </a:p>
        </p:txBody>
      </p:sp>
    </p:spTree>
    <p:extLst>
      <p:ext uri="{BB962C8B-B14F-4D97-AF65-F5344CB8AC3E}">
        <p14:creationId xmlns:p14="http://schemas.microsoft.com/office/powerpoint/2010/main" val="1855394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456" y="279095"/>
            <a:ext cx="9229933" cy="833609"/>
          </a:xfrm>
        </p:spPr>
        <p:txBody>
          <a:bodyPr/>
          <a:lstStyle/>
          <a:p>
            <a:r>
              <a:rPr lang="en-US" dirty="0"/>
              <a:t>SEARCHING FOR SUPPLIER JAGGAER</a:t>
            </a:r>
          </a:p>
        </p:txBody>
      </p:sp>
      <p:sp>
        <p:nvSpPr>
          <p:cNvPr id="7" name="Content Placeholder 6"/>
          <p:cNvSpPr>
            <a:spLocks noGrp="1"/>
          </p:cNvSpPr>
          <p:nvPr>
            <p:ph idx="1"/>
          </p:nvPr>
        </p:nvSpPr>
        <p:spPr>
          <a:xfrm>
            <a:off x="297456" y="1277957"/>
            <a:ext cx="9229934" cy="4682167"/>
          </a:xfrm>
        </p:spPr>
        <p:txBody>
          <a:bodyPr/>
          <a:lstStyle/>
          <a:p>
            <a:r>
              <a:rPr lang="en-US" sz="1200" dirty="0"/>
              <a:t>To search for a vendor, click on the Vendors button under the shop bar.</a:t>
            </a:r>
          </a:p>
          <a:p>
            <a:r>
              <a:rPr lang="en-US" sz="1200" dirty="0"/>
              <a:t>This opens the master list of vendors that are available on </a:t>
            </a:r>
            <a:r>
              <a:rPr lang="en-US" sz="1200" dirty="0" err="1"/>
              <a:t>Jaggaer</a:t>
            </a:r>
            <a:r>
              <a:rPr lang="en-US" sz="1200" dirty="0"/>
              <a:t> (formerly </a:t>
            </a:r>
            <a:r>
              <a:rPr lang="en-US" sz="1200" dirty="0" err="1"/>
              <a:t>SciQuest</a:t>
            </a:r>
            <a:r>
              <a:rPr lang="en-US" sz="1200" dirty="0"/>
              <a:t>).</a:t>
            </a:r>
          </a:p>
          <a:p>
            <a:r>
              <a:rPr lang="en-US" sz="1200" dirty="0"/>
              <a:t>The number of results per page can be edited through the drop down list.</a:t>
            </a:r>
            <a:r>
              <a:rPr lang="en-US" sz="1200" i="1" dirty="0">
                <a:latin typeface="Adobe Heiti Std R" panose="020B0400000000000000" pitchFamily="34" charset="-128"/>
                <a:cs typeface="Times New Roman" panose="02020603050405020304" pitchFamily="18" charset="0"/>
              </a:rPr>
              <a:t> 							</a:t>
            </a:r>
          </a:p>
          <a:p>
            <a:pPr marL="0" indent="0">
              <a:buNone/>
            </a:pPr>
            <a:r>
              <a:rPr lang="en-US" sz="1200" i="1" dirty="0">
                <a:latin typeface="Adobe Heiti Std R" panose="020B0400000000000000" pitchFamily="34" charset="-128"/>
                <a:cs typeface="Times New Roman" panose="02020603050405020304" pitchFamily="18" charset="0"/>
              </a:rPr>
              <a:t>	NOTE: If a vendor is not listed but it exists in Banner please contact </a:t>
            </a:r>
            <a:r>
              <a:rPr lang="en-US" sz="1200" i="1" u="sng" dirty="0">
                <a:solidFill>
                  <a:srgbClr val="0563C1"/>
                </a:solidFill>
                <a:latin typeface="Adobe Heiti Std R" panose="020B0400000000000000" pitchFamily="34" charset="-128"/>
                <a:ea typeface="Calibri" panose="020F0502020204030204" pitchFamily="34" charset="0"/>
                <a:cs typeface="Times New Roman" panose="02020603050405020304" pitchFamily="18" charset="0"/>
                <a:hlinkClick r:id="rId2"/>
              </a:rPr>
              <a:t>purchasing@roanestate.edu</a:t>
            </a:r>
            <a:r>
              <a:rPr lang="en-US" sz="1200" i="1" dirty="0">
                <a:latin typeface="Adobe Heiti Std R" panose="020B0400000000000000" pitchFamily="34" charset="-128"/>
                <a:cs typeface="Times New Roman" panose="02020603050405020304" pitchFamily="18" charset="0"/>
              </a:rPr>
              <a:t> so we could add them into 	</a:t>
            </a:r>
            <a:r>
              <a:rPr lang="en-US" sz="1200" i="1" dirty="0" err="1">
                <a:latin typeface="Adobe Heiti Std R" panose="020B0400000000000000" pitchFamily="34" charset="-128"/>
                <a:cs typeface="Times New Roman" panose="02020603050405020304" pitchFamily="18" charset="0"/>
              </a:rPr>
              <a:t>Jaggaer</a:t>
            </a:r>
            <a:r>
              <a:rPr lang="en-US" sz="1200" i="1" dirty="0">
                <a:latin typeface="Adobe Heiti Std R" panose="020B0400000000000000" pitchFamily="34" charset="-128"/>
                <a:cs typeface="Times New Roman" panose="02020603050405020304" pitchFamily="18" charset="0"/>
              </a:rPr>
              <a:t>. </a:t>
            </a:r>
          </a:p>
          <a:p>
            <a:r>
              <a:rPr lang="en-US" sz="1200" dirty="0"/>
              <a:t>Expand the </a:t>
            </a:r>
            <a:r>
              <a:rPr lang="en-US" sz="1200" u="sng" dirty="0"/>
              <a:t>search for vendor</a:t>
            </a:r>
            <a:r>
              <a:rPr lang="en-US" sz="1200" dirty="0"/>
              <a:t> box to narrow the search.</a:t>
            </a:r>
          </a:p>
          <a:p>
            <a:r>
              <a:rPr lang="en-US" sz="1200" dirty="0"/>
              <a:t>Enter the vendor name, partial name or Banner A number in the </a:t>
            </a:r>
            <a:r>
              <a:rPr lang="en-US" sz="1200" u="sng" dirty="0"/>
              <a:t>Supplier field</a:t>
            </a:r>
            <a:r>
              <a:rPr lang="en-US" sz="1200" dirty="0"/>
              <a:t> and click search.</a:t>
            </a:r>
          </a:p>
          <a:p>
            <a:r>
              <a:rPr lang="en-US" sz="1200" dirty="0"/>
              <a:t>Any vendors fitting within the search parameters will be shown.</a:t>
            </a:r>
          </a:p>
          <a:p>
            <a:pPr lvl="0"/>
            <a:r>
              <a:rPr lang="en-US" sz="1200" dirty="0"/>
              <a:t>Click on the </a:t>
            </a:r>
            <a:r>
              <a:rPr lang="en-US" sz="1200" u="sng" dirty="0"/>
              <a:t>vendor name</a:t>
            </a:r>
            <a:r>
              <a:rPr lang="en-US" sz="1200" dirty="0"/>
              <a:t> to view their contact information.</a:t>
            </a:r>
          </a:p>
          <a:p>
            <a:r>
              <a:rPr lang="en-US" sz="1200" dirty="0"/>
              <a:t>Click on the </a:t>
            </a:r>
            <a:r>
              <a:rPr lang="en-US" sz="1200" u="sng" dirty="0"/>
              <a:t>door</a:t>
            </a:r>
            <a:r>
              <a:rPr lang="en-US" sz="1200" dirty="0"/>
              <a:t> to begin entering your items</a:t>
            </a:r>
            <a:r>
              <a:rPr lang="en-US" dirty="0"/>
              <a:t>.</a:t>
            </a:r>
          </a:p>
          <a:p>
            <a:endParaRPr lang="en-US" sz="1200" dirty="0"/>
          </a:p>
          <a:p>
            <a:endParaRPr lang="en-US" dirty="0"/>
          </a:p>
        </p:txBody>
      </p:sp>
    </p:spTree>
    <p:extLst>
      <p:ext uri="{BB962C8B-B14F-4D97-AF65-F5344CB8AC3E}">
        <p14:creationId xmlns:p14="http://schemas.microsoft.com/office/powerpoint/2010/main" val="138050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3850"/>
            <a:ext cx="8596668" cy="571500"/>
          </a:xfrm>
        </p:spPr>
        <p:txBody>
          <a:bodyPr>
            <a:normAutofit fontScale="90000"/>
          </a:bodyPr>
          <a:lstStyle/>
          <a:p>
            <a:r>
              <a:rPr lang="en-US" dirty="0"/>
              <a:t>SPLITTING ACCOUNTING CODES</a:t>
            </a:r>
          </a:p>
        </p:txBody>
      </p:sp>
      <p:sp>
        <p:nvSpPr>
          <p:cNvPr id="3" name="Content Placeholder 2"/>
          <p:cNvSpPr>
            <a:spLocks noGrp="1"/>
          </p:cNvSpPr>
          <p:nvPr>
            <p:ph idx="1"/>
          </p:nvPr>
        </p:nvSpPr>
        <p:spPr>
          <a:xfrm>
            <a:off x="677334" y="981075"/>
            <a:ext cx="8596668" cy="5514975"/>
          </a:xfrm>
        </p:spPr>
        <p:txBody>
          <a:bodyPr>
            <a:normAutofit lnSpcReduction="10000"/>
          </a:bodyPr>
          <a:lstStyle/>
          <a:p>
            <a:r>
              <a:rPr lang="en-US" sz="1200" dirty="0"/>
              <a:t>After proceeding to the Checkout and completing the Shipping Address, the Accounting Information must be completed. The accounting can be split it two places: the header level and at the line item.</a:t>
            </a:r>
          </a:p>
          <a:p>
            <a:r>
              <a:rPr lang="en-US" sz="1200" dirty="0"/>
              <a:t>Click the edit button to open the Accounting Codes box.</a:t>
            </a:r>
          </a:p>
          <a:p>
            <a:r>
              <a:rPr lang="en-US" sz="1200" dirty="0"/>
              <a:t>Click Select from profile values under Org to change the Org.</a:t>
            </a:r>
          </a:p>
          <a:p>
            <a:r>
              <a:rPr lang="en-US" sz="1200" dirty="0"/>
              <a:t>Select the appropriate Organization Code. Notice the Fund, and Program auto-populate.</a:t>
            </a:r>
          </a:p>
          <a:p>
            <a:r>
              <a:rPr lang="en-US" sz="1200" dirty="0"/>
              <a:t>Click </a:t>
            </a:r>
            <a:r>
              <a:rPr lang="en-US" sz="1200" u="sng" dirty="0"/>
              <a:t>Select from all values</a:t>
            </a:r>
            <a:r>
              <a:rPr lang="en-US" sz="1200" dirty="0"/>
              <a:t> under Account.</a:t>
            </a:r>
          </a:p>
          <a:p>
            <a:r>
              <a:rPr lang="en-US" sz="1200" dirty="0"/>
              <a:t>Select the appropriate </a:t>
            </a:r>
            <a:r>
              <a:rPr lang="en-US" sz="1200" u="sng" dirty="0"/>
              <a:t>Account Code.</a:t>
            </a:r>
          </a:p>
          <a:p>
            <a:pPr lvl="0"/>
            <a:r>
              <a:rPr lang="en-US" sz="1200" dirty="0"/>
              <a:t>After completing this Account string, Click </a:t>
            </a:r>
            <a:r>
              <a:rPr lang="en-US" sz="1200" u="sng" dirty="0"/>
              <a:t>add split</a:t>
            </a:r>
            <a:r>
              <a:rPr lang="en-US" sz="1200" dirty="0"/>
              <a:t> to create a second account string at the header level. NOTE: The header level accounting will be applied to all items. If you are attempting to charge specific items to a different code, you must create splits at the line item level.</a:t>
            </a:r>
          </a:p>
          <a:p>
            <a:r>
              <a:rPr lang="en-US" sz="1200" dirty="0"/>
              <a:t>The second accounting line auto-populates with the values from the first line so they will need to be modified accordingly.</a:t>
            </a:r>
          </a:p>
          <a:p>
            <a:pPr lvl="0"/>
            <a:r>
              <a:rPr lang="en-US" sz="1200" dirty="0"/>
              <a:t>Here, at the header level, any accounting splits can be based on: a. Percentage of the price b. Percentage of the quantity, c. Amount of the price</a:t>
            </a:r>
          </a:p>
          <a:p>
            <a:pPr lvl="0"/>
            <a:r>
              <a:rPr lang="en-US" sz="1200" dirty="0"/>
              <a:t>The correct percentage or amount must be entered in the </a:t>
            </a:r>
            <a:r>
              <a:rPr lang="en-US" sz="1200" u="sng" dirty="0"/>
              <a:t>boxes</a:t>
            </a:r>
            <a:r>
              <a:rPr lang="en-US" sz="1200" dirty="0"/>
              <a:t> provided for each accounting line. Click </a:t>
            </a:r>
            <a:r>
              <a:rPr lang="en-US" sz="1200" u="sng" dirty="0"/>
              <a:t>Save</a:t>
            </a:r>
            <a:r>
              <a:rPr lang="en-US" sz="1200" dirty="0"/>
              <a:t>.</a:t>
            </a:r>
          </a:p>
          <a:p>
            <a:r>
              <a:rPr lang="en-US" sz="1200" dirty="0"/>
              <a:t>To create a split for a specific line item, click the </a:t>
            </a:r>
            <a:r>
              <a:rPr lang="en-US" sz="1200" u="sng" dirty="0"/>
              <a:t>edit</a:t>
            </a:r>
            <a:r>
              <a:rPr lang="en-US" sz="1200" dirty="0"/>
              <a:t> button next to the item. This line has automatically inherited the accounting codes entered at the header level. Click</a:t>
            </a:r>
            <a:r>
              <a:rPr lang="en-US" sz="1200" u="sng" dirty="0"/>
              <a:t> remove</a:t>
            </a:r>
            <a:r>
              <a:rPr lang="en-US" sz="1200" dirty="0"/>
              <a:t> next to the second accounting string.</a:t>
            </a:r>
          </a:p>
          <a:p>
            <a:pPr lvl="0"/>
            <a:r>
              <a:rPr lang="en-US" sz="1200" dirty="0"/>
              <a:t>Edit the Index and/or Account numbers as needed, following the same steps used to enter accounting information at the header level. Once the correct accounting codes have been entered, click </a:t>
            </a:r>
            <a:r>
              <a:rPr lang="en-US" sz="1200" u="sng" dirty="0"/>
              <a:t>Save.</a:t>
            </a:r>
          </a:p>
          <a:p>
            <a:pPr lvl="0"/>
            <a:r>
              <a:rPr lang="en-US" sz="1200" dirty="0"/>
              <a:t>Splits at the </a:t>
            </a:r>
            <a:r>
              <a:rPr lang="en-US" sz="1200" u="sng" dirty="0"/>
              <a:t>header level</a:t>
            </a:r>
            <a:r>
              <a:rPr lang="en-US" sz="1200" dirty="0"/>
              <a:t> can be viewed on the Requisition Summary tab and the Accounting Codes tab.</a:t>
            </a:r>
          </a:p>
          <a:p>
            <a:pPr lvl="0"/>
            <a:r>
              <a:rPr lang="en-US" sz="1200" dirty="0"/>
              <a:t>The </a:t>
            </a:r>
            <a:r>
              <a:rPr lang="en-US" sz="1200" u="sng" dirty="0"/>
              <a:t>line item</a:t>
            </a:r>
            <a:r>
              <a:rPr lang="en-US" sz="1200" dirty="0"/>
              <a:t> splits can only be viewed on the Accounting Codes tab under the line item(s) it pertains to. Notice the Information </a:t>
            </a:r>
            <a:r>
              <a:rPr lang="en-US" sz="1200" u="sng" dirty="0"/>
              <a:t>icon</a:t>
            </a:r>
            <a:r>
              <a:rPr lang="en-US" sz="1200" dirty="0"/>
              <a:t> shows the accounting has been split at the line item level.</a:t>
            </a:r>
          </a:p>
          <a:p>
            <a:pPr lvl="0"/>
            <a:endParaRPr lang="en-US" sz="1200" dirty="0"/>
          </a:p>
          <a:p>
            <a:endParaRPr lang="en-US" sz="1200" dirty="0"/>
          </a:p>
          <a:p>
            <a:pPr lvl="0"/>
            <a:endParaRPr lang="en-US" sz="1200" dirty="0"/>
          </a:p>
          <a:p>
            <a:pPr lvl="0"/>
            <a:endParaRPr lang="en-US" dirty="0"/>
          </a:p>
          <a:p>
            <a:endParaRPr lang="en-US" dirty="0"/>
          </a:p>
        </p:txBody>
      </p:sp>
      <p:sp>
        <p:nvSpPr>
          <p:cNvPr id="4"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208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492"/>
          </a:xfrm>
        </p:spPr>
        <p:txBody>
          <a:bodyPr/>
          <a:lstStyle/>
          <a:p>
            <a:r>
              <a:rPr lang="en-US" dirty="0"/>
              <a:t>FOR ADDITIONAL HELP</a:t>
            </a:r>
          </a:p>
        </p:txBody>
      </p:sp>
      <p:sp>
        <p:nvSpPr>
          <p:cNvPr id="3" name="Content Placeholder 2"/>
          <p:cNvSpPr>
            <a:spLocks noGrp="1"/>
          </p:cNvSpPr>
          <p:nvPr>
            <p:ph idx="1"/>
          </p:nvPr>
        </p:nvSpPr>
        <p:spPr/>
        <p:txBody>
          <a:bodyPr/>
          <a:lstStyle/>
          <a:p>
            <a:r>
              <a:rPr lang="en-US" dirty="0"/>
              <a:t>Contact Purchasing: </a:t>
            </a:r>
            <a:r>
              <a:rPr lang="en-US" dirty="0">
                <a:hlinkClick r:id="rId2"/>
              </a:rPr>
              <a:t>purchasing@roanestate.edu</a:t>
            </a:r>
            <a:endParaRPr lang="en-US" dirty="0"/>
          </a:p>
          <a:p>
            <a:r>
              <a:rPr lang="en-US" dirty="0"/>
              <a:t>Dana West: </a:t>
            </a:r>
            <a:r>
              <a:rPr lang="en-US" dirty="0">
                <a:hlinkClick r:id="rId3"/>
              </a:rPr>
              <a:t>westdk2@roanestate.edu</a:t>
            </a:r>
            <a:r>
              <a:rPr lang="en-US" dirty="0"/>
              <a:t> or 865-354-3000 EXT. 4657</a:t>
            </a:r>
          </a:p>
          <a:p>
            <a:r>
              <a:rPr lang="en-US" dirty="0"/>
              <a:t>Michele Oran: </a:t>
            </a:r>
            <a:r>
              <a:rPr lang="en-US" dirty="0">
                <a:hlinkClick r:id="rId4"/>
              </a:rPr>
              <a:t>oranym@roanestate.edu</a:t>
            </a:r>
            <a:r>
              <a:rPr lang="en-US" dirty="0"/>
              <a:t> or 865-354-3000 EXT. 4712</a:t>
            </a:r>
          </a:p>
        </p:txBody>
      </p:sp>
    </p:spTree>
    <p:extLst>
      <p:ext uri="{BB962C8B-B14F-4D97-AF65-F5344CB8AC3E}">
        <p14:creationId xmlns:p14="http://schemas.microsoft.com/office/powerpoint/2010/main" val="228269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30" y="895121"/>
            <a:ext cx="7729728" cy="659843"/>
          </a:xfrm>
        </p:spPr>
        <p:txBody>
          <a:bodyPr/>
          <a:lstStyle/>
          <a:p>
            <a:r>
              <a:rPr lang="en-US" dirty="0"/>
              <a:t>JAGGAER GENERAL INFORMATION</a:t>
            </a:r>
          </a:p>
        </p:txBody>
      </p:sp>
      <p:sp>
        <p:nvSpPr>
          <p:cNvPr id="3" name="Content Placeholder 2"/>
          <p:cNvSpPr>
            <a:spLocks noGrp="1"/>
          </p:cNvSpPr>
          <p:nvPr>
            <p:ph idx="1"/>
          </p:nvPr>
        </p:nvSpPr>
        <p:spPr>
          <a:xfrm>
            <a:off x="738130" y="1872058"/>
            <a:ext cx="9033047" cy="4009292"/>
          </a:xfrm>
        </p:spPr>
        <p:txBody>
          <a:bodyPr>
            <a:normAutofit/>
          </a:bodyPr>
          <a:lstStyle/>
          <a:p>
            <a:pPr marL="0" indent="0">
              <a:buNone/>
            </a:pPr>
            <a:r>
              <a:rPr lang="en-US" sz="2400" dirty="0"/>
              <a:t>Roles of Procurement</a:t>
            </a:r>
          </a:p>
          <a:p>
            <a:pPr marL="0" indent="0">
              <a:buNone/>
            </a:pPr>
            <a:endParaRPr lang="en-US" sz="1200" dirty="0"/>
          </a:p>
          <a:p>
            <a:r>
              <a:rPr lang="en-US" b="1" i="1" dirty="0"/>
              <a:t>Shopper</a:t>
            </a:r>
            <a:r>
              <a:rPr lang="en-US" dirty="0"/>
              <a:t> – a user who may create purchase requisitions (shopping carts) and the ability to complete forms. Shoppers will assign their carts to the appropriate Requestor or Approver.</a:t>
            </a:r>
          </a:p>
          <a:p>
            <a:r>
              <a:rPr lang="en-US" b="1" i="1" dirty="0"/>
              <a:t>Requestor</a:t>
            </a:r>
            <a:r>
              <a:rPr lang="en-US" dirty="0"/>
              <a:t> – a user who, in addition to creating shopping carts and completing forms,  has the ability to enter account codes an submit requisitions into the workflow process for approval.</a:t>
            </a:r>
          </a:p>
          <a:p>
            <a:r>
              <a:rPr lang="en-US" b="1" i="1" dirty="0"/>
              <a:t>Approver</a:t>
            </a:r>
            <a:r>
              <a:rPr lang="en-US" dirty="0"/>
              <a:t> – a user who, in addition to the above mentioned capabilities,  approves requisitions and forms submitted to them.</a:t>
            </a:r>
          </a:p>
        </p:txBody>
      </p:sp>
      <p:pic>
        <p:nvPicPr>
          <p:cNvPr id="4" name="Picture 3" descr="logo_3_c"/>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06535" y="5881350"/>
            <a:ext cx="2665730" cy="526415"/>
          </a:xfrm>
          <a:prstGeom prst="rect">
            <a:avLst/>
          </a:prstGeom>
          <a:noFill/>
          <a:ln>
            <a:noFill/>
          </a:ln>
        </p:spPr>
      </p:pic>
    </p:spTree>
    <p:extLst>
      <p:ext uri="{BB962C8B-B14F-4D97-AF65-F5344CB8AC3E}">
        <p14:creationId xmlns:p14="http://schemas.microsoft.com/office/powerpoint/2010/main" val="260064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552" y="827012"/>
            <a:ext cx="8947312" cy="660827"/>
          </a:xfrm>
        </p:spPr>
        <p:txBody>
          <a:bodyPr>
            <a:noAutofit/>
          </a:bodyPr>
          <a:lstStyle/>
          <a:p>
            <a:r>
              <a:rPr lang="en-US" dirty="0"/>
              <a:t>JAGGAER TRAINING MATERIAL</a:t>
            </a:r>
          </a:p>
        </p:txBody>
      </p:sp>
      <p:sp>
        <p:nvSpPr>
          <p:cNvPr id="3" name="Content Placeholder 2"/>
          <p:cNvSpPr>
            <a:spLocks noGrp="1"/>
          </p:cNvSpPr>
          <p:nvPr>
            <p:ph idx="1"/>
          </p:nvPr>
        </p:nvSpPr>
        <p:spPr>
          <a:xfrm>
            <a:off x="925417" y="1652530"/>
            <a:ext cx="10129437" cy="4583017"/>
          </a:xfrm>
        </p:spPr>
        <p:txBody>
          <a:bodyPr>
            <a:normAutofit lnSpcReduction="10000"/>
          </a:bodyPr>
          <a:lstStyle/>
          <a:p>
            <a:r>
              <a:rPr lang="en-US" sz="2800" dirty="0"/>
              <a:t>Changing a Vendor’s </a:t>
            </a:r>
            <a:r>
              <a:rPr lang="en-US" sz="2800" dirty="0">
                <a:hlinkClick r:id="rId2" action="ppaction://hlinkfile"/>
              </a:rPr>
              <a:t>Fulfillment Address</a:t>
            </a:r>
            <a:endParaRPr lang="en-US" sz="2800" dirty="0"/>
          </a:p>
          <a:p>
            <a:r>
              <a:rPr lang="en-US" sz="2800" dirty="0"/>
              <a:t>Commodity </a:t>
            </a:r>
            <a:r>
              <a:rPr lang="en-US" sz="2800" dirty="0">
                <a:hlinkClick r:id="rId3" action="ppaction://hlinkfile"/>
              </a:rPr>
              <a:t>Code</a:t>
            </a:r>
            <a:r>
              <a:rPr lang="en-US" sz="2800" dirty="0"/>
              <a:t> Listing</a:t>
            </a:r>
          </a:p>
          <a:p>
            <a:r>
              <a:rPr lang="en-US" sz="2800" dirty="0">
                <a:hlinkClick r:id="rId4" action="ppaction://hlinkfile"/>
              </a:rPr>
              <a:t>Creating</a:t>
            </a:r>
            <a:r>
              <a:rPr lang="en-US" sz="2800" dirty="0"/>
              <a:t> a Catalog Requisition</a:t>
            </a:r>
          </a:p>
          <a:p>
            <a:r>
              <a:rPr lang="en-US" sz="2800" dirty="0"/>
              <a:t>Creating a </a:t>
            </a:r>
            <a:r>
              <a:rPr lang="en-US" sz="2800" dirty="0">
                <a:hlinkClick r:id="rId5" action="ppaction://hlinkfile"/>
              </a:rPr>
              <a:t>Non-Catalog</a:t>
            </a:r>
            <a:r>
              <a:rPr lang="en-US" sz="2800" dirty="0"/>
              <a:t> Requisition</a:t>
            </a:r>
          </a:p>
          <a:p>
            <a:r>
              <a:rPr lang="en-US" sz="2800" dirty="0"/>
              <a:t>Document </a:t>
            </a:r>
            <a:r>
              <a:rPr lang="en-US" sz="2800" dirty="0">
                <a:hlinkClick r:id="rId6" action="ppaction://hlinkfile"/>
              </a:rPr>
              <a:t>Searches</a:t>
            </a:r>
            <a:endParaRPr lang="en-US" sz="2800" dirty="0"/>
          </a:p>
          <a:p>
            <a:r>
              <a:rPr lang="en-US" sz="2800" dirty="0">
                <a:hlinkClick r:id="rId7" action="ppaction://hlinkfile"/>
              </a:rPr>
              <a:t>Searching for a Supplier </a:t>
            </a:r>
            <a:r>
              <a:rPr lang="en-US" sz="2800" dirty="0" err="1">
                <a:hlinkClick r:id="rId7" action="ppaction://hlinkfile"/>
              </a:rPr>
              <a:t>Jaggaer</a:t>
            </a:r>
            <a:endParaRPr lang="en-US" sz="2800" dirty="0"/>
          </a:p>
          <a:p>
            <a:r>
              <a:rPr lang="en-US" sz="2800" dirty="0"/>
              <a:t>Splitting </a:t>
            </a:r>
            <a:r>
              <a:rPr lang="en-US" sz="2800" dirty="0">
                <a:hlinkClick r:id="rId8" action="ppaction://hlinkfile"/>
              </a:rPr>
              <a:t>Accounting</a:t>
            </a:r>
            <a:r>
              <a:rPr lang="en-US" sz="2800" dirty="0"/>
              <a:t> Codes</a:t>
            </a:r>
          </a:p>
          <a:p>
            <a:pPr marL="0" indent="0">
              <a:buNone/>
            </a:pPr>
            <a:endParaRPr lang="en-US" dirty="0"/>
          </a:p>
          <a:p>
            <a:pPr marL="0" indent="0">
              <a:buNone/>
            </a:pPr>
            <a:r>
              <a:rPr lang="en-US" dirty="0"/>
              <a:t>Click on the hyperlink for directions, or continue to the following pages for directions.</a:t>
            </a:r>
          </a:p>
        </p:txBody>
      </p:sp>
      <p:pic>
        <p:nvPicPr>
          <p:cNvPr id="4" name="Picture 3" descr="logo_3_c"/>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37163" y="5873823"/>
            <a:ext cx="2665730" cy="526415"/>
          </a:xfrm>
          <a:prstGeom prst="rect">
            <a:avLst/>
          </a:prstGeom>
          <a:noFill/>
          <a:ln>
            <a:noFill/>
          </a:ln>
        </p:spPr>
      </p:pic>
    </p:spTree>
    <p:extLst>
      <p:ext uri="{BB962C8B-B14F-4D97-AF65-F5344CB8AC3E}">
        <p14:creationId xmlns:p14="http://schemas.microsoft.com/office/powerpoint/2010/main" val="4222036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00" y="120203"/>
            <a:ext cx="9029302" cy="665408"/>
          </a:xfrm>
        </p:spPr>
        <p:txBody>
          <a:bodyPr/>
          <a:lstStyle/>
          <a:p>
            <a:r>
              <a:rPr lang="en-US" dirty="0"/>
              <a:t>COMMODITY CODE LIST</a:t>
            </a:r>
          </a:p>
        </p:txBody>
      </p:sp>
      <p:sp>
        <p:nvSpPr>
          <p:cNvPr id="4" name="Content Placeholder 3"/>
          <p:cNvSpPr>
            <a:spLocks noGrp="1"/>
          </p:cNvSpPr>
          <p:nvPr>
            <p:ph idx="1"/>
          </p:nvPr>
        </p:nvSpPr>
        <p:spPr>
          <a:xfrm>
            <a:off x="244700" y="695459"/>
            <a:ext cx="11655380" cy="6162541"/>
          </a:xfrm>
        </p:spPr>
        <p:txBody>
          <a:bodyPr numCol="2">
            <a:normAutofit fontScale="92500"/>
          </a:bodyPr>
          <a:lstStyle/>
          <a:p>
            <a:r>
              <a:rPr lang="en-US" sz="1000" b="1" dirty="0"/>
              <a:t>NIGP</a:t>
            </a:r>
            <a:r>
              <a:rPr lang="en-US" sz="1000" dirty="0"/>
              <a:t>	</a:t>
            </a:r>
            <a:r>
              <a:rPr lang="en-US" sz="1000" b="1" dirty="0"/>
              <a:t>NIGP Code Description</a:t>
            </a:r>
          </a:p>
          <a:p>
            <a:r>
              <a:rPr lang="en-US" sz="1000" dirty="0"/>
              <a:t>200	Shirts</a:t>
            </a:r>
          </a:p>
          <a:p>
            <a:r>
              <a:rPr lang="en-US" sz="1000" dirty="0"/>
              <a:t>206	Computer Hardware &amp; Printers</a:t>
            </a:r>
          </a:p>
          <a:p>
            <a:r>
              <a:rPr lang="en-US" sz="1000" dirty="0"/>
              <a:t>207	Computer Accessories &amp; Supplies</a:t>
            </a:r>
          </a:p>
          <a:p>
            <a:r>
              <a:rPr lang="en-US" sz="1000" dirty="0"/>
              <a:t>209	Computer Software</a:t>
            </a:r>
          </a:p>
          <a:p>
            <a:r>
              <a:rPr lang="en-US" sz="1000" dirty="0"/>
              <a:t>260	Dental Equipment</a:t>
            </a:r>
          </a:p>
          <a:p>
            <a:r>
              <a:rPr lang="en-US" sz="1000" dirty="0"/>
              <a:t>390	Catering Services</a:t>
            </a:r>
          </a:p>
          <a:p>
            <a:r>
              <a:rPr lang="en-US" sz="1000" dirty="0"/>
              <a:t>425	Office Furniture</a:t>
            </a:r>
          </a:p>
          <a:p>
            <a:r>
              <a:rPr lang="en-US" sz="1000" dirty="0"/>
              <a:t>475	Medical, Nursing Supplies</a:t>
            </a:r>
          </a:p>
          <a:p>
            <a:r>
              <a:rPr lang="en-US" sz="1000" dirty="0"/>
              <a:t>485	Janitorial Services</a:t>
            </a:r>
          </a:p>
          <a:p>
            <a:r>
              <a:rPr lang="en-US" sz="1000" dirty="0"/>
              <a:t>490	Lab Supplies, Lab Equipment/Promotional 								Supplies</a:t>
            </a:r>
          </a:p>
          <a:p>
            <a:r>
              <a:rPr lang="en-US" sz="1000" dirty="0"/>
              <a:t>525 	Supplies</a:t>
            </a:r>
          </a:p>
          <a:p>
            <a:r>
              <a:rPr lang="en-US" sz="1000" dirty="0"/>
              <a:t>578	Travel</a:t>
            </a:r>
          </a:p>
          <a:p>
            <a:r>
              <a:rPr lang="en-US" sz="1000" dirty="0"/>
              <a:t>615	Office Supplies</a:t>
            </a:r>
          </a:p>
          <a:p>
            <a:r>
              <a:rPr lang="en-US" sz="1000" dirty="0"/>
              <a:t>715	Books &amp; Textbooks</a:t>
            </a:r>
          </a:p>
          <a:p>
            <a:r>
              <a:rPr lang="en-US" sz="1000" dirty="0"/>
              <a:t>785	Classroom Supplies</a:t>
            </a:r>
          </a:p>
          <a:p>
            <a:r>
              <a:rPr lang="en-US" sz="1000" dirty="0"/>
              <a:t>805	Sporting Goods, Equipment &amp; Awards</a:t>
            </a:r>
          </a:p>
          <a:p>
            <a:r>
              <a:rPr lang="en-US" sz="1000" dirty="0"/>
              <a:t>855	Theatrical Equipment &amp; Supplies</a:t>
            </a:r>
          </a:p>
          <a:p>
            <a:r>
              <a:rPr lang="en-US" sz="1000" dirty="0"/>
              <a:t>910	Building Maintenance</a:t>
            </a:r>
          </a:p>
          <a:p>
            <a:r>
              <a:rPr lang="en-US" sz="1000" dirty="0"/>
              <a:t>914	Construction Services, Trade (New Construction), 							Electrical, Flooring</a:t>
            </a:r>
          </a:p>
          <a:p>
            <a:endParaRPr lang="en-US" sz="1000" dirty="0"/>
          </a:p>
          <a:p>
            <a:endParaRPr lang="en-US" sz="1000" dirty="0"/>
          </a:p>
          <a:p>
            <a:r>
              <a:rPr lang="en-US" sz="1000" b="1" dirty="0"/>
              <a:t>NIGP	NIGP Code Description</a:t>
            </a:r>
          </a:p>
          <a:p>
            <a:r>
              <a:rPr lang="en-US" sz="1000" dirty="0"/>
              <a:t>915	Advertising (Notice of Bid Solicitation), Advertising/Public Relations (Incl. Skywriting), 			Advertising, Outdoor Billboard, etc. Mailing Services (includes addressing, collating, 			packaging, sorting &amp; delivery), Public Information Services, Cellular, Video Production &amp; 		Recording, Television Services, Satellite</a:t>
            </a:r>
          </a:p>
          <a:p>
            <a:r>
              <a:rPr lang="en-US" sz="1000" dirty="0"/>
              <a:t>918	Consulting Services &amp; Advertising Consulting</a:t>
            </a:r>
          </a:p>
          <a:p>
            <a:r>
              <a:rPr lang="en-US" sz="1000" dirty="0"/>
              <a:t>920	Software Maintenance/ Support</a:t>
            </a:r>
          </a:p>
          <a:p>
            <a:r>
              <a:rPr lang="en-US" sz="1000" dirty="0"/>
              <a:t>956	Magazine, Newsletter, Newspaper, Professional Journal Subscriptions</a:t>
            </a:r>
          </a:p>
          <a:p>
            <a:r>
              <a:rPr lang="en-US" sz="1000" dirty="0"/>
              <a:t>961	Chartering Services, Buses &amp; Transportation, Student Awards, Honorariums, Interpreter 			Services, Transcription Services: Academic, Braille, Legal, Medical, etc., Floral Arrangement 		Services, Personnel Services &amp; Honorarium, Theatrical Services (Including Production, 			Scenery, Design, Stage, etc.), Concessions, Catering, Vending, Outside food, Interpreter 		Services Electronically Assisted Foreign Language, Hearing Impairment, etc., Floral Designing 		and Arranging Services, Personnel Services (Not Employment), Travel Agency Services, 			Marketing Services (Incl. Distribution, Research, Sales Promotions, etc., Tour Guide Services</a:t>
            </a:r>
          </a:p>
          <a:p>
            <a:r>
              <a:rPr lang="en-US" sz="1000" dirty="0"/>
              <a:t>962	Cafeteria &amp; Restaurant Services, Professional Services, Dual Service &amp; 	Temporary, Bus 			Transportation Services, Engraving Services: Awards, Trophies, etc. Professional Services (Not 		Otherwise Classified), Personnel Services, Temporary, Sign Making Services</a:t>
            </a:r>
          </a:p>
          <a:p>
            <a:r>
              <a:rPr lang="en-US" sz="1000" dirty="0"/>
              <a:t>963	Reimbursement Athletic Meals &amp; Other Meals, Accreditation Fees, Associations, 			Contributions/Donations, Licensing Fees, Membership Dues, Registration Fees, Tours, 			Tuitions, Warranties, Sponsorship, Postage Stamps, Postage for Meters</a:t>
            </a:r>
          </a:p>
          <a:p>
            <a:r>
              <a:rPr lang="en-US" sz="1000" dirty="0"/>
              <a:t>966	Business Cards Printed, Envelope Printing, Forms Printing, Letterhead Printed, Engraved 		Awards, Certificates, Diplomas, Stationary</a:t>
            </a:r>
          </a:p>
          <a:p>
            <a:r>
              <a:rPr lang="en-US" sz="1000" dirty="0"/>
              <a:t>968	Physical Plant – contract services</a:t>
            </a:r>
          </a:p>
          <a:p>
            <a:r>
              <a:rPr lang="en-US" sz="1000" dirty="0"/>
              <a:t>985	Software, Computer, Rental or Lease</a:t>
            </a:r>
          </a:p>
          <a:p>
            <a:endParaRPr lang="en-US" sz="1000" dirty="0"/>
          </a:p>
          <a:p>
            <a:endParaRPr lang="en-US" sz="1000" dirty="0"/>
          </a:p>
          <a:p>
            <a:endParaRPr lang="en-US" sz="1000" dirty="0"/>
          </a:p>
          <a:p>
            <a:endParaRPr lang="en-US" dirty="0"/>
          </a:p>
        </p:txBody>
      </p:sp>
    </p:spTree>
    <p:extLst>
      <p:ext uri="{BB962C8B-B14F-4D97-AF65-F5344CB8AC3E}">
        <p14:creationId xmlns:p14="http://schemas.microsoft.com/office/powerpoint/2010/main" val="270994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169984"/>
            <a:ext cx="8922310" cy="843568"/>
          </a:xfrm>
        </p:spPr>
        <p:txBody>
          <a:bodyPr>
            <a:normAutofit fontScale="90000"/>
          </a:bodyPr>
          <a:lstStyle/>
          <a:p>
            <a:r>
              <a:rPr lang="en-US" dirty="0"/>
              <a:t>CHANGING A VENDOR FULFILLMENT ADDRESS</a:t>
            </a:r>
          </a:p>
        </p:txBody>
      </p:sp>
      <p:sp>
        <p:nvSpPr>
          <p:cNvPr id="3" name="Content Placeholder 2"/>
          <p:cNvSpPr>
            <a:spLocks noGrp="1"/>
          </p:cNvSpPr>
          <p:nvPr>
            <p:ph idx="1"/>
          </p:nvPr>
        </p:nvSpPr>
        <p:spPr>
          <a:xfrm>
            <a:off x="351692" y="1354015"/>
            <a:ext cx="9442940" cy="5240216"/>
          </a:xfrm>
        </p:spPr>
        <p:txBody>
          <a:bodyPr/>
          <a:lstStyle/>
          <a:p>
            <a:r>
              <a:rPr lang="en-US" dirty="0"/>
              <a:t>Some vendors have multiple fulfillment addresses and the address may need to be changed on the requisition.</a:t>
            </a:r>
          </a:p>
          <a:p>
            <a:pPr lvl="0"/>
            <a:r>
              <a:rPr lang="en-US" dirty="0"/>
              <a:t>Enter the vendor’s name in the </a:t>
            </a:r>
            <a:r>
              <a:rPr lang="en-US" u="sng" dirty="0"/>
              <a:t>Enter Supplier field</a:t>
            </a:r>
            <a:r>
              <a:rPr lang="en-US" dirty="0"/>
              <a:t> or use the </a:t>
            </a:r>
            <a:r>
              <a:rPr lang="en-US" u="sng" dirty="0"/>
              <a:t>supplier search</a:t>
            </a:r>
            <a:r>
              <a:rPr lang="en-US" dirty="0"/>
              <a:t> to view the available vendors.</a:t>
            </a:r>
          </a:p>
          <a:p>
            <a:pPr lvl="0"/>
            <a:r>
              <a:rPr lang="en-US" dirty="0"/>
              <a:t>Click the </a:t>
            </a:r>
            <a:r>
              <a:rPr lang="en-US" u="sng" dirty="0"/>
              <a:t>select different fulfillment center</a:t>
            </a:r>
            <a:r>
              <a:rPr lang="en-US" dirty="0"/>
              <a:t> under the address.</a:t>
            </a:r>
          </a:p>
          <a:p>
            <a:pPr lvl="0"/>
            <a:r>
              <a:rPr lang="en-US" dirty="0"/>
              <a:t>Choose the address you need. </a:t>
            </a:r>
          </a:p>
          <a:p>
            <a:pPr lvl="0"/>
            <a:r>
              <a:rPr lang="en-US" dirty="0"/>
              <a:t>Click Select.</a:t>
            </a:r>
          </a:p>
          <a:p>
            <a:pPr lvl="0"/>
            <a:r>
              <a:rPr lang="en-US" dirty="0"/>
              <a:t>Notice that the address has been changed.</a:t>
            </a:r>
          </a:p>
          <a:p>
            <a:pPr lvl="0"/>
            <a:r>
              <a:rPr lang="en-US" dirty="0"/>
              <a:t>Proceed with order.</a:t>
            </a:r>
          </a:p>
          <a:p>
            <a:pPr marL="0" lvl="0" indent="0">
              <a:buNone/>
            </a:pPr>
            <a:endParaRPr lang="en-US" dirty="0"/>
          </a:p>
          <a:p>
            <a:pPr lvl="0"/>
            <a:endParaRPr lang="en-US" dirty="0"/>
          </a:p>
        </p:txBody>
      </p:sp>
    </p:spTree>
    <p:extLst>
      <p:ext uri="{BB962C8B-B14F-4D97-AF65-F5344CB8AC3E}">
        <p14:creationId xmlns:p14="http://schemas.microsoft.com/office/powerpoint/2010/main" val="144578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8" y="152400"/>
            <a:ext cx="8596668" cy="726831"/>
          </a:xfrm>
        </p:spPr>
        <p:txBody>
          <a:bodyPr/>
          <a:lstStyle/>
          <a:p>
            <a:r>
              <a:rPr lang="en-US" dirty="0"/>
              <a:t>CREATING A CATALOG REQUISITION</a:t>
            </a:r>
          </a:p>
        </p:txBody>
      </p:sp>
      <p:sp>
        <p:nvSpPr>
          <p:cNvPr id="3" name="Content Placeholder 2"/>
          <p:cNvSpPr>
            <a:spLocks noGrp="1"/>
          </p:cNvSpPr>
          <p:nvPr>
            <p:ph idx="1"/>
          </p:nvPr>
        </p:nvSpPr>
        <p:spPr>
          <a:xfrm>
            <a:off x="298938" y="879231"/>
            <a:ext cx="11641015" cy="5732584"/>
          </a:xfrm>
        </p:spPr>
        <p:txBody>
          <a:bodyPr>
            <a:normAutofit fontScale="62500" lnSpcReduction="20000"/>
          </a:bodyPr>
          <a:lstStyle/>
          <a:p>
            <a:pPr lvl="0"/>
            <a:r>
              <a:rPr lang="en-US" dirty="0"/>
              <a:t>Catalogs are contracts where special pricing has been negotiated either by the College or the Tennessee Board of Regents.</a:t>
            </a:r>
          </a:p>
          <a:p>
            <a:pPr lvl="0"/>
            <a:r>
              <a:rPr lang="en-US" dirty="0"/>
              <a:t>There are 2 types of catalogs: a) Hosted: the items and pricing for the catalog are stored within </a:t>
            </a:r>
            <a:r>
              <a:rPr lang="en-US" dirty="0" err="1"/>
              <a:t>SciQuest</a:t>
            </a:r>
            <a:r>
              <a:rPr lang="en-US" dirty="0"/>
              <a:t> b) Punch-out: the vendor has provided a link to a version of their website that reflects the contract pricing, much like Stapleslink.com.</a:t>
            </a:r>
          </a:p>
          <a:p>
            <a:pPr lvl="0"/>
            <a:r>
              <a:rPr lang="en-US" dirty="0"/>
              <a:t>Click on the Staples sticker to open the Punch-out Catalog. NOTE: This site is not associated with an individual’s Staples link account. You will need to recreate any favorites within the </a:t>
            </a:r>
            <a:r>
              <a:rPr lang="en-US" dirty="0" err="1"/>
              <a:t>SciQuest</a:t>
            </a:r>
            <a:r>
              <a:rPr lang="en-US" dirty="0"/>
              <a:t> punch-out catalog.</a:t>
            </a:r>
          </a:p>
          <a:p>
            <a:pPr lvl="0"/>
            <a:r>
              <a:rPr lang="en-US" dirty="0"/>
              <a:t>Use the Categories on the left or enter the item number in the Search Bar at the top to navigate the site.</a:t>
            </a:r>
          </a:p>
          <a:p>
            <a:pPr lvl="0"/>
            <a:r>
              <a:rPr lang="en-US" dirty="0"/>
              <a:t>If you buy certain items on a regular basis, they can be added to a list by opening the Your Shopping Lists drop down menu and selecting Create New List</a:t>
            </a:r>
          </a:p>
          <a:p>
            <a:pPr lvl="0"/>
            <a:r>
              <a:rPr lang="en-US" dirty="0"/>
              <a:t>Create a name for the list and add a description.</a:t>
            </a:r>
          </a:p>
          <a:p>
            <a:pPr lvl="0"/>
            <a:r>
              <a:rPr lang="en-US" dirty="0"/>
              <a:t>Type the item number(s) in the space provided, click the Add to List button and click the Save List button</a:t>
            </a:r>
          </a:p>
          <a:p>
            <a:pPr lvl="0"/>
            <a:r>
              <a:rPr lang="en-US" dirty="0"/>
              <a:t>To search for items using the Categories, hold the cursor over the appropriate category. </a:t>
            </a:r>
          </a:p>
          <a:p>
            <a:pPr lvl="0"/>
            <a:r>
              <a:rPr lang="en-US" dirty="0"/>
              <a:t>Click the subcategory to view specific items</a:t>
            </a:r>
          </a:p>
          <a:p>
            <a:pPr lvl="0"/>
            <a:r>
              <a:rPr lang="en-US" dirty="0"/>
              <a:t>Select an item, change the quantity if necessary and click the add to cart button.</a:t>
            </a:r>
          </a:p>
          <a:p>
            <a:pPr lvl="0"/>
            <a:r>
              <a:rPr lang="en-US" dirty="0"/>
              <a:t>An Item Added to Cart Box will appear each time you click the Add to Cart button. It isn’t necessary to Close the box because it will disappear.</a:t>
            </a:r>
          </a:p>
          <a:p>
            <a:pPr lvl="0"/>
            <a:r>
              <a:rPr lang="en-US" dirty="0"/>
              <a:t>After all the items have been selected, Click the Check out button.</a:t>
            </a:r>
          </a:p>
          <a:p>
            <a:pPr lvl="0"/>
            <a:r>
              <a:rPr lang="en-US" dirty="0"/>
              <a:t>Confirm the items and quantities in your cart.</a:t>
            </a:r>
          </a:p>
          <a:p>
            <a:pPr lvl="0"/>
            <a:r>
              <a:rPr lang="en-US" dirty="0"/>
              <a:t>Scroll to the bottom of the page and click Submit, this will pull the cart into </a:t>
            </a:r>
            <a:r>
              <a:rPr lang="en-US" dirty="0" err="1"/>
              <a:t>SciQuest</a:t>
            </a:r>
            <a:r>
              <a:rPr lang="en-US" dirty="0"/>
              <a:t>.</a:t>
            </a:r>
          </a:p>
          <a:p>
            <a:pPr lvl="0"/>
            <a:r>
              <a:rPr lang="en-US" dirty="0"/>
              <a:t>Confirm the items and quantities in your cart.</a:t>
            </a:r>
          </a:p>
          <a:p>
            <a:pPr lvl="0"/>
            <a:r>
              <a:rPr lang="en-US" dirty="0"/>
              <a:t>Scroll to the bottom of the page and click Submit, this will pull the cart into </a:t>
            </a:r>
            <a:r>
              <a:rPr lang="en-US" dirty="0" err="1"/>
              <a:t>SciQuest</a:t>
            </a:r>
            <a:r>
              <a:rPr lang="en-US" dirty="0"/>
              <a:t>.</a:t>
            </a:r>
          </a:p>
          <a:p>
            <a:pPr lvl="0"/>
            <a:r>
              <a:rPr lang="en-US" dirty="0"/>
              <a:t>Once the cart is in </a:t>
            </a:r>
            <a:r>
              <a:rPr lang="en-US" dirty="0" err="1"/>
              <a:t>SciQuest</a:t>
            </a:r>
            <a:r>
              <a:rPr lang="en-US" dirty="0"/>
              <a:t>: a. Shoppers-click the Assign Cart button because they cannot enter Accounting Codes b. Requestors-Click Proceed to </a:t>
            </a:r>
            <a:r>
              <a:rPr lang="en-US" dirty="0" err="1"/>
              <a:t>Checkoutc.shoppers</a:t>
            </a:r>
            <a:r>
              <a:rPr lang="en-US" dirty="0"/>
              <a:t>-the Assign Cart To field will have a default person. </a:t>
            </a:r>
          </a:p>
          <a:p>
            <a:pPr lvl="0"/>
            <a:r>
              <a:rPr lang="en-US" dirty="0"/>
              <a:t>To change the user, click Select from profile values(if you have more than one assigned Requestor)</a:t>
            </a:r>
          </a:p>
          <a:p>
            <a:pPr lvl="0"/>
            <a:r>
              <a:rPr lang="en-US" dirty="0"/>
              <a:t>Use the space provided to add a note to the Assignee. Do not put any note or comments in the product descriptions.</a:t>
            </a:r>
          </a:p>
          <a:p>
            <a:pPr lvl="0"/>
            <a:r>
              <a:rPr lang="en-US" dirty="0"/>
              <a:t>Click Assign.</a:t>
            </a:r>
          </a:p>
          <a:p>
            <a:pPr lvl="0"/>
            <a:endParaRPr lang="en-US" dirty="0"/>
          </a:p>
        </p:txBody>
      </p:sp>
    </p:spTree>
    <p:extLst>
      <p:ext uri="{BB962C8B-B14F-4D97-AF65-F5344CB8AC3E}">
        <p14:creationId xmlns:p14="http://schemas.microsoft.com/office/powerpoint/2010/main" val="34287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5" y="300507"/>
            <a:ext cx="10031697" cy="709246"/>
          </a:xfrm>
        </p:spPr>
        <p:txBody>
          <a:bodyPr/>
          <a:lstStyle/>
          <a:p>
            <a:r>
              <a:rPr lang="en-US" dirty="0"/>
              <a:t>CREATING A CATALOG REQUISITION, continued</a:t>
            </a:r>
          </a:p>
        </p:txBody>
      </p:sp>
      <p:sp>
        <p:nvSpPr>
          <p:cNvPr id="3" name="Content Placeholder 2"/>
          <p:cNvSpPr>
            <a:spLocks noGrp="1"/>
          </p:cNvSpPr>
          <p:nvPr>
            <p:ph idx="1"/>
          </p:nvPr>
        </p:nvSpPr>
        <p:spPr>
          <a:xfrm>
            <a:off x="246185" y="1009754"/>
            <a:ext cx="11166230" cy="5848246"/>
          </a:xfrm>
        </p:spPr>
        <p:txBody>
          <a:bodyPr>
            <a:normAutofit fontScale="62500" lnSpcReduction="20000"/>
          </a:bodyPr>
          <a:lstStyle/>
          <a:p>
            <a:pPr lvl="0"/>
            <a:r>
              <a:rPr lang="en-US" dirty="0"/>
              <a:t>This is the last step for Shoppers. Notice the information provided on the Shopping Cart Information page, particularly the requisition number. Requestors will have to complete the following steps for any carts that have been assigned to them in addition to any carts they create.</a:t>
            </a:r>
          </a:p>
          <a:p>
            <a:pPr lvl="0"/>
            <a:r>
              <a:rPr lang="en-US" dirty="0"/>
              <a:t>Requestors-After clicking Proceed to Checkout, notice the task bar at the top of the page. Boxes with green checkmarks do not require action while boxes with the caution icon do. Click Edit Button to change the PO Type to Complete the General Tab.</a:t>
            </a:r>
          </a:p>
          <a:p>
            <a:pPr lvl="0"/>
            <a:r>
              <a:rPr lang="en-US" dirty="0"/>
              <a:t>Select the Dropdown Arrow to show the different PO Types. Choose the PO Type that you require for your order. Also, you can modify the Name of the Cart here if you wish.  Click Save when you are done</a:t>
            </a:r>
          </a:p>
          <a:p>
            <a:pPr lvl="0"/>
            <a:r>
              <a:rPr lang="en-US" dirty="0"/>
              <a:t> Select the Shipping box on the Task Bar to edit the shipping information. Click the Edit Button to edit the default Shipping Address and Receiver.</a:t>
            </a:r>
          </a:p>
          <a:p>
            <a:pPr lvl="0"/>
            <a:r>
              <a:rPr lang="en-US" dirty="0"/>
              <a:t>Choose the campus address by selecting from the Dropdown Arrow. Note: Most users only have access to ship to one campus locations. The Default Address is the campus you work on. If needed you can change the name of the person that is receiving the order by editing the Attn: Line. Click Save when you are done.</a:t>
            </a:r>
          </a:p>
          <a:p>
            <a:pPr lvl="0"/>
            <a:r>
              <a:rPr lang="en-US" dirty="0"/>
              <a:t>Select the Accounting Codes box on the Task Bar to edit the Account information. Click the Edit Button to edit the account information.</a:t>
            </a:r>
          </a:p>
          <a:p>
            <a:pPr lvl="0"/>
            <a:r>
              <a:rPr lang="en-US" dirty="0"/>
              <a:t>Click Select from profile values under Org to change the Org. Select the appropriate Organization Code. Notice the Fund, and Program auto-populate. Click Select from all values under Account.</a:t>
            </a:r>
          </a:p>
          <a:p>
            <a:pPr lvl="0"/>
            <a:r>
              <a:rPr lang="en-US" dirty="0"/>
              <a:t>Select the appropriate Account Code. Click Save to close the Accounting Codes box.</a:t>
            </a:r>
          </a:p>
          <a:p>
            <a:pPr lvl="0"/>
            <a:r>
              <a:rPr lang="en-US" dirty="0"/>
              <a:t>Click on the Internal Notes &amp; Attachments box in the task bar to add additional information. To add a note to the requisition, click the edit button. Enter any comments pertaining to the requisition at this point-not in the product description because it will print on the Purchase Order. Click Save</a:t>
            </a:r>
          </a:p>
          <a:p>
            <a:pPr lvl="0"/>
            <a:r>
              <a:rPr lang="en-US" dirty="0"/>
              <a:t>To add an attachment, click the add attachment button. Be sure to attach all quotes and other pertinent information Click the Choose File button to select from any documents save to the computer or any external drives. After adding all attachments, click Save.</a:t>
            </a:r>
          </a:p>
          <a:p>
            <a:pPr lvl="0"/>
            <a:r>
              <a:rPr lang="en-US" dirty="0"/>
              <a:t>Click on the Final Review box in the task bar Review your requisition. The Attachments and Comments tab will show the number of attachments with this requisition, when applicable. Once the task bar has all green checkmarks, click Submit Requisition.</a:t>
            </a:r>
          </a:p>
          <a:p>
            <a:pPr lvl="0"/>
            <a:r>
              <a:rPr lang="en-US" dirty="0"/>
              <a:t>The Requisition Information Page will appear with important information including: the Requisition Number, Quick View for a printable view of the order, and the Approvals tab Click on the Approvals Tab.</a:t>
            </a:r>
          </a:p>
          <a:p>
            <a:pPr lvl="0"/>
            <a:r>
              <a:rPr lang="en-US" dirty="0"/>
              <a:t>The Approvals Tab shows the process of approvals the requisition must follow before it will be created as a Purchase Order. Active will appear in the box where the requisition currently sits. Click on the view approvers button.</a:t>
            </a:r>
          </a:p>
          <a:p>
            <a:pPr lvl="0"/>
            <a:r>
              <a:rPr lang="en-US" dirty="0"/>
              <a:t>This box shows those who must approve the requisition on this step. Note their contact information has been conveniently provided if there are any questions. Click Close</a:t>
            </a:r>
          </a:p>
          <a:p>
            <a:pPr lvl="0"/>
            <a:r>
              <a:rPr lang="en-US" dirty="0"/>
              <a:t>Click on the History tab. This shows everything that has happened to this requisition. NOTE: Shoppers can access the PR Approvals tab and the History tab once the requisition has been submitted by their Requestor.</a:t>
            </a:r>
          </a:p>
          <a:p>
            <a:endParaRPr lang="en-US" dirty="0"/>
          </a:p>
        </p:txBody>
      </p:sp>
    </p:spTree>
    <p:extLst>
      <p:ext uri="{BB962C8B-B14F-4D97-AF65-F5344CB8AC3E}">
        <p14:creationId xmlns:p14="http://schemas.microsoft.com/office/powerpoint/2010/main" val="87605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973" y="310662"/>
            <a:ext cx="11108027" cy="709246"/>
          </a:xfrm>
        </p:spPr>
        <p:txBody>
          <a:bodyPr/>
          <a:lstStyle/>
          <a:p>
            <a:r>
              <a:rPr lang="en-US" dirty="0"/>
              <a:t>CREATING A NON-CATALOG REQUISITION</a:t>
            </a:r>
          </a:p>
        </p:txBody>
      </p:sp>
      <p:sp>
        <p:nvSpPr>
          <p:cNvPr id="5" name="Content Placeholder 4"/>
          <p:cNvSpPr>
            <a:spLocks noGrp="1"/>
          </p:cNvSpPr>
          <p:nvPr>
            <p:ph idx="1"/>
          </p:nvPr>
        </p:nvSpPr>
        <p:spPr>
          <a:xfrm>
            <a:off x="321973" y="1019909"/>
            <a:ext cx="11578106" cy="5548316"/>
          </a:xfrm>
        </p:spPr>
        <p:txBody>
          <a:bodyPr>
            <a:normAutofit fontScale="62500" lnSpcReduction="20000"/>
          </a:bodyPr>
          <a:lstStyle/>
          <a:p>
            <a:r>
              <a:rPr lang="en-US" dirty="0"/>
              <a:t>To create a requisition for a company that does not have a catalog in </a:t>
            </a:r>
            <a:r>
              <a:rPr lang="en-US" dirty="0" err="1"/>
              <a:t>SciQuest</a:t>
            </a:r>
            <a:r>
              <a:rPr lang="en-US" dirty="0"/>
              <a:t>, click on the</a:t>
            </a:r>
            <a:r>
              <a:rPr lang="en-US" u="sng" dirty="0"/>
              <a:t> Non-Catalog item</a:t>
            </a:r>
            <a:r>
              <a:rPr lang="en-US" dirty="0"/>
              <a:t> button under the Shop bar.</a:t>
            </a:r>
            <a:endParaRPr lang="en-US" sz="1400" dirty="0"/>
          </a:p>
          <a:p>
            <a:r>
              <a:rPr lang="en-US" dirty="0"/>
              <a:t> Enter the vendor’s name in the </a:t>
            </a:r>
            <a:r>
              <a:rPr lang="en-US" u="sng" dirty="0"/>
              <a:t>Enter Supplier field</a:t>
            </a:r>
            <a:r>
              <a:rPr lang="en-US" dirty="0"/>
              <a:t> or use the </a:t>
            </a:r>
            <a:r>
              <a:rPr lang="en-US" u="sng" dirty="0"/>
              <a:t>supplier search</a:t>
            </a:r>
            <a:r>
              <a:rPr lang="en-US" dirty="0"/>
              <a:t> to view the available vendors.</a:t>
            </a:r>
            <a:endParaRPr lang="en-US" sz="1400" dirty="0"/>
          </a:p>
          <a:p>
            <a:r>
              <a:rPr lang="en-US" dirty="0"/>
              <a:t> In the Supplier Search box, use a partial of the vendor name, the full name, or the Banner A number in the </a:t>
            </a:r>
            <a:r>
              <a:rPr lang="en-US" u="sng" dirty="0"/>
              <a:t>S supplier Name</a:t>
            </a:r>
            <a:r>
              <a:rPr lang="en-US" dirty="0"/>
              <a:t> field.</a:t>
            </a:r>
            <a:r>
              <a:rPr lang="en-US" sz="1400" dirty="0"/>
              <a:t> </a:t>
            </a:r>
            <a:r>
              <a:rPr lang="en-US" dirty="0"/>
              <a:t>Click Search.</a:t>
            </a:r>
            <a:endParaRPr lang="en-US" sz="1400" dirty="0"/>
          </a:p>
          <a:p>
            <a:r>
              <a:rPr lang="en-US" dirty="0"/>
              <a:t>To browse the full list of available vendors, leave the search field empty and click </a:t>
            </a:r>
            <a:r>
              <a:rPr lang="en-US" u="sng" dirty="0"/>
              <a:t>Search.</a:t>
            </a:r>
            <a:endParaRPr lang="en-US" sz="1400" dirty="0"/>
          </a:p>
          <a:p>
            <a:r>
              <a:rPr lang="en-US" dirty="0"/>
              <a:t> Click </a:t>
            </a:r>
            <a:r>
              <a:rPr lang="en-US" u="sng" dirty="0"/>
              <a:t>Select</a:t>
            </a:r>
            <a:r>
              <a:rPr lang="en-US" dirty="0"/>
              <a:t> next to the appropriate vendor name and the vendor’s fulfillment address.</a:t>
            </a:r>
            <a:endParaRPr lang="en-US" sz="1400" dirty="0"/>
          </a:p>
          <a:p>
            <a:r>
              <a:rPr lang="en-US" dirty="0"/>
              <a:t> Enter the Product description, Catalog No. (if applicable), Quantity, Price and Unit of Measurement.</a:t>
            </a:r>
            <a:endParaRPr lang="en-US" sz="1400" dirty="0"/>
          </a:p>
          <a:p>
            <a:r>
              <a:rPr lang="en-US" dirty="0"/>
              <a:t> Select the correct Commodity Code using the </a:t>
            </a:r>
            <a:r>
              <a:rPr lang="en-US" u="sng" dirty="0"/>
              <a:t>magnifying glass icon</a:t>
            </a:r>
            <a:r>
              <a:rPr lang="en-US" dirty="0"/>
              <a:t>. Commodity Codes are universal, 3-digit codes associated with each item/service being purchased.</a:t>
            </a:r>
            <a:r>
              <a:rPr lang="en-US" sz="1400" dirty="0"/>
              <a:t> </a:t>
            </a:r>
            <a:r>
              <a:rPr lang="en-US" dirty="0"/>
              <a:t>Click </a:t>
            </a:r>
            <a:r>
              <a:rPr lang="en-US" u="sng" dirty="0"/>
              <a:t>Save and Add Another</a:t>
            </a:r>
            <a:r>
              <a:rPr lang="en-US" dirty="0"/>
              <a:t> to enter additional items using the same process.</a:t>
            </a:r>
            <a:endParaRPr lang="en-US" sz="1400" dirty="0"/>
          </a:p>
          <a:p>
            <a:r>
              <a:rPr lang="en-US" dirty="0"/>
              <a:t>Notice the </a:t>
            </a:r>
            <a:r>
              <a:rPr lang="en-US" u="sng" dirty="0"/>
              <a:t>Recently added items</a:t>
            </a:r>
            <a:r>
              <a:rPr lang="en-US" dirty="0"/>
              <a:t> shows the items that have already been entered. After all of the items are entered, click </a:t>
            </a:r>
            <a:r>
              <a:rPr lang="en-US" u="sng" dirty="0"/>
              <a:t>Save and Close.</a:t>
            </a:r>
            <a:endParaRPr lang="en-US" sz="1400" dirty="0"/>
          </a:p>
          <a:p>
            <a:r>
              <a:rPr lang="en-US" dirty="0"/>
              <a:t>Click on the </a:t>
            </a:r>
            <a:r>
              <a:rPr lang="en-US" u="sng" dirty="0"/>
              <a:t>cart</a:t>
            </a:r>
            <a:r>
              <a:rPr lang="en-US" dirty="0"/>
              <a:t> link to access the active cart.</a:t>
            </a:r>
            <a:endParaRPr lang="en-US" sz="1400" dirty="0"/>
          </a:p>
          <a:p>
            <a:r>
              <a:rPr lang="en-US" dirty="0"/>
              <a:t>Click the View My Cart button to view the cart page.</a:t>
            </a:r>
            <a:r>
              <a:rPr lang="en-US" sz="1400" dirty="0"/>
              <a:t> </a:t>
            </a:r>
            <a:r>
              <a:rPr lang="en-US" dirty="0"/>
              <a:t>Or click the </a:t>
            </a:r>
            <a:r>
              <a:rPr lang="en-US" u="sng" dirty="0"/>
              <a:t>Checkout</a:t>
            </a:r>
            <a:r>
              <a:rPr lang="en-US" dirty="0"/>
              <a:t> button to bypass the cart page to complete the additional requisition information and add any attachment.</a:t>
            </a:r>
            <a:endParaRPr lang="en-US" sz="1400" dirty="0"/>
          </a:p>
          <a:p>
            <a:r>
              <a:rPr lang="en-US" dirty="0"/>
              <a:t>Once the cart is open:</a:t>
            </a:r>
            <a:r>
              <a:rPr lang="en-US" sz="1400" dirty="0"/>
              <a:t>  </a:t>
            </a:r>
            <a:r>
              <a:rPr lang="en-US" dirty="0"/>
              <a:t>Shoppers- click the </a:t>
            </a:r>
            <a:r>
              <a:rPr lang="en-US" u="sng" dirty="0"/>
              <a:t>Assign Cart</a:t>
            </a:r>
            <a:r>
              <a:rPr lang="en-US" dirty="0"/>
              <a:t> button because they cannot enter Accounting Codes</a:t>
            </a:r>
            <a:r>
              <a:rPr lang="en-US" sz="1200" dirty="0"/>
              <a:t> </a:t>
            </a:r>
            <a:r>
              <a:rPr lang="en-US" dirty="0"/>
              <a:t>Requestors- Click </a:t>
            </a:r>
            <a:r>
              <a:rPr lang="en-US" u="sng" dirty="0"/>
              <a:t>Proceed to Checkout</a:t>
            </a:r>
            <a:endParaRPr lang="en-US" sz="1200" dirty="0"/>
          </a:p>
          <a:p>
            <a:r>
              <a:rPr lang="en-US" dirty="0"/>
              <a:t>Shoppers – the Assign Cart To field will have a default person. To change the user, click Select from profile values ( if you have more than one assigned requestor). Use the </a:t>
            </a:r>
            <a:r>
              <a:rPr lang="en-US" u="sng" dirty="0"/>
              <a:t>space provided</a:t>
            </a:r>
            <a:r>
              <a:rPr lang="en-US" dirty="0"/>
              <a:t> to add a note to the Assignee. Do not put any note or comments in the product descriptions. Click </a:t>
            </a:r>
            <a:r>
              <a:rPr lang="en-US" u="sng" dirty="0"/>
              <a:t>Assign.</a:t>
            </a:r>
            <a:endParaRPr lang="en-US" sz="1400" dirty="0"/>
          </a:p>
          <a:p>
            <a:r>
              <a:rPr lang="en-US" dirty="0"/>
              <a:t>This is the last step for Shoppers. Notice the information provided on the Shopping Cart Information page, particularly the </a:t>
            </a:r>
            <a:r>
              <a:rPr lang="en-US" u="sng" dirty="0"/>
              <a:t>requisition number</a:t>
            </a:r>
            <a:r>
              <a:rPr lang="en-US" dirty="0"/>
              <a:t>.</a:t>
            </a:r>
            <a:endParaRPr lang="en-US" sz="1400" dirty="0"/>
          </a:p>
          <a:p>
            <a:r>
              <a:rPr lang="en-US" dirty="0"/>
              <a:t>Requestors will have to complete the following steps for any carts that have been assigned to them in addition to any carts they create.</a:t>
            </a:r>
            <a:r>
              <a:rPr lang="en-US" sz="1400" dirty="0"/>
              <a:t> </a:t>
            </a:r>
            <a:r>
              <a:rPr lang="en-US" dirty="0"/>
              <a:t>After clicking Proceed to Checkout, notice </a:t>
            </a:r>
            <a:r>
              <a:rPr lang="en-US" u="sng" dirty="0"/>
              <a:t>the task bar</a:t>
            </a:r>
            <a:r>
              <a:rPr lang="en-US" dirty="0"/>
              <a:t> at the top of the page. Boxes with green checkmarks do not require action while boxes with the caution icon do.</a:t>
            </a:r>
            <a:endParaRPr lang="en-US" sz="1400" dirty="0"/>
          </a:p>
          <a:p>
            <a:r>
              <a:rPr lang="en-US" dirty="0"/>
              <a:t>Click </a:t>
            </a:r>
            <a:r>
              <a:rPr lang="en-US" u="sng" dirty="0"/>
              <a:t>Edit Button</a:t>
            </a:r>
            <a:r>
              <a:rPr lang="en-US" dirty="0"/>
              <a:t> to change the PO Type to Complete the General Tab.</a:t>
            </a:r>
            <a:endParaRPr lang="en-US" sz="1400" dirty="0"/>
          </a:p>
          <a:p>
            <a:r>
              <a:rPr lang="en-US" dirty="0"/>
              <a:t>Select the </a:t>
            </a:r>
            <a:r>
              <a:rPr lang="en-US" u="sng" dirty="0"/>
              <a:t>Dropdown Arrow</a:t>
            </a:r>
            <a:r>
              <a:rPr lang="en-US" dirty="0"/>
              <a:t> to show the different PO Types. Choose the PO Type that you require for your order.</a:t>
            </a:r>
            <a:endParaRPr lang="en-US" sz="1400" dirty="0"/>
          </a:p>
          <a:p>
            <a:r>
              <a:rPr lang="en-US" dirty="0"/>
              <a:t>Also, you can modify the </a:t>
            </a:r>
            <a:r>
              <a:rPr lang="en-US" u="sng" dirty="0"/>
              <a:t>Name of the Cart</a:t>
            </a:r>
            <a:r>
              <a:rPr lang="en-US" dirty="0"/>
              <a:t> here if you wish.</a:t>
            </a:r>
            <a:endParaRPr lang="en-US" sz="1400" dirty="0"/>
          </a:p>
          <a:p>
            <a:r>
              <a:rPr lang="en-US" dirty="0"/>
              <a:t>Click </a:t>
            </a:r>
            <a:r>
              <a:rPr lang="en-US" u="sng" dirty="0"/>
              <a:t>Save</a:t>
            </a:r>
            <a:r>
              <a:rPr lang="en-US" dirty="0"/>
              <a:t> when you are done.</a:t>
            </a:r>
            <a:endParaRPr lang="en-US" sz="1400" dirty="0"/>
          </a:p>
          <a:p>
            <a:endParaRPr lang="en-US" dirty="0"/>
          </a:p>
        </p:txBody>
      </p:sp>
    </p:spTree>
    <p:extLst>
      <p:ext uri="{BB962C8B-B14F-4D97-AF65-F5344CB8AC3E}">
        <p14:creationId xmlns:p14="http://schemas.microsoft.com/office/powerpoint/2010/main" val="736316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6367" y="300507"/>
            <a:ext cx="10341734" cy="575256"/>
          </a:xfrm>
        </p:spPr>
        <p:txBody>
          <a:bodyPr>
            <a:normAutofit fontScale="90000"/>
          </a:bodyPr>
          <a:lstStyle/>
          <a:p>
            <a:r>
              <a:rPr lang="en-US" dirty="0"/>
              <a:t>CREATING A NON-CATALOG REQUISITION, continued</a:t>
            </a:r>
          </a:p>
        </p:txBody>
      </p:sp>
      <p:sp>
        <p:nvSpPr>
          <p:cNvPr id="4" name="Content Placeholder 3"/>
          <p:cNvSpPr>
            <a:spLocks noGrp="1"/>
          </p:cNvSpPr>
          <p:nvPr>
            <p:ph idx="1"/>
          </p:nvPr>
        </p:nvSpPr>
        <p:spPr>
          <a:xfrm>
            <a:off x="386367" y="875763"/>
            <a:ext cx="10779616" cy="5165600"/>
          </a:xfrm>
        </p:spPr>
        <p:txBody>
          <a:bodyPr>
            <a:normAutofit fontScale="47500" lnSpcReduction="20000"/>
          </a:bodyPr>
          <a:lstStyle/>
          <a:p>
            <a:r>
              <a:rPr lang="en-US" dirty="0"/>
              <a:t>Select the Shipping box on the task bar to edit the shipping information.</a:t>
            </a:r>
          </a:p>
          <a:p>
            <a:r>
              <a:rPr lang="en-US" dirty="0"/>
              <a:t>Click the </a:t>
            </a:r>
            <a:r>
              <a:rPr lang="en-US" u="sng" dirty="0"/>
              <a:t>Edit Button</a:t>
            </a:r>
            <a:r>
              <a:rPr lang="en-US" dirty="0"/>
              <a:t> to edit the default Shipping Address and Receiver.</a:t>
            </a:r>
          </a:p>
          <a:p>
            <a:r>
              <a:rPr lang="en-US" dirty="0"/>
              <a:t> Choose the campus address by selecting from the </a:t>
            </a:r>
            <a:r>
              <a:rPr lang="en-US" u="sng" dirty="0"/>
              <a:t>Dropdown Arrow</a:t>
            </a:r>
            <a:r>
              <a:rPr lang="en-US" dirty="0"/>
              <a:t>. Note: Most users only have access to ship to one campus locations. The Default Address is the campus you work on. If needed you can change the name of the person that is receiving the order by editing the</a:t>
            </a:r>
            <a:r>
              <a:rPr lang="en-US" u="sng" dirty="0"/>
              <a:t> Attn: Line.</a:t>
            </a:r>
            <a:r>
              <a:rPr lang="en-US" dirty="0"/>
              <a:t> Click </a:t>
            </a:r>
            <a:r>
              <a:rPr lang="en-US" u="sng" dirty="0"/>
              <a:t>Save</a:t>
            </a:r>
            <a:r>
              <a:rPr lang="en-US" dirty="0"/>
              <a:t> when you are done.</a:t>
            </a:r>
          </a:p>
          <a:p>
            <a:r>
              <a:rPr lang="en-US" dirty="0"/>
              <a:t> Select the </a:t>
            </a:r>
            <a:r>
              <a:rPr lang="en-US" u="sng" dirty="0"/>
              <a:t>Accounting Codes box</a:t>
            </a:r>
            <a:r>
              <a:rPr lang="en-US" dirty="0"/>
              <a:t> on the Task Bar to edit the Account information.</a:t>
            </a:r>
          </a:p>
          <a:p>
            <a:r>
              <a:rPr lang="en-US" dirty="0"/>
              <a:t> Click the </a:t>
            </a:r>
            <a:r>
              <a:rPr lang="en-US" u="sng" dirty="0"/>
              <a:t>Edit Button</a:t>
            </a:r>
            <a:r>
              <a:rPr lang="en-US" dirty="0"/>
              <a:t> to edit the Account information.</a:t>
            </a:r>
          </a:p>
          <a:p>
            <a:r>
              <a:rPr lang="en-US" dirty="0"/>
              <a:t>Click </a:t>
            </a:r>
            <a:r>
              <a:rPr lang="en-US" u="sng" dirty="0"/>
              <a:t>Select from profile values</a:t>
            </a:r>
            <a:r>
              <a:rPr lang="en-US" dirty="0"/>
              <a:t> under Org to change the Org.</a:t>
            </a:r>
          </a:p>
          <a:p>
            <a:r>
              <a:rPr lang="en-US" dirty="0"/>
              <a:t> Select the appropriate </a:t>
            </a:r>
            <a:r>
              <a:rPr lang="en-US" u="sng" dirty="0"/>
              <a:t>Organization Code</a:t>
            </a:r>
            <a:r>
              <a:rPr lang="en-US" dirty="0"/>
              <a:t>. Notice the Fund, and Program auto-populate.</a:t>
            </a:r>
          </a:p>
          <a:p>
            <a:r>
              <a:rPr lang="en-US" dirty="0"/>
              <a:t> Click </a:t>
            </a:r>
            <a:r>
              <a:rPr lang="en-US" u="sng" dirty="0"/>
              <a:t>Select from all values</a:t>
            </a:r>
            <a:r>
              <a:rPr lang="en-US" dirty="0"/>
              <a:t> under Account.</a:t>
            </a:r>
          </a:p>
          <a:p>
            <a:r>
              <a:rPr lang="en-US" dirty="0"/>
              <a:t> Select the appropriate Account Code.</a:t>
            </a:r>
          </a:p>
          <a:p>
            <a:r>
              <a:rPr lang="en-US" dirty="0"/>
              <a:t> Click </a:t>
            </a:r>
            <a:r>
              <a:rPr lang="en-US" u="sng" dirty="0"/>
              <a:t>Save</a:t>
            </a:r>
            <a:r>
              <a:rPr lang="en-US" dirty="0"/>
              <a:t> to close the Accounting Codes box.</a:t>
            </a:r>
          </a:p>
          <a:p>
            <a:r>
              <a:rPr lang="en-US" dirty="0"/>
              <a:t> Click on the Internal Notes &amp; Attachments box in the task bar and add additional information.</a:t>
            </a:r>
          </a:p>
          <a:p>
            <a:r>
              <a:rPr lang="en-US" dirty="0"/>
              <a:t> To add a note to the requisition, click the </a:t>
            </a:r>
            <a:r>
              <a:rPr lang="en-US" u="sng" dirty="0"/>
              <a:t>edit</a:t>
            </a:r>
            <a:r>
              <a:rPr lang="en-US" dirty="0"/>
              <a:t> button.  Enter any </a:t>
            </a:r>
            <a:r>
              <a:rPr lang="en-US" u="sng" dirty="0"/>
              <a:t>comments</a:t>
            </a:r>
            <a:r>
              <a:rPr lang="en-US" dirty="0"/>
              <a:t> pertaining to the requisition at this point- not in the product description because it will print on the Purchase Order.  Click </a:t>
            </a:r>
            <a:r>
              <a:rPr lang="en-US" u="sng" dirty="0"/>
              <a:t>Save.</a:t>
            </a:r>
            <a:endParaRPr lang="en-US" dirty="0"/>
          </a:p>
          <a:p>
            <a:r>
              <a:rPr lang="en-US" dirty="0"/>
              <a:t> To add an attachment, click the </a:t>
            </a:r>
            <a:r>
              <a:rPr lang="en-US" u="sng" dirty="0"/>
              <a:t>add attachment button</a:t>
            </a:r>
            <a:r>
              <a:rPr lang="en-US" dirty="0"/>
              <a:t>. Be sure to attach all quotes and other pertinent information. Click the </a:t>
            </a:r>
            <a:r>
              <a:rPr lang="en-US" u="sng" dirty="0"/>
              <a:t>Choose File</a:t>
            </a:r>
            <a:r>
              <a:rPr lang="en-US" dirty="0"/>
              <a:t> button to select from any documents save to the computer or any external drives. After adding all attachments, click </a:t>
            </a:r>
            <a:r>
              <a:rPr lang="en-US" u="sng" dirty="0"/>
              <a:t>Save.</a:t>
            </a:r>
            <a:endParaRPr lang="en-US" dirty="0"/>
          </a:p>
          <a:p>
            <a:r>
              <a:rPr lang="en-US" dirty="0"/>
              <a:t>Click on the </a:t>
            </a:r>
            <a:r>
              <a:rPr lang="en-US" u="sng" dirty="0"/>
              <a:t>Final Review box</a:t>
            </a:r>
            <a:r>
              <a:rPr lang="en-US" dirty="0"/>
              <a:t> in the task bar Review your requisition.</a:t>
            </a:r>
          </a:p>
          <a:p>
            <a:r>
              <a:rPr lang="en-US" dirty="0"/>
              <a:t>The </a:t>
            </a:r>
            <a:r>
              <a:rPr lang="en-US" u="sng" dirty="0"/>
              <a:t>Attachments</a:t>
            </a:r>
            <a:r>
              <a:rPr lang="en-US" dirty="0"/>
              <a:t> and </a:t>
            </a:r>
            <a:r>
              <a:rPr lang="en-US" u="sng" dirty="0"/>
              <a:t>Comments tab</a:t>
            </a:r>
            <a:r>
              <a:rPr lang="en-US" dirty="0"/>
              <a:t> will show the number of attachments with this requisition, when applicable. Once the task bar has all green checkmarks, click </a:t>
            </a:r>
            <a:r>
              <a:rPr lang="en-US" u="sng" dirty="0"/>
              <a:t>Submit Requisition.</a:t>
            </a:r>
            <a:endParaRPr lang="en-US" dirty="0"/>
          </a:p>
          <a:p>
            <a:r>
              <a:rPr lang="en-US" dirty="0"/>
              <a:t>The Requisition Information Page will appear with important information including: the Requisition Number, Quick View for a printable view of the order, and the Approvals tab. Click on the </a:t>
            </a:r>
            <a:r>
              <a:rPr lang="en-US" u="sng" dirty="0"/>
              <a:t>Approvals Tab.</a:t>
            </a:r>
            <a:endParaRPr lang="en-US" dirty="0"/>
          </a:p>
          <a:p>
            <a:r>
              <a:rPr lang="en-US" dirty="0"/>
              <a:t>The Approvals Tab shows the process of approvals the requisition must follow before it will be created as a Purchase Order. </a:t>
            </a:r>
            <a:r>
              <a:rPr lang="en-US" u="sng" dirty="0"/>
              <a:t>Active</a:t>
            </a:r>
            <a:r>
              <a:rPr lang="en-US" dirty="0"/>
              <a:t> will appear in the box where the requisition currently sits. Click on the </a:t>
            </a:r>
            <a:r>
              <a:rPr lang="en-US" u="sng" dirty="0"/>
              <a:t>view approvers</a:t>
            </a:r>
            <a:r>
              <a:rPr lang="en-US" dirty="0"/>
              <a:t> button. This box shows those who must </a:t>
            </a:r>
            <a:r>
              <a:rPr lang="en-US" u="sng" dirty="0"/>
              <a:t>approve</a:t>
            </a:r>
            <a:r>
              <a:rPr lang="en-US" dirty="0"/>
              <a:t> the requisition on this step. Note their contact information has been conveniently provided if there are any questions. Click </a:t>
            </a:r>
            <a:r>
              <a:rPr lang="en-US" u="sng" dirty="0"/>
              <a:t>Close</a:t>
            </a:r>
            <a:r>
              <a:rPr lang="en-US" dirty="0"/>
              <a:t>. </a:t>
            </a:r>
          </a:p>
          <a:p>
            <a:r>
              <a:rPr lang="en-US" dirty="0"/>
              <a:t>Click on the </a:t>
            </a:r>
            <a:r>
              <a:rPr lang="en-US" u="sng" dirty="0"/>
              <a:t>History tab</a:t>
            </a:r>
            <a:r>
              <a:rPr lang="en-US" dirty="0"/>
              <a:t>. This shows everything that has happened to this requisition.</a:t>
            </a:r>
          </a:p>
          <a:p>
            <a:r>
              <a:rPr lang="en-US" dirty="0"/>
              <a:t>NOTE: Shoppers can access the PR Approvals tab and the History tab once the requisition has been submitted by their Requestor.</a:t>
            </a:r>
          </a:p>
          <a:p>
            <a:endParaRPr lang="en-US" dirty="0"/>
          </a:p>
        </p:txBody>
      </p:sp>
    </p:spTree>
    <p:extLst>
      <p:ext uri="{BB962C8B-B14F-4D97-AF65-F5344CB8AC3E}">
        <p14:creationId xmlns:p14="http://schemas.microsoft.com/office/powerpoint/2010/main" val="30709693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971</TotalTime>
  <Words>3444</Words>
  <Application>Microsoft Office PowerPoint</Application>
  <PresentationFormat>Widescreen</PresentationFormat>
  <Paragraphs>181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Adobe Heiti Std R</vt:lpstr>
      <vt:lpstr>Arial</vt:lpstr>
      <vt:lpstr>Trebuchet MS</vt:lpstr>
      <vt:lpstr>Wingdings 3</vt:lpstr>
      <vt:lpstr>Facet</vt:lpstr>
      <vt:lpstr>PURCHASING</vt:lpstr>
      <vt:lpstr>JAGGAER GENERAL INFORMATION</vt:lpstr>
      <vt:lpstr>JAGGAER TRAINING MATERIAL</vt:lpstr>
      <vt:lpstr>COMMODITY CODE LIST</vt:lpstr>
      <vt:lpstr>CHANGING A VENDOR FULFILLMENT ADDRESS</vt:lpstr>
      <vt:lpstr>CREATING A CATALOG REQUISITION</vt:lpstr>
      <vt:lpstr>CREATING A CATALOG REQUISITION, continued</vt:lpstr>
      <vt:lpstr>CREATING A NON-CATALOG REQUISITION</vt:lpstr>
      <vt:lpstr>CREATING A NON-CATALOG REQUISITION, continued</vt:lpstr>
      <vt:lpstr>DOCUMENT SEARCHES</vt:lpstr>
      <vt:lpstr>SEARCHING FOR SUPPLIER JAGGAER</vt:lpstr>
      <vt:lpstr>SPLITTING ACCOUNTING CODES</vt:lpstr>
      <vt:lpstr>FOR ADDITIONAL HELP</vt:lpstr>
    </vt:vector>
  </TitlesOfParts>
  <Company>Roane State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Purchasing</dc:title>
  <dc:creator>Bolden, Shannon R</dc:creator>
  <cp:lastModifiedBy>West, Dana</cp:lastModifiedBy>
  <cp:revision>80</cp:revision>
  <cp:lastPrinted>2025-03-12T12:10:33Z</cp:lastPrinted>
  <dcterms:created xsi:type="dcterms:W3CDTF">2018-09-17T16:58:27Z</dcterms:created>
  <dcterms:modified xsi:type="dcterms:W3CDTF">2025-03-12T12:11:13Z</dcterms:modified>
</cp:coreProperties>
</file>